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305" r:id="rId4"/>
    <p:sldId id="271" r:id="rId5"/>
    <p:sldId id="272" r:id="rId6"/>
    <p:sldId id="267" r:id="rId7"/>
    <p:sldId id="262" r:id="rId8"/>
    <p:sldId id="266" r:id="rId9"/>
    <p:sldId id="261" r:id="rId10"/>
    <p:sldId id="263" r:id="rId11"/>
    <p:sldId id="264" r:id="rId12"/>
    <p:sldId id="265" r:id="rId13"/>
    <p:sldId id="268" r:id="rId14"/>
    <p:sldId id="258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285" r:id="rId26"/>
    <p:sldId id="288" r:id="rId27"/>
    <p:sldId id="286" r:id="rId28"/>
    <p:sldId id="282" r:id="rId29"/>
    <p:sldId id="289" r:id="rId30"/>
    <p:sldId id="290" r:id="rId31"/>
    <p:sldId id="291" r:id="rId32"/>
    <p:sldId id="296" r:id="rId33"/>
    <p:sldId id="293" r:id="rId34"/>
    <p:sldId id="294" r:id="rId35"/>
    <p:sldId id="297" r:id="rId36"/>
    <p:sldId id="295" r:id="rId37"/>
    <p:sldId id="299" r:id="rId38"/>
    <p:sldId id="298" r:id="rId39"/>
    <p:sldId id="304" r:id="rId40"/>
    <p:sldId id="307" r:id="rId41"/>
    <p:sldId id="314" r:id="rId42"/>
    <p:sldId id="308" r:id="rId43"/>
    <p:sldId id="309" r:id="rId44"/>
    <p:sldId id="310" r:id="rId45"/>
    <p:sldId id="300" r:id="rId46"/>
    <p:sldId id="301" r:id="rId47"/>
    <p:sldId id="302" r:id="rId48"/>
    <p:sldId id="303" r:id="rId49"/>
    <p:sldId id="311" r:id="rId50"/>
    <p:sldId id="312" r:id="rId51"/>
    <p:sldId id="257" r:id="rId52"/>
    <p:sldId id="315" r:id="rId53"/>
    <p:sldId id="316" r:id="rId54"/>
    <p:sldId id="317" r:id="rId55"/>
    <p:sldId id="31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53C5F-EBCB-4225-993E-64B4B9A45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BAD8BB-86B8-4AF1-8710-D6832E951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A340AA-5A73-4748-9388-C923F003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B84190-22D9-4C16-A34A-8D994F97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ADF1B2-92C8-4930-A550-48A38EA8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2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22ACF-14FB-495D-A650-D1A77242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955427-9264-417F-80FD-2D7B862A3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372E79-E453-4688-8691-1C5C826D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038115-5239-4C93-A380-E8215230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650DA0-1790-414A-BF63-A588FB73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9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2F342FB-6DCD-49F4-B4CA-7112C6418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2C7A44-F441-4293-BF59-11E91A838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3AE36F-680F-4678-AF97-5753902E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4CA69-1208-48D7-B061-A955CF14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AE9ADC-A2FE-4A2E-BBF7-9A6B724C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76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F31B0-D633-4077-B70D-2688FCFA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9367D-F70A-4698-82E8-034489829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7E410D-D512-487B-85DE-8E522797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1A4A3D-931B-4AA0-8D84-676C2AFB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F26AD1-640D-474F-8488-7CB01737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5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1E987-722B-47FE-A39C-DB74DBE1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14E465-342D-43A7-8A49-05316E2E7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46DEED-D2EF-425F-84D1-F85C2CF91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C2D431-C9C5-44E7-B2D0-D691BCB1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589EAA-57DB-41AC-838B-65F2A5F8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57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D4703-9045-4736-8373-2F873835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5B2F8F-741C-4F3A-B77C-5B4F1B47C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FD1D6A-0BE1-467F-BC68-B0B0034C6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ACC476-7A9B-4A58-AAF2-CFF6D5E9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894965-4B0B-4B59-A982-2D8A1915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C9339F-E43B-4161-85E8-ADD27C61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04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23E13-8E90-4EBE-AC7F-C1F60DAE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766124-7BE0-4249-B526-3FC6844FE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C92101-120E-4CAC-87D4-4159C6352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23DA88-4D22-4F25-A02B-07B3E2E40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4B48A8-785A-4C02-A2D8-DDF075DBD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1E65F2A-E690-427F-A459-AE901103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8A6395-064B-4BB8-8B15-6DF936B3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F7D777-5F3E-42DA-8AA6-42F47A14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4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1186E-0EBB-4A8B-87DD-72441D0D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88ACE7-974F-4B18-807F-9CD5C3C7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EC6E22-C355-41F9-A3DD-8481EDA27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FF4265-C427-44E2-BE20-F69E6269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83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054F1DD-5B22-4438-A42C-93AE6F74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E9A3933-0240-4909-B190-5D79BEEF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EBB30D-9A6C-4BB2-A300-B1B2BBEF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71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99A66-73E6-4A58-9547-6C7D0EA5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53AB9-C1F8-4DFE-BA03-1B8CB87A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77A3DC-6051-4EFF-9C09-0C3EE1A89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052088-B468-4E3E-963C-76495CC3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7BDBC5-FDDC-4DD9-AD79-2D67102F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3FB20A-6D93-427C-B92E-B2295B0A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5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469A5-1D24-43BE-B460-63CAEE0E9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FEBAEB2-8AB9-4D8E-BB2E-651184F1A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35EC07-80B2-420B-8860-0B9CFA70B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D58B91-E117-4E19-8EA1-F52A5865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991D55-3D52-4B74-AFC4-A1E64EBD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2A2A29-483D-4A1E-9202-CEABD314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03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5D020BF-4E4F-4599-AC47-89316FC7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34026D-078A-4ACA-A6C8-E3D4E5E2B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9A8450-5298-4F97-B2BE-8C08414EC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94AE4-36B4-44CB-AD2C-FAD6C9B47D11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0806E6-5654-4D48-A74D-FE889D526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00CFA9-B6FB-4DBA-A45F-6A45B3095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553F4-9A00-4449-9A4E-A9FD98055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58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10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1E633-D9FE-42A3-9797-F8B279402A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Pravidelná autobusová linka</a:t>
            </a:r>
            <a:br>
              <a:rPr lang="cs-CZ" dirty="0"/>
            </a:br>
            <a:r>
              <a:rPr lang="cs-CZ" dirty="0"/>
              <a:t>Praha - Athény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73F818-2119-48B2-B2DE-520BBCAD63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Alexandr Dolejší, DC4				Školní rok: 2019/2020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0E67A1-A023-40D5-8F42-9993B01FBB84}"/>
              </a:ext>
            </a:extLst>
          </p:cNvPr>
          <p:cNvSpPr txBox="1"/>
          <p:nvPr/>
        </p:nvSpPr>
        <p:spPr>
          <a:xfrm>
            <a:off x="1815152" y="5735637"/>
            <a:ext cx="4652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Vedoucí práce: Ing. Karel ZÍKA</a:t>
            </a:r>
          </a:p>
          <a:p>
            <a:r>
              <a:rPr lang="cs-CZ" sz="2400" dirty="0"/>
              <a:t>Oponent práce: Ing. Petr Hospodarz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44954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E01F733-FC19-469F-91FC-BA135511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8380" cy="68303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268057-08AC-48F8-903B-7FC0BE682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380" y="0"/>
            <a:ext cx="393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8022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1D42963-E3BE-4E3F-BC5F-B0820F3B0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8380" cy="68303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78AC917-58AA-4156-A782-F09514D75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379" y="0"/>
            <a:ext cx="3933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3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9B499AF-CE96-4686-982A-3D5270C9C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8380" cy="68303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F643C4-8295-4CD8-86E7-CF47CD9C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379" y="0"/>
            <a:ext cx="3933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2515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883CA389-5EA1-4C64-8247-A8CC653F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379" y="0"/>
            <a:ext cx="3933265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998D49E-D2DE-45B1-A46D-301FE5F84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4" y="0"/>
            <a:ext cx="8278380" cy="68303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FF9173-AC79-4BE4-A901-6C471FD91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685" y="4963217"/>
            <a:ext cx="2362530" cy="186716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10F9B10-4735-45D3-A992-DF6E8EECEA09}"/>
              </a:ext>
            </a:extLst>
          </p:cNvPr>
          <p:cNvSpPr txBox="1"/>
          <p:nvPr/>
        </p:nvSpPr>
        <p:spPr>
          <a:xfrm>
            <a:off x="8318006" y="3197915"/>
            <a:ext cx="2699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------------------------</a:t>
            </a:r>
          </a:p>
          <a:p>
            <a:r>
              <a:rPr lang="cs-CZ" sz="2100" dirty="0"/>
              <a:t>- Cílová země: Řecko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1200253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84900D5-0766-4D68-BF6D-7936245F1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3557" cy="68336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5971E4-15CA-41FB-98BF-47503585D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17" y="727316"/>
            <a:ext cx="3334215" cy="60301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41F973-D54A-4FB2-9B54-E14E815D4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412" y="-30112"/>
            <a:ext cx="3936588" cy="686379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9FA2EE6-0AD1-40BB-A328-C3C2564EF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258" y="4209608"/>
            <a:ext cx="3626895" cy="94030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3317CE-6B3A-4924-8A10-A975C40D5784}"/>
              </a:ext>
            </a:extLst>
          </p:cNvPr>
          <p:cNvSpPr txBox="1"/>
          <p:nvPr/>
        </p:nvSpPr>
        <p:spPr>
          <a:xfrm>
            <a:off x="8319703" y="4258643"/>
            <a:ext cx="3439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Celková délka trasy: 2 165 km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1617481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84900D5-0766-4D68-BF6D-7936245F1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3557" cy="683368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2EBE729-8582-4321-B58E-A3A8C90B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892" y="714616"/>
            <a:ext cx="3334215" cy="60301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349B7B-1D36-441E-BA3B-AB5CFBDD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412" y="-30112"/>
            <a:ext cx="3936588" cy="68637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CEE6BD-D42E-4DB1-9985-AA95B6EAAFCB}"/>
              </a:ext>
            </a:extLst>
          </p:cNvPr>
          <p:cNvSpPr txBox="1"/>
          <p:nvPr/>
        </p:nvSpPr>
        <p:spPr>
          <a:xfrm>
            <a:off x="8324465" y="4674141"/>
            <a:ext cx="3439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Celková doba jízdy: 29 hodin</a:t>
            </a:r>
            <a:endParaRPr lang="en-GB" sz="21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45B94E8-5132-425E-9181-9123FEA7D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258" y="4209608"/>
            <a:ext cx="3626895" cy="46453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0D45BA-44C8-4CEC-9244-63CE398FE6EA}"/>
              </a:ext>
            </a:extLst>
          </p:cNvPr>
          <p:cNvSpPr txBox="1"/>
          <p:nvPr/>
        </p:nvSpPr>
        <p:spPr>
          <a:xfrm>
            <a:off x="8319703" y="4258643"/>
            <a:ext cx="3439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Celková délka trasy: 2 165 km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1348345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5005CA-1601-4C6E-B206-81D545E35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3557" cy="683368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F7A9F4-88A7-44FF-87E7-1BDDF321C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412" y="-30112"/>
            <a:ext cx="3936588" cy="68637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DE9FCD-CFEF-410E-8EF5-443150414B1B}"/>
              </a:ext>
            </a:extLst>
          </p:cNvPr>
          <p:cNvSpPr txBox="1"/>
          <p:nvPr/>
        </p:nvSpPr>
        <p:spPr>
          <a:xfrm>
            <a:off x="8324465" y="4674141"/>
            <a:ext cx="3439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Celková doba jízdy: 29 hodin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3D8C631-27F7-4CA5-A47F-78205D5719F7}"/>
              </a:ext>
            </a:extLst>
          </p:cNvPr>
          <p:cNvSpPr txBox="1"/>
          <p:nvPr/>
        </p:nvSpPr>
        <p:spPr>
          <a:xfrm>
            <a:off x="8324465" y="5071297"/>
            <a:ext cx="3087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Celkový počet zastávek: 10</a:t>
            </a:r>
            <a:endParaRPr lang="en-GB" sz="2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0C2169-DF92-4A0D-8048-00F2E6CCC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991" y="632043"/>
            <a:ext cx="3629532" cy="6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60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8E62D-770C-4E40-BD20-9D4D5631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Zastávky autobusu na trase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C4E842-EFA7-4D37-9842-1EF456E6B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51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D457EF-7D55-4004-88F3-8B25D44B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28" y="0"/>
            <a:ext cx="5229704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D8B462C-4A72-4EFA-A366-7EC309D26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66" y="645196"/>
            <a:ext cx="247685" cy="2667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16DA28-DCE1-4022-ADBD-6B807DE65AA5}"/>
              </a:ext>
            </a:extLst>
          </p:cNvPr>
          <p:cNvSpPr txBox="1"/>
          <p:nvPr/>
        </p:nvSpPr>
        <p:spPr>
          <a:xfrm>
            <a:off x="5340626" y="352808"/>
            <a:ext cx="667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/>
              <a:t>Nástupní místa na trase Praha - Athény</a:t>
            </a:r>
            <a:endParaRPr lang="en-GB" sz="3200" u="sng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E1C8307-5EA6-4AA8-8D38-E10001C18EC7}"/>
              </a:ext>
            </a:extLst>
          </p:cNvPr>
          <p:cNvSpPr txBox="1"/>
          <p:nvPr/>
        </p:nvSpPr>
        <p:spPr>
          <a:xfrm>
            <a:off x="5821479" y="1162783"/>
            <a:ext cx="323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1) Praha, ÚAN Florenc</a:t>
            </a:r>
            <a:endParaRPr lang="en-GB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037C0BF-1D7F-4326-BCF0-A0E79AEDA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26" y="1126878"/>
            <a:ext cx="247685" cy="2667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ED47085-C213-4490-8A42-3AC2116CF988}"/>
              </a:ext>
            </a:extLst>
          </p:cNvPr>
          <p:cNvSpPr txBox="1"/>
          <p:nvPr/>
        </p:nvSpPr>
        <p:spPr>
          <a:xfrm>
            <a:off x="5821479" y="1618815"/>
            <a:ext cx="323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2) Brno, ÚAN Zvonařka</a:t>
            </a:r>
            <a:endParaRPr lang="en-GB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6FC6E0B-AD71-499E-9E4C-23E09AA200A7}"/>
              </a:ext>
            </a:extLst>
          </p:cNvPr>
          <p:cNvSpPr txBox="1"/>
          <p:nvPr/>
        </p:nvSpPr>
        <p:spPr>
          <a:xfrm>
            <a:off x="5821478" y="2080480"/>
            <a:ext cx="4369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3) Bratislava, AS </a:t>
            </a:r>
            <a:r>
              <a:rPr lang="cs-CZ" sz="2400" dirty="0" err="1"/>
              <a:t>Mlynské</a:t>
            </a:r>
            <a:r>
              <a:rPr lang="cs-CZ" sz="2400" dirty="0"/>
              <a:t> Nivy</a:t>
            </a:r>
            <a:endParaRPr lang="en-GB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2DADE2-F512-4D94-81E2-292443D1B17A}"/>
              </a:ext>
            </a:extLst>
          </p:cNvPr>
          <p:cNvSpPr txBox="1"/>
          <p:nvPr/>
        </p:nvSpPr>
        <p:spPr>
          <a:xfrm>
            <a:off x="5821479" y="2536512"/>
            <a:ext cx="383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4) Budapešť, </a:t>
            </a:r>
            <a:r>
              <a:rPr lang="cs-CZ" sz="2400" dirty="0" err="1"/>
              <a:t>Népliget</a:t>
            </a:r>
            <a:r>
              <a:rPr lang="cs-CZ" sz="2400" dirty="0"/>
              <a:t> </a:t>
            </a:r>
            <a:r>
              <a:rPr lang="cs-CZ" sz="2400" dirty="0" err="1"/>
              <a:t>aut.áll</a:t>
            </a:r>
            <a:r>
              <a:rPr lang="cs-CZ" sz="2400" dirty="0"/>
              <a:t>.</a:t>
            </a:r>
            <a:endParaRPr lang="en-GB" sz="24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4BA7CD9-8947-40F7-B451-B7D4077BC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009" y="1609303"/>
            <a:ext cx="247685" cy="26673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2E4E1A5-3E2E-4725-AA87-E981A7E6B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583" y="2044575"/>
            <a:ext cx="247685" cy="26673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EFBA6CA-C844-40BF-AA8B-693322BDA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253" y="4315856"/>
            <a:ext cx="6425868" cy="69377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FB47E90-2549-482E-9635-9E223412C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253" y="5009633"/>
            <a:ext cx="6425868" cy="26297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C08A6F5-683E-4CF5-8352-32992EC11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253" y="5272602"/>
            <a:ext cx="6425868" cy="27645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E30EB500-C8E1-4E79-99A4-E8201AAE3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2253" y="5527779"/>
            <a:ext cx="6425868" cy="26943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3DAFD1DC-80D0-4421-B234-D163A9A54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253" y="5795174"/>
            <a:ext cx="6425868" cy="2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6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88420E2-FD82-4850-980D-50E56330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28" y="0"/>
            <a:ext cx="5229704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7DF0FAB-7EE7-4DB7-8162-63C5197945E9}"/>
              </a:ext>
            </a:extLst>
          </p:cNvPr>
          <p:cNvSpPr txBox="1"/>
          <p:nvPr/>
        </p:nvSpPr>
        <p:spPr>
          <a:xfrm>
            <a:off x="5340626" y="352808"/>
            <a:ext cx="667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/>
              <a:t>Výstupní místa na trase Praha - Athény</a:t>
            </a:r>
            <a:endParaRPr lang="en-GB" sz="3200" u="sng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3E45225-3E4B-4B42-9F8E-30BA2503E7B4}"/>
              </a:ext>
            </a:extLst>
          </p:cNvPr>
          <p:cNvSpPr txBox="1"/>
          <p:nvPr/>
        </p:nvSpPr>
        <p:spPr>
          <a:xfrm>
            <a:off x="5821479" y="1162783"/>
            <a:ext cx="478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5) </a:t>
            </a:r>
            <a:r>
              <a:rPr lang="cs-CZ" sz="2400" dirty="0" err="1"/>
              <a:t>Thessaloniki</a:t>
            </a:r>
            <a:r>
              <a:rPr lang="cs-CZ" sz="2400" dirty="0"/>
              <a:t>, </a:t>
            </a:r>
            <a:r>
              <a:rPr lang="cs-CZ" sz="2400" dirty="0" err="1"/>
              <a:t>Intercity</a:t>
            </a:r>
            <a:r>
              <a:rPr lang="cs-CZ" sz="2400" dirty="0"/>
              <a:t> Bus Station</a:t>
            </a:r>
            <a:endParaRPr lang="en-GB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9B723B0-A95B-4E19-92DC-041FFAF1798B}"/>
              </a:ext>
            </a:extLst>
          </p:cNvPr>
          <p:cNvSpPr txBox="1"/>
          <p:nvPr/>
        </p:nvSpPr>
        <p:spPr>
          <a:xfrm>
            <a:off x="5821479" y="1618815"/>
            <a:ext cx="498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6) </a:t>
            </a:r>
            <a:r>
              <a:rPr lang="cs-CZ" sz="2400" dirty="0" err="1"/>
              <a:t>Katerini</a:t>
            </a:r>
            <a:r>
              <a:rPr lang="cs-CZ" sz="2400" dirty="0"/>
              <a:t>, Restaurant </a:t>
            </a:r>
            <a:r>
              <a:rPr lang="cs-CZ" sz="2400" dirty="0" err="1"/>
              <a:t>Olympus</a:t>
            </a:r>
            <a:r>
              <a:rPr lang="cs-CZ" sz="2400" dirty="0"/>
              <a:t> Plaza</a:t>
            </a:r>
            <a:endParaRPr lang="en-GB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7932E70-9BB3-40C7-B412-5E186567B2B5}"/>
              </a:ext>
            </a:extLst>
          </p:cNvPr>
          <p:cNvSpPr txBox="1"/>
          <p:nvPr/>
        </p:nvSpPr>
        <p:spPr>
          <a:xfrm>
            <a:off x="5821478" y="2080480"/>
            <a:ext cx="5609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7) </a:t>
            </a:r>
            <a:r>
              <a:rPr lang="cs-CZ" sz="2400" dirty="0" err="1"/>
              <a:t>Leptokarya</a:t>
            </a:r>
            <a:r>
              <a:rPr lang="cs-CZ" sz="2400" dirty="0"/>
              <a:t>, AVIN – Restaurant </a:t>
            </a:r>
            <a:r>
              <a:rPr lang="cs-CZ" sz="2400" dirty="0" err="1"/>
              <a:t>Autogrill</a:t>
            </a:r>
            <a:endParaRPr lang="en-GB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163D7AA-4B60-4792-ACAE-00024BB352B1}"/>
              </a:ext>
            </a:extLst>
          </p:cNvPr>
          <p:cNvSpPr txBox="1"/>
          <p:nvPr/>
        </p:nvSpPr>
        <p:spPr>
          <a:xfrm>
            <a:off x="5821479" y="2536512"/>
            <a:ext cx="383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8) Larisa, Bus Station NIAVIS</a:t>
            </a:r>
            <a:endParaRPr lang="en-GB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7CA6301-B0F5-4C35-BE71-25346041D593}"/>
              </a:ext>
            </a:extLst>
          </p:cNvPr>
          <p:cNvSpPr txBox="1"/>
          <p:nvPr/>
        </p:nvSpPr>
        <p:spPr>
          <a:xfrm>
            <a:off x="5821478" y="2998177"/>
            <a:ext cx="432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9) </a:t>
            </a:r>
            <a:r>
              <a:rPr lang="cs-CZ" sz="2400" dirty="0" err="1"/>
              <a:t>Lamia</a:t>
            </a:r>
            <a:r>
              <a:rPr lang="cs-CZ" sz="2400" dirty="0"/>
              <a:t>, Restaurant </a:t>
            </a:r>
            <a:r>
              <a:rPr lang="cs-CZ" sz="2400" dirty="0" err="1"/>
              <a:t>Makedonia</a:t>
            </a:r>
            <a:endParaRPr lang="en-GB" sz="2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535637-E839-4F5F-93A9-A2E7733CB2A4}"/>
              </a:ext>
            </a:extLst>
          </p:cNvPr>
          <p:cNvSpPr txBox="1"/>
          <p:nvPr/>
        </p:nvSpPr>
        <p:spPr>
          <a:xfrm>
            <a:off x="5821478" y="3458483"/>
            <a:ext cx="412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10) Athény, KTEL Bus Station</a:t>
            </a:r>
            <a:endParaRPr lang="en-GB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9200068-54A7-42B6-B2C6-EBD3C708E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53" y="4315856"/>
            <a:ext cx="6425868" cy="6937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DCB7C3-490A-4037-968F-B299638B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252" y="5002721"/>
            <a:ext cx="6425868" cy="2629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371C6E8-65B8-4F29-82E4-115F2201A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252" y="5265688"/>
            <a:ext cx="6419072" cy="2629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A68CD9E-8806-4D66-B114-D08D7D5FA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252" y="5528655"/>
            <a:ext cx="6419072" cy="26970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FAA4CED-2C52-4F0E-B347-334763416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2252" y="5798364"/>
            <a:ext cx="6419070" cy="26296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459D920-41D9-4A52-AA83-335A4F9E9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250" y="6058259"/>
            <a:ext cx="6419070" cy="26970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6F13945-F31C-4369-BB92-3764178E67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247" y="6322875"/>
            <a:ext cx="6419069" cy="26942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BB6B010-7552-4230-9BEA-4E9EFF829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3500" y="5338128"/>
            <a:ext cx="181000" cy="19052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D27CFEC-6FF6-443E-9ACC-FFFC41B7E7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31" y="5607837"/>
            <a:ext cx="181000" cy="1905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0D129FA-743D-42C8-8D2F-AF254A423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2907" y="5739320"/>
            <a:ext cx="181000" cy="19052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0B34B41-65D2-47F6-8875-69FB68602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8123" y="5896482"/>
            <a:ext cx="181000" cy="19052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BEEF161-2912-4DE4-8ACB-B4AFAF3B4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31" y="6267061"/>
            <a:ext cx="181000" cy="19052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BC87A99-9111-45C9-AE73-19B3677B7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1150" y="6667473"/>
            <a:ext cx="181000" cy="1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42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83456-9E1A-4A0D-9B41-02942A6E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otázky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1E93D9-2E6F-4E1A-A3B4-72F51218E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Proč? </a:t>
            </a:r>
            <a:r>
              <a:rPr lang="cs-CZ" sz="2400" dirty="0"/>
              <a:t>(Proč právě linka z Prahy do Athén?)</a:t>
            </a:r>
          </a:p>
          <a:p>
            <a:pPr>
              <a:lnSpc>
                <a:spcPct val="150000"/>
              </a:lnSpc>
            </a:pPr>
            <a:r>
              <a:rPr lang="cs-CZ" dirty="0"/>
              <a:t>Kudy?</a:t>
            </a:r>
            <a:r>
              <a:rPr lang="cs-CZ" sz="2400" dirty="0"/>
              <a:t> (Trasa naší linky, nástupní a výstupní místa) </a:t>
            </a:r>
          </a:p>
          <a:p>
            <a:pPr>
              <a:lnSpc>
                <a:spcPct val="150000"/>
              </a:lnSpc>
            </a:pPr>
            <a:r>
              <a:rPr lang="cs-CZ" dirty="0"/>
              <a:t>Čím? </a:t>
            </a:r>
            <a:r>
              <a:rPr lang="cs-CZ" sz="2400" dirty="0"/>
              <a:t>(Jaké autokary budou na lince nasazeny?)</a:t>
            </a:r>
          </a:p>
          <a:p>
            <a:pPr>
              <a:lnSpc>
                <a:spcPct val="150000"/>
              </a:lnSpc>
            </a:pPr>
            <a:r>
              <a:rPr lang="cs-CZ" dirty="0"/>
              <a:t>Legálně? </a:t>
            </a:r>
            <a:r>
              <a:rPr lang="cs-CZ" sz="2400" dirty="0"/>
              <a:t>(Zákony, nařízení a předpisy, které je nutno během cesty brát v potaz.)</a:t>
            </a:r>
          </a:p>
          <a:p>
            <a:pPr>
              <a:lnSpc>
                <a:spcPct val="150000"/>
              </a:lnSpc>
            </a:pPr>
            <a:r>
              <a:rPr lang="cs-CZ" dirty="0"/>
              <a:t>Za kolik? </a:t>
            </a:r>
            <a:r>
              <a:rPr lang="cs-CZ" sz="2400" dirty="0"/>
              <a:t>(Kalkulace nákladů na provoz linky, výše jízdného)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4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 hasBounce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1F0E9-19FD-42D2-9684-C84BB794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Autokary na linku Praha - Athény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FA3DE9-2CD7-4C14-A5CF-8FB7BC607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297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65991-0C91-4738-ADEC-A4BB83BD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Autokary na linku Praha - Athény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286392-998F-43F9-B401-DCA8D6A7A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Luxusní zájezdové autokary</a:t>
            </a:r>
          </a:p>
          <a:p>
            <a:pPr>
              <a:lnSpc>
                <a:spcPct val="150000"/>
              </a:lnSpc>
            </a:pPr>
            <a:r>
              <a:rPr lang="cs-CZ" dirty="0"/>
              <a:t>Průměrné stáří vozového parku činí 6,5 roku</a:t>
            </a:r>
          </a:p>
          <a:p>
            <a:pPr>
              <a:lnSpc>
                <a:spcPct val="150000"/>
              </a:lnSpc>
            </a:pPr>
            <a:r>
              <a:rPr lang="cs-CZ" dirty="0"/>
              <a:t>Pravidelná pečlivá údržba a kontroly STK každých 6 měsíců</a:t>
            </a:r>
          </a:p>
          <a:p>
            <a:pPr>
              <a:lnSpc>
                <a:spcPct val="150000"/>
              </a:lnSpc>
            </a:pPr>
            <a:r>
              <a:rPr lang="cs-CZ" dirty="0"/>
              <a:t>Nejmodernější systémy aktivní i pasivní bezpečnosti</a:t>
            </a:r>
          </a:p>
          <a:p>
            <a:pPr>
              <a:lnSpc>
                <a:spcPct val="150000"/>
              </a:lnSpc>
            </a:pPr>
            <a:r>
              <a:rPr lang="cs-CZ" dirty="0"/>
              <a:t>Všechny naše vozy jsou v plné výbavě</a:t>
            </a:r>
          </a:p>
          <a:p>
            <a:pPr>
              <a:lnSpc>
                <a:spcPct val="150000"/>
              </a:lnSpc>
            </a:pPr>
            <a:r>
              <a:rPr lang="cs-CZ" dirty="0"/>
              <a:t>Zejména vozy značek Mercedes-Benz, Volvo a </a:t>
            </a:r>
            <a:r>
              <a:rPr lang="cs-CZ" dirty="0" err="1"/>
              <a:t>Scania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2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70E328-4C3A-4412-A666-02EE91A0E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169">
            <a:off x="6326557" y="908190"/>
            <a:ext cx="6038011" cy="346882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08E65D8-34B3-4DF6-86CD-BBA5F10F1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209" y="831727"/>
            <a:ext cx="4833171" cy="34768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8215AE-CBA7-453D-8F94-27BF2EA3C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795"/>
            <a:ext cx="6958023" cy="39456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0986B09-429A-4776-A75B-C05C0FB34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990">
            <a:off x="-4093816" y="668677"/>
            <a:ext cx="7466430" cy="38029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311F79-A081-4CAA-91E1-49B1A5E09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9" y="5250400"/>
            <a:ext cx="1120648" cy="11206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89DC1C-D158-4BC4-983E-8B0EBE642D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00" y="5248775"/>
            <a:ext cx="1109053" cy="11090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B15CF0-68B5-47EF-B3C6-D00350629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20" y="5240836"/>
            <a:ext cx="1144747" cy="114474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426D12A-40BD-4B21-8A9C-CB8325CCA4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1" y="5258875"/>
            <a:ext cx="1099109" cy="10991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3E42509-55DC-49E9-B65A-8A2BB923C9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13" y="5235865"/>
            <a:ext cx="1158193" cy="115819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99CFCB8-9768-4376-8AAE-44F4F5CAB6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55" y="5240836"/>
            <a:ext cx="1135183" cy="113518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3BA86F9-B99A-4F0D-8D34-861B4B0DDE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43" y="5258875"/>
            <a:ext cx="1098953" cy="109895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6CC2F05-1A6C-4172-801E-A6C9919D4C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72" y="5248776"/>
            <a:ext cx="1113872" cy="111387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1EA6330-3926-4BDB-9A23-5DABF44A62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67" y="5235865"/>
            <a:ext cx="1149718" cy="114971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6ADF831-BBB1-4942-B960-AFC9E50150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78" y="5235865"/>
            <a:ext cx="1135183" cy="11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BD126-5D7B-48A9-8586-B4961787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Náležitosti provozu linky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1D4105-05C0-4E63-8EB3-B8293835C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844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4F59B-596A-4255-9945-6DE672D6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Dokumenty potřebné k provozování dopravy</a:t>
            </a:r>
            <a:endParaRPr lang="en-GB" dirty="0"/>
          </a:p>
        </p:txBody>
      </p:sp>
      <p:pic>
        <p:nvPicPr>
          <p:cNvPr id="1026" name="Picture 2" descr="Koncesní listina - Autobusová doprava - Intertrans Plzeň">
            <a:extLst>
              <a:ext uri="{FF2B5EF4-FFF2-40B4-BE49-F238E27FC236}">
                <a16:creationId xmlns:a16="http://schemas.microsoft.com/office/drawing/2014/main" id="{B11E3F3E-3170-42CD-B70F-0E69F7FA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6" y="1602713"/>
            <a:ext cx="3472015" cy="48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D579904-6FB2-4C12-BE44-9F31B1FE9C5A}"/>
              </a:ext>
            </a:extLst>
          </p:cNvPr>
          <p:cNvSpPr txBox="1"/>
          <p:nvPr/>
        </p:nvSpPr>
        <p:spPr>
          <a:xfrm>
            <a:off x="4243954" y="1602713"/>
            <a:ext cx="560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/>
              <a:t>Povolení k provozování dopravy</a:t>
            </a:r>
            <a:endParaRPr lang="en-GB" sz="3200" u="sng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344152C-C27D-46B6-B007-5909B0B877D3}"/>
              </a:ext>
            </a:extLst>
          </p:cNvPr>
          <p:cNvSpPr txBox="1"/>
          <p:nvPr/>
        </p:nvSpPr>
        <p:spPr>
          <a:xfrm>
            <a:off x="4243954" y="2466611"/>
            <a:ext cx="7147278" cy="2943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Pro firmy provozující silniční dopravu pro cizí potřebu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Dokládá odbornou a finanční způsobilost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Potvrzuje adresu sídla a dobrou pověst firmy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Umožňuje provozovat dopravu za účelem zisku</a:t>
            </a:r>
          </a:p>
        </p:txBody>
      </p:sp>
    </p:spTree>
    <p:extLst>
      <p:ext uri="{BB962C8B-B14F-4D97-AF65-F5344CB8AC3E}">
        <p14:creationId xmlns:p14="http://schemas.microsoft.com/office/powerpoint/2010/main" val="120543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4F59B-596A-4255-9945-6DE672D6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Dokumenty potřebné k provozování dopravy</a:t>
            </a:r>
            <a:endParaRPr lang="en-GB" dirty="0"/>
          </a:p>
        </p:txBody>
      </p:sp>
      <p:pic>
        <p:nvPicPr>
          <p:cNvPr id="9" name="Picture 4" descr="MBR - mezinárodní autobusová doprava, úvod">
            <a:extLst>
              <a:ext uri="{FF2B5EF4-FFF2-40B4-BE49-F238E27FC236}">
                <a16:creationId xmlns:a16="http://schemas.microsoft.com/office/drawing/2014/main" id="{CFD14A30-D686-4C30-8795-61A25FC7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" y="1591534"/>
            <a:ext cx="3099110" cy="49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8BBDE0F-A002-4F7D-BA64-6A6640BDA162}"/>
              </a:ext>
            </a:extLst>
          </p:cNvPr>
          <p:cNvSpPr txBox="1"/>
          <p:nvPr/>
        </p:nvSpPr>
        <p:spPr>
          <a:xfrm>
            <a:off x="3937310" y="1602713"/>
            <a:ext cx="7830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/>
              <a:t>Povolení k provozování mezinárodní dopravy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861920F-565E-445B-8932-87DF1286866D}"/>
              </a:ext>
            </a:extLst>
          </p:cNvPr>
          <p:cNvSpPr txBox="1"/>
          <p:nvPr/>
        </p:nvSpPr>
        <p:spPr>
          <a:xfrm>
            <a:off x="4243954" y="2466611"/>
            <a:ext cx="6623736" cy="2943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„Licence Společenství“ – „</a:t>
            </a:r>
            <a:r>
              <a:rPr lang="cs-CZ" sz="2400" dirty="0" err="1"/>
              <a:t>EuroLicence</a:t>
            </a:r>
            <a:r>
              <a:rPr lang="cs-CZ" sz="2400" dirty="0"/>
              <a:t>“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Nahrazuje vstupní povolení do států na území EU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Originál listiny je uložen v archivu sídla firmy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V každém vozidle firmy je úředně ověřená kopie</a:t>
            </a:r>
          </a:p>
        </p:txBody>
      </p:sp>
    </p:spTree>
    <p:extLst>
      <p:ext uri="{BB962C8B-B14F-4D97-AF65-F5344CB8AC3E}">
        <p14:creationId xmlns:p14="http://schemas.microsoft.com/office/powerpoint/2010/main" val="296756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4F59B-596A-4255-9945-6DE672D6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Dokumenty potřebné k provozování dopravy</a:t>
            </a:r>
            <a:endParaRPr lang="en-GB" dirty="0"/>
          </a:p>
        </p:txBody>
      </p:sp>
      <p:pic>
        <p:nvPicPr>
          <p:cNvPr id="5" name="Picture 2" descr="SPC Altena">
            <a:extLst>
              <a:ext uri="{FF2B5EF4-FFF2-40B4-BE49-F238E27FC236}">
                <a16:creationId xmlns:a16="http://schemas.microsoft.com/office/drawing/2014/main" id="{734C3AA4-B355-4128-AE7F-79F3AAF7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" y="1690688"/>
            <a:ext cx="3184589" cy="47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38D191C-A506-4463-81C6-747E7A5E1485}"/>
              </a:ext>
            </a:extLst>
          </p:cNvPr>
          <p:cNvSpPr txBox="1"/>
          <p:nvPr/>
        </p:nvSpPr>
        <p:spPr>
          <a:xfrm>
            <a:off x="3937309" y="1602713"/>
            <a:ext cx="8002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/>
              <a:t>Vjezdová / tranzitní povolení do zemí mimo EU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68F806-5E18-4E4C-A882-3EBD58A2F7B6}"/>
              </a:ext>
            </a:extLst>
          </p:cNvPr>
          <p:cNvSpPr txBox="1"/>
          <p:nvPr/>
        </p:nvSpPr>
        <p:spPr>
          <a:xfrm>
            <a:off x="4243954" y="2466611"/>
            <a:ext cx="5790816" cy="2943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Umožní průjezd vozidel státy mimo EU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Zprostředkuje ČESMAD Bohemia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Vydání vždy na konkrétní SPZ vozidla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Originály musí být k dispozici ve vozidlech </a:t>
            </a:r>
          </a:p>
        </p:txBody>
      </p:sp>
    </p:spTree>
    <p:extLst>
      <p:ext uri="{BB962C8B-B14F-4D97-AF65-F5344CB8AC3E}">
        <p14:creationId xmlns:p14="http://schemas.microsoft.com/office/powerpoint/2010/main" val="286778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4F59B-596A-4255-9945-6DE672D6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Dokumenty potřebné k provozování dopravy</a:t>
            </a:r>
            <a:endParaRPr lang="en-GB" dirty="0"/>
          </a:p>
        </p:txBody>
      </p:sp>
      <p:pic>
        <p:nvPicPr>
          <p:cNvPr id="9" name="Picture 6" descr="MHD Žďár nad Sázavou">
            <a:extLst>
              <a:ext uri="{FF2B5EF4-FFF2-40B4-BE49-F238E27FC236}">
                <a16:creationId xmlns:a16="http://schemas.microsoft.com/office/drawing/2014/main" id="{F3088132-8F21-4A0F-8608-3574B331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1" y="1781429"/>
            <a:ext cx="3694323" cy="46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7B3DD0-25BA-40DA-9902-93C47986BEC8}"/>
              </a:ext>
            </a:extLst>
          </p:cNvPr>
          <p:cNvSpPr txBox="1"/>
          <p:nvPr/>
        </p:nvSpPr>
        <p:spPr>
          <a:xfrm>
            <a:off x="4243954" y="1602713"/>
            <a:ext cx="560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/>
              <a:t>Licence k provozování linky</a:t>
            </a:r>
            <a:endParaRPr lang="en-GB" sz="3200" u="sng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234A1B-C87D-4247-BF91-BABAF374B155}"/>
              </a:ext>
            </a:extLst>
          </p:cNvPr>
          <p:cNvSpPr txBox="1"/>
          <p:nvPr/>
        </p:nvSpPr>
        <p:spPr>
          <a:xfrm>
            <a:off x="4243954" y="2466611"/>
            <a:ext cx="7631961" cy="2204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Vydává Ministerstvo Dopravy ČR na základě žádosti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cs-CZ" sz="2400" dirty="0"/>
              <a:t>souhlasem dává najevo mj. i vyřešení právních náležitostí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endParaRPr lang="cs-CZ" sz="2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75FFC3D-4C4D-453E-B724-4B9F5E2174E6}"/>
              </a:ext>
            </a:extLst>
          </p:cNvPr>
          <p:cNvSpPr txBox="1"/>
          <p:nvPr/>
        </p:nvSpPr>
        <p:spPr>
          <a:xfrm>
            <a:off x="4429484" y="4116606"/>
            <a:ext cx="57452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u="sng" dirty="0"/>
              <a:t>Součástí žádosti o udělení licence musí být: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Návrh jízdního řádu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Vlastní návrh tarifu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Návrh vlastních smluvních přepravních podmínek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Návrhy pracovních režimů řidičů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Doložení spolupráce s dopravcem v cílovém státě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38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53248-C337-4676-B55B-62BC8422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501799-4D40-44B8-AC31-A51A5BD94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8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5B3D6-963A-4451-B139-C30F8960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120A5C-F253-4490-8155-A9F665566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/>
              <a:t>AETR</a:t>
            </a:r>
          </a:p>
          <a:p>
            <a:pPr>
              <a:lnSpc>
                <a:spcPct val="150000"/>
              </a:lnSpc>
            </a:pPr>
            <a:r>
              <a:rPr lang="cs-CZ" dirty="0"/>
              <a:t>Evropská dohoda o práci osádek v mezinárodní silniční dopravě</a:t>
            </a:r>
          </a:p>
          <a:p>
            <a:pPr>
              <a:lnSpc>
                <a:spcPct val="150000"/>
              </a:lnSpc>
            </a:pPr>
            <a:r>
              <a:rPr lang="cs-CZ" dirty="0"/>
              <a:t>Sepsána, podepsána a v platnosti od roku 2006</a:t>
            </a:r>
          </a:p>
          <a:p>
            <a:pPr>
              <a:lnSpc>
                <a:spcPct val="150000"/>
              </a:lnSpc>
            </a:pPr>
            <a:r>
              <a:rPr lang="cs-CZ" dirty="0"/>
              <a:t>V současné době platí mimo EU</a:t>
            </a:r>
          </a:p>
          <a:p>
            <a:pPr marL="0" indent="0">
              <a:buNone/>
            </a:pPr>
            <a:r>
              <a:rPr lang="cs-CZ" u="sng" dirty="0"/>
              <a:t>Nařízení č. 561</a:t>
            </a:r>
          </a:p>
          <a:p>
            <a:pPr>
              <a:lnSpc>
                <a:spcPct val="150000"/>
              </a:lnSpc>
            </a:pPr>
            <a:r>
              <a:rPr lang="cs-CZ" dirty="0"/>
              <a:t>Úprava a rozšíření </a:t>
            </a:r>
            <a:r>
              <a:rPr lang="cs-CZ" dirty="0" err="1"/>
              <a:t>AETRu</a:t>
            </a:r>
            <a:r>
              <a:rPr lang="cs-CZ" dirty="0"/>
              <a:t> o nové pojmy a jejich výklady</a:t>
            </a:r>
          </a:p>
          <a:p>
            <a:pPr>
              <a:lnSpc>
                <a:spcPct val="150000"/>
              </a:lnSpc>
            </a:pPr>
            <a:r>
              <a:rPr lang="cs-CZ" dirty="0"/>
              <a:t>V současné době platí na území EU</a:t>
            </a:r>
          </a:p>
        </p:txBody>
      </p:sp>
    </p:spTree>
    <p:extLst>
      <p:ext uri="{BB962C8B-B14F-4D97-AF65-F5344CB8AC3E}">
        <p14:creationId xmlns:p14="http://schemas.microsoft.com/office/powerpoint/2010/main" val="3193164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CE51A3-09C3-4CEC-9C5E-3D4BB813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Doplňující otázky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38C6CB-EFF2-4DAF-88AF-55D547CC9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Kolik autobusů a zaměstnanců bude firma potřebovat?</a:t>
            </a:r>
          </a:p>
          <a:p>
            <a:pPr>
              <a:lnSpc>
                <a:spcPct val="150000"/>
              </a:lnSpc>
            </a:pPr>
            <a:r>
              <a:rPr lang="cs-CZ" dirty="0"/>
              <a:t>Jakou jinou práci vykonává převozník, který přijede do Bratislavy?</a:t>
            </a:r>
          </a:p>
          <a:p>
            <a:pPr>
              <a:lnSpc>
                <a:spcPct val="150000"/>
              </a:lnSpc>
            </a:pPr>
            <a:r>
              <a:rPr lang="cs-CZ" dirty="0"/>
              <a:t>Jak je v kalkulaci počítáno s režijními náklady?</a:t>
            </a:r>
          </a:p>
        </p:txBody>
      </p:sp>
    </p:spTree>
    <p:extLst>
      <p:ext uri="{BB962C8B-B14F-4D97-AF65-F5344CB8AC3E}">
        <p14:creationId xmlns:p14="http://schemas.microsoft.com/office/powerpoint/2010/main" val="1114710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328EE-7870-4169-8A1B-61F1462C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 v praxi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79424A-B217-45A5-AFA5-BA59D304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Nařízení č. 561 a AETR mimo jiné:</a:t>
            </a:r>
          </a:p>
          <a:p>
            <a:pPr>
              <a:lnSpc>
                <a:spcPct val="150000"/>
              </a:lnSpc>
            </a:pPr>
            <a:r>
              <a:rPr lang="cs-CZ" dirty="0"/>
              <a:t>Udává maximální dobu řízení jednoho řidiče za den/týden/měsíc</a:t>
            </a:r>
          </a:p>
          <a:p>
            <a:pPr>
              <a:lnSpc>
                <a:spcPct val="150000"/>
              </a:lnSpc>
            </a:pPr>
            <a:r>
              <a:rPr lang="cs-CZ" dirty="0"/>
              <a:t>Udává maximální dobu souvislého řízení za den</a:t>
            </a:r>
          </a:p>
          <a:p>
            <a:pPr>
              <a:lnSpc>
                <a:spcPct val="150000"/>
              </a:lnSpc>
            </a:pPr>
            <a:r>
              <a:rPr lang="cs-CZ" dirty="0"/>
              <a:t>Stanovuje doby bezpečnostních přestávek a povinných odpočinků</a:t>
            </a:r>
          </a:p>
          <a:p>
            <a:pPr>
              <a:lnSpc>
                <a:spcPct val="150000"/>
              </a:lnSpc>
            </a:pPr>
            <a:r>
              <a:rPr lang="cs-CZ" dirty="0"/>
              <a:t>Vymezuje pojmy „Pracovní pohotovost“ a „Jiná práce“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376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90037-2731-47AA-8AA5-F33FA25E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 v praxi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5531E-A791-4936-BD18-3FDD16850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Vymezuje pojem „Osádka“</a:t>
            </a:r>
          </a:p>
          <a:p>
            <a:pPr>
              <a:lnSpc>
                <a:spcPct val="150000"/>
              </a:lnSpc>
            </a:pPr>
            <a:r>
              <a:rPr lang="cs-CZ" dirty="0"/>
              <a:t>Udává dobu řízení, přestávek a odpočinku v režimu osádky</a:t>
            </a:r>
          </a:p>
          <a:p>
            <a:pPr>
              <a:lnSpc>
                <a:spcPct val="150000"/>
              </a:lnSpc>
            </a:pPr>
            <a:r>
              <a:rPr lang="cs-CZ" dirty="0"/>
              <a:t>Udává maximální dobu souvislého řízení v noci</a:t>
            </a:r>
          </a:p>
          <a:p>
            <a:pPr>
              <a:lnSpc>
                <a:spcPct val="150000"/>
              </a:lnSpc>
            </a:pPr>
            <a:r>
              <a:rPr lang="cs-CZ" dirty="0"/>
              <a:t>Limituje maximální rychlost autobusů na 100 Km/h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630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47EA7D-D644-4CF6-8B84-B9B19E11B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 v praxi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83655-5BC2-40ED-96EC-438970CD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Maximální doba řízení řidiče za den: 9 hodin</a:t>
            </a:r>
            <a:br>
              <a:rPr lang="cs-CZ" dirty="0"/>
            </a:br>
            <a:r>
              <a:rPr lang="cs-CZ" sz="2400" dirty="0"/>
              <a:t>(dvakrát za kalendářní týden lze prodloužit až na 10 hodin)</a:t>
            </a:r>
          </a:p>
          <a:p>
            <a:pPr>
              <a:lnSpc>
                <a:spcPct val="150000"/>
              </a:lnSpc>
            </a:pPr>
            <a:r>
              <a:rPr lang="cs-CZ" dirty="0"/>
              <a:t>Maximální doba souvislého řízení řidiče: 4,5 hodiny</a:t>
            </a:r>
            <a:br>
              <a:rPr lang="cs-CZ" dirty="0"/>
            </a:br>
            <a:r>
              <a:rPr lang="cs-CZ" sz="2400" dirty="0"/>
              <a:t>(v noci může řidič souvisle řídit maximálně 3 hodiny)</a:t>
            </a:r>
          </a:p>
          <a:p>
            <a:pPr>
              <a:lnSpc>
                <a:spcPct val="150000"/>
              </a:lnSpc>
            </a:pPr>
            <a:r>
              <a:rPr lang="cs-CZ" dirty="0"/>
              <a:t>Minimální doba bezpečnostní přestávky mezi řízením: 45 minut</a:t>
            </a:r>
            <a:br>
              <a:rPr lang="cs-CZ" dirty="0"/>
            </a:br>
            <a:r>
              <a:rPr lang="cs-CZ" sz="2400" dirty="0"/>
              <a:t>(přestávku lze rozdělit na úsek 15 a 30 minut)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847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41EA6-50B2-4E84-8E11-82F980CE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 v praxi</a:t>
            </a: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456825E-2E03-491B-9ED9-38FA7F85B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469" y="2119711"/>
            <a:ext cx="1761764" cy="17935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A39B50-3827-4C89-8B6D-181B33C6A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05" y="3622092"/>
            <a:ext cx="1853293" cy="4318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300B93F-C605-4295-B65C-73B6EAEAC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619" y="4152427"/>
            <a:ext cx="1809379" cy="177763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FFCE97-A21E-4B84-854B-C12514584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735" y="2119711"/>
            <a:ext cx="2270602" cy="386843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678C99-E3F8-42FF-8026-9F6897F0F28A}"/>
              </a:ext>
            </a:extLst>
          </p:cNvPr>
          <p:cNvSpPr txBox="1"/>
          <p:nvPr/>
        </p:nvSpPr>
        <p:spPr>
          <a:xfrm>
            <a:off x="7069239" y="2256280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4,5 hodiny</a:t>
            </a:r>
            <a:endParaRPr lang="en-GB" sz="20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BE0AFF7-DD6E-4951-B516-4B416643ACE0}"/>
              </a:ext>
            </a:extLst>
          </p:cNvPr>
          <p:cNvSpPr txBox="1"/>
          <p:nvPr/>
        </p:nvSpPr>
        <p:spPr>
          <a:xfrm>
            <a:off x="7725996" y="3566164"/>
            <a:ext cx="388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Bezpečnostní přestávka: 45 minut</a:t>
            </a:r>
            <a:endParaRPr lang="en-GB" sz="20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9EC7BEF-CFCD-48CB-AFD4-200C7D8388C3}"/>
              </a:ext>
            </a:extLst>
          </p:cNvPr>
          <p:cNvSpPr txBox="1"/>
          <p:nvPr/>
        </p:nvSpPr>
        <p:spPr>
          <a:xfrm>
            <a:off x="7069239" y="5415598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4,5 hodiny</a:t>
            </a:r>
            <a:endParaRPr lang="en-GB" sz="2000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FE384C9-E416-4D1C-8460-9411200B83F1}"/>
              </a:ext>
            </a:extLst>
          </p:cNvPr>
          <p:cNvSpPr txBox="1"/>
          <p:nvPr/>
        </p:nvSpPr>
        <p:spPr>
          <a:xfrm>
            <a:off x="739936" y="3622092"/>
            <a:ext cx="3048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Denní odpočinek: 11 hodin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116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41EA6-50B2-4E84-8E11-82F980CE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 v praxi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D1791E-C796-406E-AF64-2A57EA7AA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363" y="2068587"/>
            <a:ext cx="1134337" cy="20125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0D82C03-7851-4B56-89CD-35094E96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728" y="2430446"/>
            <a:ext cx="1244772" cy="16506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A2196A-0B63-4639-A5BA-12F350709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796" y="2588427"/>
            <a:ext cx="1774360" cy="13907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85414D-A57C-4046-BB47-19C0EAFE3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728" y="3787484"/>
            <a:ext cx="1918428" cy="2936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3023B9D-85DC-4310-B86B-CA12916BD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363" y="4097918"/>
            <a:ext cx="1918428" cy="18844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1A48BCB-CE9A-4194-BF3F-0AD1A1828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8735" y="2068587"/>
            <a:ext cx="2307265" cy="391380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E4F8E31A-4F73-4C7B-8180-50475717563C}"/>
              </a:ext>
            </a:extLst>
          </p:cNvPr>
          <p:cNvSpPr txBox="1"/>
          <p:nvPr/>
        </p:nvSpPr>
        <p:spPr>
          <a:xfrm>
            <a:off x="6146244" y="1780688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2 hodiny</a:t>
            </a:r>
            <a:endParaRPr lang="en-GB" sz="2000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AA07B3B-7215-4065-BC0A-6E2BB4D3EFDB}"/>
              </a:ext>
            </a:extLst>
          </p:cNvPr>
          <p:cNvSpPr txBox="1"/>
          <p:nvPr/>
        </p:nvSpPr>
        <p:spPr>
          <a:xfrm>
            <a:off x="7131426" y="2221993"/>
            <a:ext cx="388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Bezpečnostní přestávka: 15 minut</a:t>
            </a:r>
            <a:endParaRPr lang="en-GB" sz="2000" b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016A472-26CD-4CA7-AA95-212EBCA66BE0}"/>
              </a:ext>
            </a:extLst>
          </p:cNvPr>
          <p:cNvSpPr txBox="1"/>
          <p:nvPr/>
        </p:nvSpPr>
        <p:spPr>
          <a:xfrm>
            <a:off x="7701964" y="2821382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2,5 hodiny</a:t>
            </a:r>
            <a:endParaRPr lang="en-GB" sz="2000" b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E18AEE0-3985-4FD3-8D94-0F5679FA4B11}"/>
              </a:ext>
            </a:extLst>
          </p:cNvPr>
          <p:cNvSpPr txBox="1"/>
          <p:nvPr/>
        </p:nvSpPr>
        <p:spPr>
          <a:xfrm>
            <a:off x="7832035" y="3734247"/>
            <a:ext cx="388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Bezpečnostní přestávka: 30 minut</a:t>
            </a:r>
            <a:endParaRPr lang="en-GB" sz="2000" b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FEA08E1-8068-4098-8DCF-EC3D7CB7A35B}"/>
              </a:ext>
            </a:extLst>
          </p:cNvPr>
          <p:cNvSpPr txBox="1"/>
          <p:nvPr/>
        </p:nvSpPr>
        <p:spPr>
          <a:xfrm>
            <a:off x="7175500" y="5347645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4,5 hodiny</a:t>
            </a:r>
            <a:endParaRPr lang="en-GB" sz="2000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2663B9B-1F8C-4101-B3FD-C3CB23D7CEAF}"/>
              </a:ext>
            </a:extLst>
          </p:cNvPr>
          <p:cNvSpPr txBox="1"/>
          <p:nvPr/>
        </p:nvSpPr>
        <p:spPr>
          <a:xfrm>
            <a:off x="807503" y="3723086"/>
            <a:ext cx="3048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Denní odpočinek: 11 hodin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832975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17A692-B3F8-447A-8284-833F60EF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 v praxi</a:t>
            </a:r>
            <a:endParaRPr lang="en-GB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341BCCC-55B8-4B07-BA33-EB2FE159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795" y="2018991"/>
            <a:ext cx="1012885" cy="19132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AED546B-CEF8-43DA-88C5-11875A212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795" y="2315063"/>
            <a:ext cx="1159542" cy="16852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9A967B-D39A-4648-BE09-1E6D5A756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577" y="2452141"/>
            <a:ext cx="1808205" cy="15140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1269E3C-08F0-428B-B12B-AB178782D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576" y="3553250"/>
            <a:ext cx="1873491" cy="46531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5CDE06B-948C-4B96-B65A-A9F9269DB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577" y="3859334"/>
            <a:ext cx="1889507" cy="192227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D49CA60-A10F-4DB7-B96A-BC95D544B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292" y="3978866"/>
            <a:ext cx="818912" cy="196042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C213A05-D980-4053-A25E-51FF782C0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626" y="4025515"/>
            <a:ext cx="546543" cy="196042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429A211-7A14-422D-ABD5-25E570E7C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575" y="2018991"/>
            <a:ext cx="1948884" cy="39203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AC8216-60F2-4108-87E5-E939B062A07B}"/>
              </a:ext>
            </a:extLst>
          </p:cNvPr>
          <p:cNvSpPr txBox="1"/>
          <p:nvPr/>
        </p:nvSpPr>
        <p:spPr>
          <a:xfrm>
            <a:off x="6096000" y="1750802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2 hodiny</a:t>
            </a:r>
            <a:endParaRPr lang="en-GB" sz="2000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EC1A540-0385-4CEE-BC24-1E79D63A47B5}"/>
              </a:ext>
            </a:extLst>
          </p:cNvPr>
          <p:cNvSpPr txBox="1"/>
          <p:nvPr/>
        </p:nvSpPr>
        <p:spPr>
          <a:xfrm>
            <a:off x="6895826" y="2056886"/>
            <a:ext cx="388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Bezpečnostní přestávka: 15 minut</a:t>
            </a:r>
            <a:endParaRPr lang="en-GB" sz="2000" b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B92432C-7DD5-4CC3-8EC9-25359AB426FD}"/>
              </a:ext>
            </a:extLst>
          </p:cNvPr>
          <p:cNvSpPr txBox="1"/>
          <p:nvPr/>
        </p:nvSpPr>
        <p:spPr>
          <a:xfrm>
            <a:off x="7466364" y="2616344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2,5 hodiny</a:t>
            </a:r>
            <a:endParaRPr lang="en-GB" sz="2000" b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7B237B4-4756-4FD8-A0C1-0ED7ED3B531C}"/>
              </a:ext>
            </a:extLst>
          </p:cNvPr>
          <p:cNvSpPr txBox="1"/>
          <p:nvPr/>
        </p:nvSpPr>
        <p:spPr>
          <a:xfrm>
            <a:off x="7734892" y="3459224"/>
            <a:ext cx="388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Bezpečnostní přestávka: 30 minut</a:t>
            </a:r>
            <a:endParaRPr lang="en-GB" sz="2000" b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5A4EBE4-5853-4269-A3BB-98FDBED9C031}"/>
              </a:ext>
            </a:extLst>
          </p:cNvPr>
          <p:cNvSpPr txBox="1"/>
          <p:nvPr/>
        </p:nvSpPr>
        <p:spPr>
          <a:xfrm>
            <a:off x="7387692" y="4989221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4,5 hodiny</a:t>
            </a:r>
            <a:endParaRPr lang="en-GB" sz="2000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88614EB-4A62-4D83-BF5A-E6202B574CE7}"/>
              </a:ext>
            </a:extLst>
          </p:cNvPr>
          <p:cNvSpPr txBox="1"/>
          <p:nvPr/>
        </p:nvSpPr>
        <p:spPr>
          <a:xfrm>
            <a:off x="6367566" y="5801610"/>
            <a:ext cx="388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Bezpečnostní přestávka: 45 minut</a:t>
            </a:r>
            <a:endParaRPr lang="en-GB" sz="2000" b="1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46FF61C-536C-4BE4-8D0A-D5E308D9DAE2}"/>
              </a:ext>
            </a:extLst>
          </p:cNvPr>
          <p:cNvSpPr txBox="1"/>
          <p:nvPr/>
        </p:nvSpPr>
        <p:spPr>
          <a:xfrm>
            <a:off x="5787795" y="6101012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1 hodina</a:t>
            </a:r>
            <a:endParaRPr lang="en-GB" sz="2000" b="1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E5B391B7-E684-40B0-A5AD-E54B0A6A98EA}"/>
              </a:ext>
            </a:extLst>
          </p:cNvPr>
          <p:cNvSpPr txBox="1"/>
          <p:nvPr/>
        </p:nvSpPr>
        <p:spPr>
          <a:xfrm>
            <a:off x="807503" y="3723086"/>
            <a:ext cx="3048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Denní odpočinek: 11 hodin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423904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41EA6-50B2-4E84-8E11-82F980CE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Nařízení č. 561/2006 a AETR v praxi</a:t>
            </a: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07B27F2-3AD0-4B6B-B058-4A0C1B2E5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925" y="2109926"/>
            <a:ext cx="1722516" cy="17814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3EAB57-C428-4683-B042-6E57CDEC0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076" y="3588818"/>
            <a:ext cx="1878062" cy="15986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D74815-8895-4F06-9C6D-3563C9545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175" y="4220669"/>
            <a:ext cx="2098348" cy="172721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30C8B8B-45E5-41AE-B884-48C147E73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324" y="2109926"/>
            <a:ext cx="1892328" cy="362826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1F14AC-5E66-489A-AFF1-2D78944BE015}"/>
              </a:ext>
            </a:extLst>
          </p:cNvPr>
          <p:cNvSpPr txBox="1"/>
          <p:nvPr/>
        </p:nvSpPr>
        <p:spPr>
          <a:xfrm>
            <a:off x="6891439" y="2092595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4,5 hodiny</a:t>
            </a:r>
            <a:endParaRPr lang="en-GB" sz="20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4E23CF5-4AFF-4433-B248-A12C2BB44F8C}"/>
              </a:ext>
            </a:extLst>
          </p:cNvPr>
          <p:cNvSpPr txBox="1"/>
          <p:nvPr/>
        </p:nvSpPr>
        <p:spPr>
          <a:xfrm>
            <a:off x="6797107" y="5601964"/>
            <a:ext cx="27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Doba řízení: 4,5 hodiny</a:t>
            </a:r>
            <a:endParaRPr lang="en-GB" sz="20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6F74ADC-95A7-41DD-9B8E-291565C0BA98}"/>
              </a:ext>
            </a:extLst>
          </p:cNvPr>
          <p:cNvSpPr txBox="1"/>
          <p:nvPr/>
        </p:nvSpPr>
        <p:spPr>
          <a:xfrm>
            <a:off x="114301" y="3749024"/>
            <a:ext cx="3923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Zkrácený denní odpočinek: 9 hodin</a:t>
            </a:r>
            <a:endParaRPr lang="en-GB" sz="2000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ECE6F59-B8A4-4847-BACF-C3F00227E18E}"/>
              </a:ext>
            </a:extLst>
          </p:cNvPr>
          <p:cNvSpPr txBox="1"/>
          <p:nvPr/>
        </p:nvSpPr>
        <p:spPr>
          <a:xfrm>
            <a:off x="7613440" y="4339360"/>
            <a:ext cx="404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Zkrácený denní odpočinek: 3 hodiny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077714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D1C86-5201-43AB-B332-8E5580C5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dispozice řidičů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DA0212-065C-499C-90A9-421409C49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14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16CA1D2-494B-4001-8A61-DDAC1707C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181" y="193529"/>
            <a:ext cx="3515216" cy="64969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DD4B83-478E-4677-8B90-B7160328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408" y="193529"/>
            <a:ext cx="4534533" cy="35247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14A387-F78F-4D8F-BBBC-59D3A493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465" y="546003"/>
            <a:ext cx="1438476" cy="37057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214EEB7-F9D2-4DD7-90FA-1B447F62D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914" y="1917794"/>
            <a:ext cx="1686160" cy="10383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E24CE4-ACD0-4233-BD64-A7F313345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935" y="2956164"/>
            <a:ext cx="1686160" cy="6287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1C6B36C-4A99-49A3-ABBF-00D4F73C4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4956" y="3584902"/>
            <a:ext cx="1676634" cy="67636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F59F46E-01E2-41DD-AD88-0166B6969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273" y="4246982"/>
            <a:ext cx="838317" cy="35247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73F9D65-B8A8-499C-B4F4-FBF1AA913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2465" y="4246982"/>
            <a:ext cx="1438476" cy="24387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2289532-854E-41FF-94E7-F5C4D9169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6811" y="1913031"/>
            <a:ext cx="1428949" cy="477269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D273A8A-2CE9-4FF8-A14F-98344FC2D9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2568" y="541239"/>
            <a:ext cx="2838846" cy="137179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7E7CDF1-B78B-446E-B3DE-0C399D80C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4956" y="546001"/>
            <a:ext cx="1676634" cy="136226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3E8FB4F-8EBB-4BC5-B3A5-8A6D7FF125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4235" y="1565320"/>
            <a:ext cx="847843" cy="35247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07F419D-E597-4DB7-A9E2-07FF1D8861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3814" y="4263654"/>
            <a:ext cx="1657581" cy="242921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07C3AF8-EE7D-4282-9D32-F544D60CB0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0253" y="1418897"/>
            <a:ext cx="4461326" cy="402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36B66-CA9D-4E48-A2A9-529B3B78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Provozní náležitosti linky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8A05C1-925A-4440-AFAC-A8F56FACD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78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A16BC-385B-4A94-9F6A-704ACCC5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Podnikatelský záměr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F957BA-B435-4E24-BC57-0558F3D09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654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097EA82-A355-41ED-A27B-60866C02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6C5514F-886D-46DE-A793-FB4D9702B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05" y="1415787"/>
            <a:ext cx="466790" cy="37724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6468C9-9B3E-433A-8B6A-F6A61FF77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58" y="1415788"/>
            <a:ext cx="478883" cy="37724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D65D12-812C-415A-9815-8FA8E39B9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415787"/>
            <a:ext cx="466790" cy="377242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2A367D4-A8C3-4036-866E-94FFA543C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558" y="1415787"/>
            <a:ext cx="478883" cy="37724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20E70B0-3473-4966-95EC-C7529DE5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102" y="1377681"/>
            <a:ext cx="466790" cy="38105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30573EC-9D92-45BC-A83C-E3AF1F63E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553" y="1415787"/>
            <a:ext cx="483897" cy="37724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EBD479F-158F-4A63-A47E-A49E5E00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897" y="1415787"/>
            <a:ext cx="1239101" cy="7638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656F654-C1DF-4181-B0A4-740028395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4688" y="1415787"/>
            <a:ext cx="1239101" cy="7638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AA2BBE5-5CD6-4103-B0EF-206811D12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4682" y="1409983"/>
            <a:ext cx="1378916" cy="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539A4A1-17B4-4D41-AC0B-1F7DE8EF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2626F26-3071-423E-A491-FF66513D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79" y="3429000"/>
            <a:ext cx="1476581" cy="210531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A0E6D-AE14-4A01-A15D-69F2F5EFA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419" y="3427314"/>
            <a:ext cx="1476581" cy="21053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04132C-BBCB-4807-A59E-72B2073CD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09" y="3427314"/>
            <a:ext cx="1476581" cy="21148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934254-5952-400D-B61E-7105D6F4B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341" y="3759493"/>
            <a:ext cx="743054" cy="7049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8FEFAE-759E-47AB-AE63-23D2B108F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394" y="4591692"/>
            <a:ext cx="704948" cy="6954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3D4EE77-657F-41DC-8FCA-709E34C33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52" y="3759493"/>
            <a:ext cx="743054" cy="7049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5AF33D-888F-4A40-8CB2-C277D0B9C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705" y="4591692"/>
            <a:ext cx="704948" cy="6954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98C6309-0622-41E3-918B-34A16F5C7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2398" y="3759493"/>
            <a:ext cx="743054" cy="7049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D7301FF-E9B1-4C65-9F26-4247B3168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451" y="4591692"/>
            <a:ext cx="704948" cy="69542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05C36E-02BD-47FA-985E-F2029FDD357A}"/>
              </a:ext>
            </a:extLst>
          </p:cNvPr>
          <p:cNvSpPr txBox="1"/>
          <p:nvPr/>
        </p:nvSpPr>
        <p:spPr>
          <a:xfrm>
            <a:off x="2440316" y="152771"/>
            <a:ext cx="731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/>
              <a:t>Potřebný počet zaměstnanců a vozidel</a:t>
            </a:r>
            <a:endParaRPr lang="en-GB" sz="3600" u="sng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60DF86-8F13-4E74-9293-1296FCCD8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485" y="3759493"/>
            <a:ext cx="695422" cy="7144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A62E616-443F-49AE-AB0B-A0BB46D8C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345" y="3767184"/>
            <a:ext cx="695422" cy="7144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A19A15D-B982-488E-AD39-3C4163239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0087" y="3749966"/>
            <a:ext cx="695422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4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0602C9D-CED8-4661-A846-9BF9093E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ACE63D9-AE69-4FD7-B254-32CEE352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79" y="3429000"/>
            <a:ext cx="1476581" cy="21053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850BC1-4A34-4811-88A9-CC8BA727E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419" y="3427314"/>
            <a:ext cx="1476581" cy="21053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AA93AD6-2B68-4DC6-9222-15DD14621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09" y="3427314"/>
            <a:ext cx="1476581" cy="211484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54DE9E3-2070-4F25-9F07-73B873F9F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485" y="3759493"/>
            <a:ext cx="695422" cy="71447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20B354C-6F8C-433E-8CC0-998B8CCB3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8774" y="4591692"/>
            <a:ext cx="704948" cy="68589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462FF3-4374-4DFE-93D9-5545575D8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7341" y="3759493"/>
            <a:ext cx="743054" cy="7049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A36D83D-27E3-4104-8F5D-03F239EA6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394" y="4591692"/>
            <a:ext cx="704948" cy="69542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ACB0276-6438-4C29-82DA-B2ED8326A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52" y="3759493"/>
            <a:ext cx="743054" cy="70494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344927F-14BB-4DF8-8BC1-6C29D5EE5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3705" y="4591692"/>
            <a:ext cx="704948" cy="69542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85C6A11F-8CEA-4E6B-8308-1B81E73AB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2398" y="3759493"/>
            <a:ext cx="743054" cy="70494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ECE4F0E-FEAC-4577-8C40-821E8A2AF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1451" y="4591692"/>
            <a:ext cx="704948" cy="69542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04D512F-E5FE-4485-99A0-485A4C7A9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345" y="3767184"/>
            <a:ext cx="695422" cy="7144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C805AF8-BF16-4B91-AEE6-E2EA7792F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0087" y="3749966"/>
            <a:ext cx="695422" cy="7144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59B83AA-E17E-43DA-9152-076DBA753017}"/>
              </a:ext>
            </a:extLst>
          </p:cNvPr>
          <p:cNvSpPr txBox="1"/>
          <p:nvPr/>
        </p:nvSpPr>
        <p:spPr>
          <a:xfrm>
            <a:off x="2440316" y="152771"/>
            <a:ext cx="731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/>
              <a:t>Potřebný počet zaměstnanců a vozidel</a:t>
            </a:r>
            <a:endParaRPr lang="en-GB" sz="3600" u="sng" dirty="0"/>
          </a:p>
        </p:txBody>
      </p:sp>
    </p:spTree>
    <p:extLst>
      <p:ext uri="{BB962C8B-B14F-4D97-AF65-F5344CB8AC3E}">
        <p14:creationId xmlns:p14="http://schemas.microsoft.com/office/powerpoint/2010/main" val="11309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2136 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FC1EEF-F6BF-42A9-9C89-08308FC58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BDC7854-7167-4B3D-A9EF-7A13421AD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79" y="3429000"/>
            <a:ext cx="1476581" cy="210531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E56E0C6-C4DF-4116-8E8E-9793ADE8D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419" y="3427314"/>
            <a:ext cx="1476581" cy="21053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22FF6A-56C0-4BAF-98D2-925CC6EF0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09" y="3427314"/>
            <a:ext cx="1476581" cy="21148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2C8B80D-5562-4993-8AE7-9F28A9AAF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485" y="3759493"/>
            <a:ext cx="695422" cy="714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8AA35E-DAE0-4E69-A453-7E7A04583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7341" y="3759493"/>
            <a:ext cx="743054" cy="7049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B18887-D104-4092-8C2C-FC0ADE2B8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394" y="4591692"/>
            <a:ext cx="704948" cy="6954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877B68-F6E8-45B3-B8A8-2DA696B00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52" y="3759493"/>
            <a:ext cx="743054" cy="7049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C058B9-1FB8-408E-8CD4-AC1122E34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705" y="4591692"/>
            <a:ext cx="704948" cy="6954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5140A56-86D9-4DE0-9962-CFEC1C5CA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398" y="3759493"/>
            <a:ext cx="743054" cy="7049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A8312A3-0D80-4C7C-9AE0-672D5641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345" y="3767184"/>
            <a:ext cx="695422" cy="7144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A432418-41A8-4656-8670-0B9FDEC6E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0087" y="3749966"/>
            <a:ext cx="695422" cy="7144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FF5919B-776B-4F7F-8DBF-D64D5DA93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0582" y="4591692"/>
            <a:ext cx="704948" cy="68589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5C252BE-D00D-44DB-92D0-4D17BD446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451" y="4591692"/>
            <a:ext cx="704948" cy="695422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6144BC6-5137-4BE2-BA33-2D668747B6E0}"/>
              </a:ext>
            </a:extLst>
          </p:cNvPr>
          <p:cNvSpPr txBox="1"/>
          <p:nvPr/>
        </p:nvSpPr>
        <p:spPr>
          <a:xfrm>
            <a:off x="2440316" y="152771"/>
            <a:ext cx="731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/>
              <a:t>Potřebný počet zaměstnanců a vozidel</a:t>
            </a:r>
            <a:endParaRPr lang="en-GB" sz="3600" u="sng" dirty="0"/>
          </a:p>
        </p:txBody>
      </p:sp>
    </p:spTree>
    <p:extLst>
      <p:ext uri="{BB962C8B-B14F-4D97-AF65-F5344CB8AC3E}">
        <p14:creationId xmlns:p14="http://schemas.microsoft.com/office/powerpoint/2010/main" val="21383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2122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0D4E5755-6929-49DF-8CAD-9266A01F6AF9}"/>
              </a:ext>
            </a:extLst>
          </p:cNvPr>
          <p:cNvSpPr/>
          <p:nvPr/>
        </p:nvSpPr>
        <p:spPr>
          <a:xfrm>
            <a:off x="4106539" y="271021"/>
            <a:ext cx="3880936" cy="214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1700454-1C7D-4CEC-988A-E9FD5096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0F4DFA9-A5E2-4AA0-9BBE-E4D7CD2D7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79" y="3429000"/>
            <a:ext cx="1476581" cy="210531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BEC4C5B-ADE0-4817-95EB-7F494CFFA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419" y="3427314"/>
            <a:ext cx="1476581" cy="21053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50E580-0A8D-44C7-A59F-0FC44076D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09" y="3427314"/>
            <a:ext cx="1476581" cy="21148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A358F3-C2FB-4417-BCF7-A0680E09E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485" y="3759493"/>
            <a:ext cx="695422" cy="714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2DD01C8-8364-4B0F-BF6F-96EE712FA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7341" y="3759493"/>
            <a:ext cx="743054" cy="7049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9A074D-3967-4552-B6DF-572547D7A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394" y="4591692"/>
            <a:ext cx="704948" cy="6954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3B7591-D96B-495E-813C-E7EFE981E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52" y="3759493"/>
            <a:ext cx="743054" cy="7049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807365E-A00C-452A-ABE7-CE38D0DEA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705" y="4591692"/>
            <a:ext cx="704948" cy="6954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BC9D6F8-91BB-47C2-B30E-BD1EDBED1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398" y="3759493"/>
            <a:ext cx="743054" cy="70494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AADD252-D3ED-43F6-B2C2-4813DB00F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345" y="3767184"/>
            <a:ext cx="695422" cy="7144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ECD64E5-A7A0-4612-88FB-9040E04BE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0087" y="3749966"/>
            <a:ext cx="695422" cy="7144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7EDC71F-E667-435F-A1EC-566A9AEFF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451" y="4591692"/>
            <a:ext cx="704948" cy="69542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7EE344A-F789-4432-92AB-5FAC9C2C6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46" y="510534"/>
            <a:ext cx="1151538" cy="162629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2BE1775-EA25-485F-9D05-27B466203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1092" y="510534"/>
            <a:ext cx="1583868" cy="162629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AE5F564-6CCF-4133-A093-A40AFA75A1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0375" y="552787"/>
            <a:ext cx="1151538" cy="162629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213B7F7-F592-4871-84EC-946546DE0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9054" y="518979"/>
            <a:ext cx="1583868" cy="1626294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F81423B0-0AF2-4CCE-9F54-EE2DAE74A8FD}"/>
              </a:ext>
            </a:extLst>
          </p:cNvPr>
          <p:cNvSpPr txBox="1"/>
          <p:nvPr/>
        </p:nvSpPr>
        <p:spPr>
          <a:xfrm>
            <a:off x="4189416" y="313274"/>
            <a:ext cx="3862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u="sng" dirty="0"/>
              <a:t>Zaměstnanci + Vozový park</a:t>
            </a:r>
            <a:endParaRPr lang="en-GB" sz="2600" u="sng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0994CE9-E0E9-478E-8534-E8CC012485DD}"/>
              </a:ext>
            </a:extLst>
          </p:cNvPr>
          <p:cNvSpPr txBox="1"/>
          <p:nvPr/>
        </p:nvSpPr>
        <p:spPr>
          <a:xfrm>
            <a:off x="3787348" y="706884"/>
            <a:ext cx="4341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mimo sezónu/v sezóně</a:t>
            </a:r>
          </a:p>
          <a:p>
            <a:pPr algn="ctr"/>
            <a:r>
              <a:rPr lang="cs-CZ" sz="2400" dirty="0"/>
              <a:t>Celkem řidičů : 8/10</a:t>
            </a:r>
          </a:p>
          <a:p>
            <a:pPr algn="ctr"/>
            <a:r>
              <a:rPr lang="cs-CZ" sz="2400" dirty="0"/>
              <a:t>Celkem převozníků v ČR : 4/5</a:t>
            </a:r>
          </a:p>
          <a:p>
            <a:pPr algn="ctr"/>
            <a:r>
              <a:rPr lang="cs-CZ" sz="2400" dirty="0"/>
              <a:t>Celkem převozníků v GR : 1/2</a:t>
            </a:r>
          </a:p>
          <a:p>
            <a:pPr algn="ctr"/>
            <a:r>
              <a:rPr lang="cs-CZ" sz="2400" dirty="0"/>
              <a:t>Celkem autobusů: 4/5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3273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22B0C-22FA-4D31-BBCB-7BCC0E9B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Kalkulace </a:t>
            </a:r>
            <a:r>
              <a:rPr lang="cs-CZ" dirty="0"/>
              <a:t>nákladů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8283E5-541B-4143-9367-4D7EA7E90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47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B95AB-63C5-47FA-94C5-580EECDB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zahrnuto v kalkulaci nákladů?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3637F5-8C2C-41E0-8486-87E5A089F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Operativní leasing vozidla</a:t>
            </a:r>
          </a:p>
          <a:p>
            <a:pPr>
              <a:lnSpc>
                <a:spcPct val="150000"/>
              </a:lnSpc>
            </a:pPr>
            <a:r>
              <a:rPr lang="cs-CZ" dirty="0"/>
              <a:t>Pojištění odpovědnosti z provozu vozidla</a:t>
            </a:r>
          </a:p>
          <a:p>
            <a:pPr>
              <a:lnSpc>
                <a:spcPct val="150000"/>
              </a:lnSpc>
            </a:pPr>
            <a:r>
              <a:rPr lang="cs-CZ" dirty="0"/>
              <a:t>Havarijní pojištění + pojištění skel</a:t>
            </a:r>
          </a:p>
          <a:p>
            <a:pPr>
              <a:lnSpc>
                <a:spcPct val="150000"/>
              </a:lnSpc>
            </a:pPr>
            <a:r>
              <a:rPr lang="cs-CZ" dirty="0"/>
              <a:t>Pojištění asistenčních služeb a následný servis</a:t>
            </a:r>
          </a:p>
          <a:p>
            <a:pPr>
              <a:lnSpc>
                <a:spcPct val="150000"/>
              </a:lnSpc>
            </a:pPr>
            <a:r>
              <a:rPr lang="cs-CZ" dirty="0"/>
              <a:t>Náhradní dopravci</a:t>
            </a:r>
          </a:p>
        </p:txBody>
      </p:sp>
    </p:spTree>
    <p:extLst>
      <p:ext uri="{BB962C8B-B14F-4D97-AF65-F5344CB8AC3E}">
        <p14:creationId xmlns:p14="http://schemas.microsoft.com/office/powerpoint/2010/main" val="41975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288BB-66A7-4A2A-B74D-A1343191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zahrnuto v kalkulaci nákladů?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E44E3-8EAF-49F8-B649-ADB5C423C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Amortizace vozu</a:t>
            </a:r>
          </a:p>
          <a:p>
            <a:pPr>
              <a:lnSpc>
                <a:spcPct val="150000"/>
              </a:lnSpc>
            </a:pPr>
            <a:r>
              <a:rPr lang="cs-CZ" dirty="0"/>
              <a:t>Pohonné hmoty + mýtné</a:t>
            </a:r>
          </a:p>
          <a:p>
            <a:pPr>
              <a:lnSpc>
                <a:spcPct val="150000"/>
              </a:lnSpc>
            </a:pPr>
            <a:r>
              <a:rPr lang="cs-CZ" dirty="0"/>
              <a:t>Poplatky za vjezd do prostor autobusových nádraží</a:t>
            </a:r>
          </a:p>
          <a:p>
            <a:pPr>
              <a:lnSpc>
                <a:spcPct val="150000"/>
              </a:lnSpc>
            </a:pPr>
            <a:r>
              <a:rPr lang="cs-CZ" dirty="0"/>
              <a:t>Silniční daň</a:t>
            </a:r>
          </a:p>
          <a:p>
            <a:pPr>
              <a:lnSpc>
                <a:spcPct val="150000"/>
              </a:lnSpc>
            </a:pPr>
            <a:r>
              <a:rPr lang="cs-CZ" dirty="0"/>
              <a:t>Finanční ohodnocení zaměstnanců + stravné + ubytování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D16C1A-5C18-4238-86CA-753626B9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278" y="5263320"/>
            <a:ext cx="4303444" cy="1229555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90DC8AC8-1876-4A45-BEDA-FE16788D24C1}"/>
              </a:ext>
            </a:extLst>
          </p:cNvPr>
          <p:cNvSpPr/>
          <p:nvPr/>
        </p:nvSpPr>
        <p:spPr>
          <a:xfrm>
            <a:off x="2793774" y="5661195"/>
            <a:ext cx="940904" cy="4338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8B720F1E-46B7-4D13-A6E6-D1AF6AD12EE4}"/>
              </a:ext>
            </a:extLst>
          </p:cNvPr>
          <p:cNvSpPr/>
          <p:nvPr/>
        </p:nvSpPr>
        <p:spPr>
          <a:xfrm rot="10800000">
            <a:off x="8457322" y="5661194"/>
            <a:ext cx="940904" cy="4338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7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A0C44B-F6D8-4487-B3A0-40FBD84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3" y="58026"/>
            <a:ext cx="11956411" cy="42907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18DBF86-80E3-4A6B-84C5-D34406E77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1" y="4348784"/>
            <a:ext cx="11956411" cy="25092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8D2FF1-459D-4B35-9A15-5FEF50D4E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3" y="5795234"/>
            <a:ext cx="11956411" cy="100474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C78BEDE-AF07-49FA-9AF4-23052B0F1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600" y="5795234"/>
            <a:ext cx="4733602" cy="107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9B960-4689-4147-943D-D47ED543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20C03B-AACE-4731-A0A6-A15564A9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28100"/>
            <a:ext cx="11965070" cy="68017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30A720-5FB4-4200-ABBE-7180F0C7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9" y="1027906"/>
            <a:ext cx="11050542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95F20-8537-4DFB-9ED0-6970BF4B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právě linka do Řecka?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9B5730-144D-4A96-8914-042C97723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Řecko je atraktivní zemí pro turisty</a:t>
            </a:r>
          </a:p>
          <a:p>
            <a:pPr>
              <a:lnSpc>
                <a:spcPct val="150000"/>
              </a:lnSpc>
            </a:pPr>
            <a:r>
              <a:rPr lang="cs-CZ" dirty="0"/>
              <a:t>Desítky tisíc turistů ročně jej pravidelně navštěvují</a:t>
            </a:r>
          </a:p>
          <a:p>
            <a:pPr>
              <a:lnSpc>
                <a:spcPct val="150000"/>
              </a:lnSpc>
            </a:pPr>
            <a:r>
              <a:rPr lang="cs-CZ" dirty="0"/>
              <a:t>Lze cestovat za památkami i k moři</a:t>
            </a:r>
          </a:p>
          <a:p>
            <a:pPr>
              <a:lnSpc>
                <a:spcPct val="150000"/>
              </a:lnSpc>
            </a:pPr>
            <a:r>
              <a:rPr lang="cs-CZ" dirty="0"/>
              <a:t>V ČR žije velký počet Řeků</a:t>
            </a:r>
          </a:p>
          <a:p>
            <a:pPr>
              <a:lnSpc>
                <a:spcPct val="150000"/>
              </a:lnSpc>
            </a:pPr>
            <a:r>
              <a:rPr lang="cs-CZ" dirty="0"/>
              <a:t>Rozmanitost měst v tranzitních zemích</a:t>
            </a:r>
          </a:p>
          <a:p>
            <a:pPr>
              <a:lnSpc>
                <a:spcPct val="150000"/>
              </a:lnSpc>
            </a:pPr>
            <a:r>
              <a:rPr lang="cs-CZ" dirty="0"/>
              <a:t>Pouze jedna konkurenční firma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10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7D08F6B-82F9-4C6A-B04F-80291CB6C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28100"/>
            <a:ext cx="11965070" cy="680179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27DB32-037A-4A4C-9DFA-B2BAD05F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9" y="1027906"/>
            <a:ext cx="11050542" cy="42201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52DDA99-1E4B-4CD9-93C0-C6C96262A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152" y="1685223"/>
            <a:ext cx="8573696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78260AD-F37E-4218-941A-42F51BFEC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0D35F9F-65F9-49F0-852E-F7959E47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079" y="1176657"/>
            <a:ext cx="8314921" cy="4283140"/>
          </a:xfrm>
          <a:prstGeom prst="rect">
            <a:avLst/>
          </a:prstGeom>
        </p:spPr>
      </p:pic>
      <p:pic>
        <p:nvPicPr>
          <p:cNvPr id="10" name="Obrázek 9" descr="Obsah obrázku jídlo, kreslení&#10;&#10;Popis byl vytvořen automaticky">
            <a:extLst>
              <a:ext uri="{FF2B5EF4-FFF2-40B4-BE49-F238E27FC236}">
                <a16:creationId xmlns:a16="http://schemas.microsoft.com/office/drawing/2014/main" id="{9C4F7031-C751-4954-BD0D-FC69F27D0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4" y="167611"/>
            <a:ext cx="4696523" cy="1413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4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B688F-19AF-4801-94E1-8D792462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C73ED7-C4A7-44E0-8432-CD4BE6FC2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i="1" dirty="0"/>
              <a:t>Ceny dálničních vinět v Maďarsku</a:t>
            </a:r>
            <a:r>
              <a:rPr lang="cs-CZ" dirty="0"/>
              <a:t> [online]. [cit. 2020-02-06]. Dostupné z: http://toll-charge.hu/articles/article/e-vignette-rates</a:t>
            </a:r>
            <a:endParaRPr lang="en-GB" dirty="0"/>
          </a:p>
          <a:p>
            <a:r>
              <a:rPr lang="cs-CZ" i="1" dirty="0"/>
              <a:t>Doplňující informace o nařízení č. 561 a </a:t>
            </a:r>
            <a:r>
              <a:rPr lang="cs-CZ" i="1" dirty="0" err="1"/>
              <a:t>AETRu</a:t>
            </a:r>
            <a:r>
              <a:rPr lang="cs-CZ" dirty="0"/>
              <a:t> [online]. [cit. 2020-02-06]. Dostupné z: https://www.yespojisteni.cz/aetr-narizeni-c-561/</a:t>
            </a:r>
            <a:endParaRPr lang="en-GB" dirty="0"/>
          </a:p>
          <a:p>
            <a:r>
              <a:rPr lang="cs-CZ" i="1" dirty="0"/>
              <a:t>Dopravní agentura Korona Travel, Ltd</a:t>
            </a:r>
            <a:r>
              <a:rPr lang="cs-CZ" dirty="0"/>
              <a:t> [online]. [cit. 2020-02-06]. Dostupné z: https://www.koronatravel.gr/portal/cz/</a:t>
            </a:r>
          </a:p>
          <a:p>
            <a:r>
              <a:rPr lang="cs-CZ" i="1" dirty="0"/>
              <a:t>Informace o mýtných branách v RS, MK a GR</a:t>
            </a:r>
            <a:r>
              <a:rPr lang="cs-CZ" dirty="0"/>
              <a:t> [online]. [cit. 2020-02-06]. Dostupné z: https://www.sixt.com/toll-roads/#/ </a:t>
            </a:r>
          </a:p>
          <a:p>
            <a:r>
              <a:rPr lang="cs-CZ" i="1" dirty="0"/>
              <a:t>Kalkulačka stravného</a:t>
            </a:r>
            <a:r>
              <a:rPr lang="cs-CZ" dirty="0"/>
              <a:t> [online]. [cit. 2020-02-06]. Dostupné z: https://www.uctovani.net/kalkulacka-zahranicni-cesty-stravne-kapesne.php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A2986-FA95-419E-990A-47256C2E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19D09D-6E24-459B-AC01-426B15C26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i="1" dirty="0"/>
              <a:t>Kalkulátor mýtného pro ČR</a:t>
            </a:r>
            <a:r>
              <a:rPr lang="cs-CZ" dirty="0"/>
              <a:t> [online]. [cit. 2020-02-06]. Dostupné z: https://mytocz.eu/cs/sluzby-zakaznikum/kalkulator-mytneho/podle-trasy</a:t>
            </a:r>
            <a:endParaRPr lang="en-GB" dirty="0"/>
          </a:p>
          <a:p>
            <a:r>
              <a:rPr lang="cs-CZ" i="1" dirty="0"/>
              <a:t>Kalkulátor mýtného pro RS</a:t>
            </a:r>
            <a:r>
              <a:rPr lang="cs-CZ" dirty="0"/>
              <a:t> [online]. [cit. 2020-02-06]. Dostupné z: https://www.putevi-srbije.rs/index.php/en/kategorizacija-vozila-cenovnik-putarine-2</a:t>
            </a:r>
          </a:p>
          <a:p>
            <a:r>
              <a:rPr lang="cs-CZ" i="1" dirty="0"/>
              <a:t>Kalkulátor mýtného pro SR</a:t>
            </a:r>
            <a:r>
              <a:rPr lang="cs-CZ" dirty="0"/>
              <a:t> [online]. [cit. 2020-02-06]. Dostupné z: https://www.emyto.sk/sk/sluzby-zakaznikom/kalkulator-myta/trasa</a:t>
            </a:r>
            <a:endParaRPr lang="en-GB" dirty="0"/>
          </a:p>
          <a:p>
            <a:r>
              <a:rPr lang="cs-CZ" i="1" dirty="0"/>
              <a:t>Mezinárodní linková doprava na území států EHP a Švýcarska</a:t>
            </a:r>
            <a:r>
              <a:rPr lang="cs-CZ" dirty="0"/>
              <a:t> [online]. [cit. 2020-02-06]. Dostupné z: https://www.dlprofi.cz/33/mezinarodni-linkova-osobni-doprava-v-ramci-statu-ehp-a-svycarska-uniqueidmRRWSbk196FNf8-jVUh4EsS5tn0GE-27ZsNyB0vJEPakukZUzLWmsA/</a:t>
            </a:r>
          </a:p>
          <a:p>
            <a:r>
              <a:rPr lang="cs-CZ" i="1" dirty="0"/>
              <a:t>Náležitosti </a:t>
            </a:r>
            <a:r>
              <a:rPr lang="cs-CZ" i="1" dirty="0" err="1"/>
              <a:t>Eurolicence</a:t>
            </a:r>
            <a:r>
              <a:rPr lang="cs-CZ" dirty="0"/>
              <a:t> [online]. [cit. 2020-02-06]. Dostupné z: https://info.odoprave.cz/eurolicence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6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714894-6663-4638-B81B-73089A80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5B265-3F4B-4EA9-9658-6FE4E1222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i="1" dirty="0"/>
              <a:t>Podmínky udělení licence k provozování linky mimo území EU</a:t>
            </a:r>
            <a:r>
              <a:rPr lang="cs-CZ" dirty="0"/>
              <a:t> [online]. [cit. 2020-02-06]. Dostupné z: https://www.mdcr.cz/Zivotni-situace/Silnicni-doprava/Mezinarodni-osobni-doprava-(2)/Mezinarodni-autobusova-doprava/Linkova-osobni-doprava/Rezim-s-neclenskymi-staty-EU</a:t>
            </a:r>
            <a:endParaRPr lang="en-GB" dirty="0"/>
          </a:p>
          <a:p>
            <a:r>
              <a:rPr lang="cs-CZ" i="1" dirty="0"/>
              <a:t>Rozhodnutí rady EU o nařízení č. 561 vztahující se ke státům EHP</a:t>
            </a:r>
            <a:r>
              <a:rPr lang="cs-CZ" dirty="0"/>
              <a:t> [online]. [cit. 2020-02-06]. Dostupné z: https://eur-lex.europa.eu/LexUriServ/LexUriServ.do?uri=COM:2012:0589:FIN:CS:PDF</a:t>
            </a:r>
            <a:endParaRPr lang="en-GB" dirty="0"/>
          </a:p>
          <a:p>
            <a:r>
              <a:rPr lang="cs-CZ" i="1" dirty="0"/>
              <a:t>Rozhodnutí rady EU o nařízení č. 561</a:t>
            </a:r>
            <a:r>
              <a:rPr lang="cs-CZ" dirty="0"/>
              <a:t> [online]. [cit. 2020-02-06]. Dostupné z: https://ec.europa.eu/transparency/regdoc/rep/1/2018/CS/COM-2018-664-F1-CS-MAIN-PART-1.PDF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0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6864D-3559-433E-9929-B23B1FA5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5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BE351-A92A-4635-B1EE-E62AF5662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Trasa autobusové linky</a:t>
            </a:r>
            <a:endParaRPr lang="en-GB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476F4F-5FFA-491B-9E70-7B0F1B898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89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CD667CA-181D-49B3-B09A-FAE170551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556" y="0"/>
            <a:ext cx="3918443" cy="68321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C3F3C1-975C-4174-997C-F24F8198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4" y="0"/>
            <a:ext cx="8278380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6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E53E022-EEC2-44AF-9DE1-25359577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4" y="0"/>
            <a:ext cx="8278380" cy="68303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56609E3-E422-49D5-800E-D385A378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9" y="172179"/>
            <a:ext cx="2429214" cy="14098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8156EB-94B0-45C9-82F1-43CEFD5CC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556" y="0"/>
            <a:ext cx="3918443" cy="683215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629AA6E-D2EF-4662-89F1-81E9D8F3D5C7}"/>
              </a:ext>
            </a:extLst>
          </p:cNvPr>
          <p:cNvSpPr txBox="1"/>
          <p:nvPr/>
        </p:nvSpPr>
        <p:spPr>
          <a:xfrm>
            <a:off x="8278378" y="848140"/>
            <a:ext cx="3794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- Výchozí země: Česká republika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4254388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5102645-45D0-45A9-AD63-5B77B236E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78380" cy="68303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24575E0-3463-4589-9D51-E31E66C3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379" y="0"/>
            <a:ext cx="3933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16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1420</Words>
  <Application>Microsoft Office PowerPoint</Application>
  <PresentationFormat>Širokoúhlá obrazovka</PresentationFormat>
  <Paragraphs>173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Motiv Office</vt:lpstr>
      <vt:lpstr>Pravidelná autobusová linka Praha - Athény</vt:lpstr>
      <vt:lpstr>Základní otázky</vt:lpstr>
      <vt:lpstr>Doplňující otázky</vt:lpstr>
      <vt:lpstr>Podnikatelský záměr</vt:lpstr>
      <vt:lpstr>Proč právě linka do Řecka?</vt:lpstr>
      <vt:lpstr>Trasa autobusové linky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Zastávky autobusu na trase</vt:lpstr>
      <vt:lpstr>Prezentace aplikace PowerPoint</vt:lpstr>
      <vt:lpstr>Prezentace aplikace PowerPoint</vt:lpstr>
      <vt:lpstr>Autokary na linku Praha - Athény</vt:lpstr>
      <vt:lpstr>Autokary na linku Praha - Athény</vt:lpstr>
      <vt:lpstr>Prezentace aplikace PowerPoint</vt:lpstr>
      <vt:lpstr>Náležitosti provozu linky</vt:lpstr>
      <vt:lpstr>Dokumenty potřebné k provozování dopravy</vt:lpstr>
      <vt:lpstr>Dokumenty potřebné k provozování dopravy</vt:lpstr>
      <vt:lpstr>Dokumenty potřebné k provozování dopravy</vt:lpstr>
      <vt:lpstr>Dokumenty potřebné k provozování dopravy</vt:lpstr>
      <vt:lpstr>Nařízení č. 561/2006 a AETR</vt:lpstr>
      <vt:lpstr>Nařízení č. 561/2006 a AETR</vt:lpstr>
      <vt:lpstr>Nařízení č. 561/2006 a AETR v praxi</vt:lpstr>
      <vt:lpstr>Nařízení č. 561/2006 a AETR v praxi</vt:lpstr>
      <vt:lpstr>Nařízení č. 561/2006 a AETR v praxi</vt:lpstr>
      <vt:lpstr>Nařízení č. 561/2006 a AETR v praxi</vt:lpstr>
      <vt:lpstr>Nařízení č. 561/2006 a AETR v praxi</vt:lpstr>
      <vt:lpstr>Nařízení č. 561/2006 a AETR v praxi</vt:lpstr>
      <vt:lpstr>Nařízení č. 561/2006 a AETR v praxi</vt:lpstr>
      <vt:lpstr>Pracovní dispozice řidičů</vt:lpstr>
      <vt:lpstr>Prezentace aplikace PowerPoint</vt:lpstr>
      <vt:lpstr>Provozní náležitosti linky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Kalkulace nákladů</vt:lpstr>
      <vt:lpstr>Co je zahrnuto v kalkulaci nákladů?</vt:lpstr>
      <vt:lpstr>Co je zahrnuto v kalkulaci nákladů?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  <vt:lpstr>Zdroje</vt:lpstr>
      <vt:lpstr>Zdroje</vt:lpstr>
      <vt:lpstr>Konec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Pravidelná autobusová linka Praha - Athény</dc:title>
  <dc:creator>ALEX DOLEJŠÍ</dc:creator>
  <cp:lastModifiedBy>ALEX DOLEJŠÍ</cp:lastModifiedBy>
  <cp:revision>105</cp:revision>
  <dcterms:created xsi:type="dcterms:W3CDTF">2020-04-25T14:04:51Z</dcterms:created>
  <dcterms:modified xsi:type="dcterms:W3CDTF">2020-06-21T21:39:01Z</dcterms:modified>
</cp:coreProperties>
</file>