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89" r:id="rId4"/>
    <p:sldId id="257" r:id="rId5"/>
    <p:sldId id="291" r:id="rId6"/>
    <p:sldId id="292" r:id="rId7"/>
    <p:sldId id="290" r:id="rId8"/>
    <p:sldId id="284" r:id="rId9"/>
    <p:sldId id="260" r:id="rId10"/>
    <p:sldId id="259" r:id="rId11"/>
    <p:sldId id="262" r:id="rId12"/>
    <p:sldId id="285" r:id="rId13"/>
    <p:sldId id="264" r:id="rId14"/>
    <p:sldId id="265" r:id="rId15"/>
    <p:sldId id="286" r:id="rId16"/>
    <p:sldId id="267" r:id="rId17"/>
    <p:sldId id="287" r:id="rId18"/>
    <p:sldId id="268" r:id="rId19"/>
    <p:sldId id="269" r:id="rId20"/>
    <p:sldId id="272" r:id="rId21"/>
    <p:sldId id="274" r:id="rId22"/>
    <p:sldId id="288" r:id="rId23"/>
    <p:sldId id="279" r:id="rId24"/>
    <p:sldId id="283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64" autoAdjust="0"/>
  </p:normalViewPr>
  <p:slideViewPr>
    <p:cSldViewPr>
      <p:cViewPr varScale="1">
        <p:scale>
          <a:sx n="95" d="100"/>
          <a:sy n="95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8E32B-A710-4232-AC83-A16D56FF2C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6C3B4D9-4253-4662-8A99-163DABFFBC44}">
      <dgm:prSet custT="1"/>
      <dgm:spPr/>
      <dgm:t>
        <a:bodyPr/>
        <a:lstStyle/>
        <a:p>
          <a:pPr rtl="0"/>
          <a:r>
            <a:rPr lang="cs-CZ" sz="1800" dirty="0" smtClean="0"/>
            <a:t>Strančice – Klokočná – Mukařov – Český Brod</a:t>
          </a:r>
          <a:endParaRPr lang="cs-CZ" sz="1800" dirty="0"/>
        </a:p>
      </dgm:t>
    </dgm:pt>
    <dgm:pt modelId="{6E9B1A34-5C2C-4201-A6AC-C6BBD1E0CB57}" type="parTrans" cxnId="{4084CD3E-8085-4F7E-9CC7-F04543E2B73A}">
      <dgm:prSet/>
      <dgm:spPr/>
      <dgm:t>
        <a:bodyPr/>
        <a:lstStyle/>
        <a:p>
          <a:endParaRPr lang="cs-CZ" sz="4000"/>
        </a:p>
      </dgm:t>
    </dgm:pt>
    <dgm:pt modelId="{87960D87-B04B-46B9-B98B-BC8A662E35FA}" type="sibTrans" cxnId="{4084CD3E-8085-4F7E-9CC7-F04543E2B73A}">
      <dgm:prSet/>
      <dgm:spPr/>
      <dgm:t>
        <a:bodyPr/>
        <a:lstStyle/>
        <a:p>
          <a:endParaRPr lang="cs-CZ" sz="4000"/>
        </a:p>
      </dgm:t>
    </dgm:pt>
    <dgm:pt modelId="{5D316215-6E25-4F36-8783-FBC10679E19E}" type="pres">
      <dgm:prSet presAssocID="{FB18E32B-A710-4232-AC83-A16D56FF2CD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2E0E680-7556-47F5-9696-F5EB35CBE2D0}" type="pres">
      <dgm:prSet presAssocID="{FB18E32B-A710-4232-AC83-A16D56FF2CD8}" presName="arrow" presStyleLbl="bgShp" presStyleIdx="0" presStyleCnt="1"/>
      <dgm:spPr/>
    </dgm:pt>
    <dgm:pt modelId="{D72C5222-1B46-455D-8E80-D9EE62A2CC26}" type="pres">
      <dgm:prSet presAssocID="{FB18E32B-A710-4232-AC83-A16D56FF2CD8}" presName="linearProcess" presStyleCnt="0"/>
      <dgm:spPr/>
    </dgm:pt>
    <dgm:pt modelId="{40EBCC0B-8CEA-49B2-85C5-AF42D4D2ADED}" type="pres">
      <dgm:prSet presAssocID="{86C3B4D9-4253-4662-8A99-163DABFFBC4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D9C0AB-61AA-4720-933F-80797FB62EA3}" type="presOf" srcId="{FB18E32B-A710-4232-AC83-A16D56FF2CD8}" destId="{5D316215-6E25-4F36-8783-FBC10679E19E}" srcOrd="0" destOrd="0" presId="urn:microsoft.com/office/officeart/2005/8/layout/hProcess9"/>
    <dgm:cxn modelId="{476BEFC0-F803-4FE3-B8CE-131A71C47624}" type="presOf" srcId="{86C3B4D9-4253-4662-8A99-163DABFFBC44}" destId="{40EBCC0B-8CEA-49B2-85C5-AF42D4D2ADED}" srcOrd="0" destOrd="0" presId="urn:microsoft.com/office/officeart/2005/8/layout/hProcess9"/>
    <dgm:cxn modelId="{4084CD3E-8085-4F7E-9CC7-F04543E2B73A}" srcId="{FB18E32B-A710-4232-AC83-A16D56FF2CD8}" destId="{86C3B4D9-4253-4662-8A99-163DABFFBC44}" srcOrd="0" destOrd="0" parTransId="{6E9B1A34-5C2C-4201-A6AC-C6BBD1E0CB57}" sibTransId="{87960D87-B04B-46B9-B98B-BC8A662E35FA}"/>
    <dgm:cxn modelId="{00AEDF8A-12DA-404A-84D5-196BC5B477CA}" type="presParOf" srcId="{5D316215-6E25-4F36-8783-FBC10679E19E}" destId="{B2E0E680-7556-47F5-9696-F5EB35CBE2D0}" srcOrd="0" destOrd="0" presId="urn:microsoft.com/office/officeart/2005/8/layout/hProcess9"/>
    <dgm:cxn modelId="{22E51AAE-DFA8-46C9-B364-0D0CBD709DE5}" type="presParOf" srcId="{5D316215-6E25-4F36-8783-FBC10679E19E}" destId="{D72C5222-1B46-455D-8E80-D9EE62A2CC26}" srcOrd="1" destOrd="0" presId="urn:microsoft.com/office/officeart/2005/8/layout/hProcess9"/>
    <dgm:cxn modelId="{F6D6B63E-C1BC-45FC-86BD-266DA91BD2F7}" type="presParOf" srcId="{D72C5222-1B46-455D-8E80-D9EE62A2CC26}" destId="{40EBCC0B-8CEA-49B2-85C5-AF42D4D2ADE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86610-3B59-4F22-ABE2-2D4A05B1C9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3A37B6-1D16-4794-B28F-DCFB1F09B386}">
      <dgm:prSet custT="1"/>
      <dgm:spPr/>
      <dgm:t>
        <a:bodyPr/>
        <a:lstStyle/>
        <a:p>
          <a:pPr rtl="0"/>
          <a:r>
            <a:rPr lang="cs-CZ" sz="1800" dirty="0" smtClean="0">
              <a:solidFill>
                <a:schemeClr val="tx1"/>
              </a:solidFill>
            </a:rPr>
            <a:t>Strančice</a:t>
          </a:r>
          <a:r>
            <a:rPr lang="cs-CZ" sz="1500" dirty="0" smtClean="0">
              <a:solidFill>
                <a:schemeClr val="tx1"/>
              </a:solidFill>
            </a:rPr>
            <a:t> – </a:t>
          </a:r>
          <a:r>
            <a:rPr lang="cs-CZ" sz="1800" dirty="0" err="1" smtClean="0">
              <a:solidFill>
                <a:schemeClr val="tx1"/>
              </a:solidFill>
            </a:rPr>
            <a:t>Strančice,Sklenka</a:t>
          </a:r>
          <a:r>
            <a:rPr lang="cs-CZ" sz="1500" dirty="0" smtClean="0">
              <a:solidFill>
                <a:schemeClr val="tx1"/>
              </a:solidFill>
            </a:rPr>
            <a:t> – </a:t>
          </a:r>
          <a:r>
            <a:rPr lang="cs-CZ" sz="1800" dirty="0" smtClean="0">
              <a:solidFill>
                <a:schemeClr val="tx1"/>
              </a:solidFill>
            </a:rPr>
            <a:t>Světice</a:t>
          </a:r>
          <a:r>
            <a:rPr lang="cs-CZ" sz="1500" dirty="0" smtClean="0">
              <a:solidFill>
                <a:schemeClr val="tx1"/>
              </a:solidFill>
            </a:rPr>
            <a:t> – </a:t>
          </a:r>
          <a:r>
            <a:rPr lang="cs-CZ" sz="1800" dirty="0" smtClean="0">
              <a:solidFill>
                <a:schemeClr val="tx1"/>
              </a:solidFill>
            </a:rPr>
            <a:t>Říčany</a:t>
          </a:r>
          <a:endParaRPr lang="cs-CZ" sz="1800" dirty="0">
            <a:solidFill>
              <a:schemeClr val="tx1"/>
            </a:solidFill>
          </a:endParaRPr>
        </a:p>
      </dgm:t>
    </dgm:pt>
    <dgm:pt modelId="{FEFE56F5-444E-46DC-9ABC-100CAB11EA32}" type="parTrans" cxnId="{2D337696-13C4-4DF0-8E1E-280EDBA25E36}">
      <dgm:prSet/>
      <dgm:spPr/>
      <dgm:t>
        <a:bodyPr/>
        <a:lstStyle/>
        <a:p>
          <a:endParaRPr lang="cs-CZ"/>
        </a:p>
      </dgm:t>
    </dgm:pt>
    <dgm:pt modelId="{9693A362-3CCC-4698-9A77-13317C8CEC15}" type="sibTrans" cxnId="{2D337696-13C4-4DF0-8E1E-280EDBA25E36}">
      <dgm:prSet/>
      <dgm:spPr/>
      <dgm:t>
        <a:bodyPr/>
        <a:lstStyle/>
        <a:p>
          <a:endParaRPr lang="cs-CZ"/>
        </a:p>
      </dgm:t>
    </dgm:pt>
    <dgm:pt modelId="{34F13557-47DB-4D7A-B585-6953BAE03D7F}" type="pres">
      <dgm:prSet presAssocID="{2B086610-3B59-4F22-ABE2-2D4A05B1C9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2033897-8A40-4A91-9EAA-36DED9694DA0}" type="pres">
      <dgm:prSet presAssocID="{2B086610-3B59-4F22-ABE2-2D4A05B1C9B4}" presName="arrow" presStyleLbl="bgShp" presStyleIdx="0" presStyleCnt="1" custScaleX="112418"/>
      <dgm:spPr/>
    </dgm:pt>
    <dgm:pt modelId="{1034B70C-E5FD-4920-8235-F1FAAFB25862}" type="pres">
      <dgm:prSet presAssocID="{2B086610-3B59-4F22-ABE2-2D4A05B1C9B4}" presName="linearProcess" presStyleCnt="0"/>
      <dgm:spPr/>
    </dgm:pt>
    <dgm:pt modelId="{6FA4714B-C563-48F3-AFA2-675EF63593AA}" type="pres">
      <dgm:prSet presAssocID="{943A37B6-1D16-4794-B28F-DCFB1F09B386}" presName="textNode" presStyleLbl="node1" presStyleIdx="0" presStyleCnt="1" custLinFactNeighborX="-2572" custLinFactNeighborY="12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06EEEFE-FED5-4771-9858-E0A759C959E7}" type="presOf" srcId="{2B086610-3B59-4F22-ABE2-2D4A05B1C9B4}" destId="{34F13557-47DB-4D7A-B585-6953BAE03D7F}" srcOrd="0" destOrd="0" presId="urn:microsoft.com/office/officeart/2005/8/layout/hProcess9"/>
    <dgm:cxn modelId="{FFD45101-C3AA-4808-87ED-9196F2D7C266}" type="presOf" srcId="{943A37B6-1D16-4794-B28F-DCFB1F09B386}" destId="{6FA4714B-C563-48F3-AFA2-675EF63593AA}" srcOrd="0" destOrd="0" presId="urn:microsoft.com/office/officeart/2005/8/layout/hProcess9"/>
    <dgm:cxn modelId="{2D337696-13C4-4DF0-8E1E-280EDBA25E36}" srcId="{2B086610-3B59-4F22-ABE2-2D4A05B1C9B4}" destId="{943A37B6-1D16-4794-B28F-DCFB1F09B386}" srcOrd="0" destOrd="0" parTransId="{FEFE56F5-444E-46DC-9ABC-100CAB11EA32}" sibTransId="{9693A362-3CCC-4698-9A77-13317C8CEC15}"/>
    <dgm:cxn modelId="{1FF338CF-CDF2-4598-816F-3FDCEE031519}" type="presParOf" srcId="{34F13557-47DB-4D7A-B585-6953BAE03D7F}" destId="{82033897-8A40-4A91-9EAA-36DED9694DA0}" srcOrd="0" destOrd="0" presId="urn:microsoft.com/office/officeart/2005/8/layout/hProcess9"/>
    <dgm:cxn modelId="{C74BCCDC-520B-4AE7-AFAC-0B12459458E6}" type="presParOf" srcId="{34F13557-47DB-4D7A-B585-6953BAE03D7F}" destId="{1034B70C-E5FD-4920-8235-F1FAAFB25862}" srcOrd="1" destOrd="0" presId="urn:microsoft.com/office/officeart/2005/8/layout/hProcess9"/>
    <dgm:cxn modelId="{4D16C099-6DE7-4ECD-844A-6ABAAFFBAE62}" type="presParOf" srcId="{1034B70C-E5FD-4920-8235-F1FAAFB25862}" destId="{6FA4714B-C563-48F3-AFA2-675EF63593A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A3590-83A7-4DC3-8553-C8B9B5B1172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4D4F966-E4D5-4235-B6E1-4A4DE1D3106C}">
      <dgm:prSet custT="1"/>
      <dgm:spPr/>
      <dgm:t>
        <a:bodyPr/>
        <a:lstStyle/>
        <a:p>
          <a:pPr rtl="0"/>
          <a:r>
            <a:rPr lang="cs-CZ" sz="1800" dirty="0" smtClean="0">
              <a:solidFill>
                <a:schemeClr val="tx1"/>
              </a:solidFill>
            </a:rPr>
            <a:t>Říčany – Březí, Podskalí</a:t>
          </a:r>
          <a:endParaRPr lang="cs-CZ" sz="1800" dirty="0">
            <a:solidFill>
              <a:schemeClr val="tx1"/>
            </a:solidFill>
          </a:endParaRPr>
        </a:p>
      </dgm:t>
    </dgm:pt>
    <dgm:pt modelId="{06EE9685-4964-498A-879A-61B9A2EE5219}" type="parTrans" cxnId="{A9D0EB5C-CD55-41B5-983B-E72D7DADC138}">
      <dgm:prSet/>
      <dgm:spPr/>
      <dgm:t>
        <a:bodyPr/>
        <a:lstStyle/>
        <a:p>
          <a:endParaRPr lang="cs-CZ"/>
        </a:p>
      </dgm:t>
    </dgm:pt>
    <dgm:pt modelId="{95BE113C-2808-4299-BA69-E02B54F5BE8A}" type="sibTrans" cxnId="{A9D0EB5C-CD55-41B5-983B-E72D7DADC138}">
      <dgm:prSet/>
      <dgm:spPr/>
      <dgm:t>
        <a:bodyPr/>
        <a:lstStyle/>
        <a:p>
          <a:endParaRPr lang="cs-CZ"/>
        </a:p>
      </dgm:t>
    </dgm:pt>
    <dgm:pt modelId="{07EFC92C-A7BD-4E41-AEA4-4248CB8CF788}" type="pres">
      <dgm:prSet presAssocID="{3E2A3590-83A7-4DC3-8553-C8B9B5B1172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BE8EC6-8D69-462F-9B8F-BC9E717F824F}" type="pres">
      <dgm:prSet presAssocID="{3E2A3590-83A7-4DC3-8553-C8B9B5B11728}" presName="arrow" presStyleLbl="bgShp" presStyleIdx="0" presStyleCnt="1"/>
      <dgm:spPr/>
    </dgm:pt>
    <dgm:pt modelId="{10403657-3B3A-4FC8-A101-0BD6EA2BD775}" type="pres">
      <dgm:prSet presAssocID="{3E2A3590-83A7-4DC3-8553-C8B9B5B11728}" presName="linearProcess" presStyleCnt="0"/>
      <dgm:spPr/>
    </dgm:pt>
    <dgm:pt modelId="{2E7F3F39-8B06-4BE1-9F57-203324A9A063}" type="pres">
      <dgm:prSet presAssocID="{84D4F966-E4D5-4235-B6E1-4A4DE1D3106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D0EB5C-CD55-41B5-983B-E72D7DADC138}" srcId="{3E2A3590-83A7-4DC3-8553-C8B9B5B11728}" destId="{84D4F966-E4D5-4235-B6E1-4A4DE1D3106C}" srcOrd="0" destOrd="0" parTransId="{06EE9685-4964-498A-879A-61B9A2EE5219}" sibTransId="{95BE113C-2808-4299-BA69-E02B54F5BE8A}"/>
    <dgm:cxn modelId="{DD4CEF56-9393-4C0E-9A13-9E01AD5AC2CB}" type="presOf" srcId="{84D4F966-E4D5-4235-B6E1-4A4DE1D3106C}" destId="{2E7F3F39-8B06-4BE1-9F57-203324A9A063}" srcOrd="0" destOrd="0" presId="urn:microsoft.com/office/officeart/2005/8/layout/hProcess9"/>
    <dgm:cxn modelId="{6574752B-BC0B-4B18-93B9-F8665A589CF2}" type="presOf" srcId="{3E2A3590-83A7-4DC3-8553-C8B9B5B11728}" destId="{07EFC92C-A7BD-4E41-AEA4-4248CB8CF788}" srcOrd="0" destOrd="0" presId="urn:microsoft.com/office/officeart/2005/8/layout/hProcess9"/>
    <dgm:cxn modelId="{F049B403-E050-4F6C-930D-3BD0047306B6}" type="presParOf" srcId="{07EFC92C-A7BD-4E41-AEA4-4248CB8CF788}" destId="{54BE8EC6-8D69-462F-9B8F-BC9E717F824F}" srcOrd="0" destOrd="0" presId="urn:microsoft.com/office/officeart/2005/8/layout/hProcess9"/>
    <dgm:cxn modelId="{E8F93B9C-BBEC-4534-B425-9A7F51A597B0}" type="presParOf" srcId="{07EFC92C-A7BD-4E41-AEA4-4248CB8CF788}" destId="{10403657-3B3A-4FC8-A101-0BD6EA2BD775}" srcOrd="1" destOrd="0" presId="urn:microsoft.com/office/officeart/2005/8/layout/hProcess9"/>
    <dgm:cxn modelId="{4D3B0D01-5DDB-4C09-BD31-1E0246FE4A00}" type="presParOf" srcId="{10403657-3B3A-4FC8-A101-0BD6EA2BD775}" destId="{2E7F3F39-8B06-4BE1-9F57-203324A9A06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0E680-7556-47F5-9696-F5EB35CBE2D0}">
      <dsp:nvSpPr>
        <dsp:cNvPr id="0" name=""/>
        <dsp:cNvSpPr/>
      </dsp:nvSpPr>
      <dsp:spPr>
        <a:xfrm>
          <a:off x="556261" y="0"/>
          <a:ext cx="6304300" cy="7903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BCC0B-8CEA-49B2-85C5-AF42D4D2ADED}">
      <dsp:nvSpPr>
        <dsp:cNvPr id="0" name=""/>
        <dsp:cNvSpPr/>
      </dsp:nvSpPr>
      <dsp:spPr>
        <a:xfrm>
          <a:off x="1135701" y="237104"/>
          <a:ext cx="5145421" cy="316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Strančice – Klokočná – Mukařov – Český Brod</a:t>
          </a:r>
          <a:endParaRPr lang="cs-CZ" sz="1800" kern="1200" dirty="0"/>
        </a:p>
      </dsp:txBody>
      <dsp:txXfrm>
        <a:off x="1151134" y="252537"/>
        <a:ext cx="5114555" cy="285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33897-8A40-4A91-9EAA-36DED9694DA0}">
      <dsp:nvSpPr>
        <dsp:cNvPr id="0" name=""/>
        <dsp:cNvSpPr/>
      </dsp:nvSpPr>
      <dsp:spPr>
        <a:xfrm>
          <a:off x="144024" y="0"/>
          <a:ext cx="6192671" cy="7078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4714B-C563-48F3-AFA2-675EF63593AA}">
      <dsp:nvSpPr>
        <dsp:cNvPr id="0" name=""/>
        <dsp:cNvSpPr/>
      </dsp:nvSpPr>
      <dsp:spPr>
        <a:xfrm>
          <a:off x="504077" y="216024"/>
          <a:ext cx="5204828" cy="28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Strančice</a:t>
          </a:r>
          <a:r>
            <a:rPr lang="cs-CZ" sz="1500" kern="1200" dirty="0" smtClean="0">
              <a:solidFill>
                <a:schemeClr val="tx1"/>
              </a:solidFill>
            </a:rPr>
            <a:t> – </a:t>
          </a:r>
          <a:r>
            <a:rPr lang="cs-CZ" sz="1800" kern="1200" dirty="0" err="1" smtClean="0">
              <a:solidFill>
                <a:schemeClr val="tx1"/>
              </a:solidFill>
            </a:rPr>
            <a:t>Strančice,Sklenka</a:t>
          </a:r>
          <a:r>
            <a:rPr lang="cs-CZ" sz="1500" kern="1200" dirty="0" smtClean="0">
              <a:solidFill>
                <a:schemeClr val="tx1"/>
              </a:solidFill>
            </a:rPr>
            <a:t> – </a:t>
          </a:r>
          <a:r>
            <a:rPr lang="cs-CZ" sz="1800" kern="1200" dirty="0" smtClean="0">
              <a:solidFill>
                <a:schemeClr val="tx1"/>
              </a:solidFill>
            </a:rPr>
            <a:t>Světice</a:t>
          </a:r>
          <a:r>
            <a:rPr lang="cs-CZ" sz="1500" kern="1200" dirty="0" smtClean="0">
              <a:solidFill>
                <a:schemeClr val="tx1"/>
              </a:solidFill>
            </a:rPr>
            <a:t> – </a:t>
          </a:r>
          <a:r>
            <a:rPr lang="cs-CZ" sz="1800" kern="1200" dirty="0" smtClean="0">
              <a:solidFill>
                <a:schemeClr val="tx1"/>
              </a:solidFill>
            </a:rPr>
            <a:t>Říčany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17899" y="229846"/>
        <a:ext cx="5177184" cy="255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E8EC6-8D69-462F-9B8F-BC9E717F824F}">
      <dsp:nvSpPr>
        <dsp:cNvPr id="0" name=""/>
        <dsp:cNvSpPr/>
      </dsp:nvSpPr>
      <dsp:spPr>
        <a:xfrm>
          <a:off x="394243" y="0"/>
          <a:ext cx="4468096" cy="7920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F3F39-8B06-4BE1-9F57-203324A9A063}">
      <dsp:nvSpPr>
        <dsp:cNvPr id="0" name=""/>
        <dsp:cNvSpPr/>
      </dsp:nvSpPr>
      <dsp:spPr>
        <a:xfrm>
          <a:off x="1207371" y="237626"/>
          <a:ext cx="2841840" cy="316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Říčany – Březí, Podskalí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1222838" y="253093"/>
        <a:ext cx="2810906" cy="28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D682E-FD8A-4690-9FCF-48F5FF8D06D9}" type="datetimeFigureOut">
              <a:rPr lang="cs-CZ" smtClean="0"/>
              <a:pPr/>
              <a:t>13. 6. 2016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B2A8-789B-4334-AB93-2CB52EE7E4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7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2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14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8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4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76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86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3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82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42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5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49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51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7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0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8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03D265-6D3B-462E-A000-6C6084E021E6}" type="datetime1">
              <a:rPr lang="cs-CZ" smtClean="0"/>
              <a:t>13. 6. 2016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353A-25F8-4A97-AD3D-EB771DC6323A}" type="datetime1">
              <a:rPr lang="cs-CZ" smtClean="0"/>
              <a:t>13. 6. 2016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698-A3C2-4716-9F85-6B923528073B}" type="datetime1">
              <a:rPr lang="cs-CZ" smtClean="0"/>
              <a:t>13. 6. 2016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AF241-C49E-4CC6-BBF9-FF064C5876A8}" type="datetime1">
              <a:rPr lang="cs-CZ" smtClean="0"/>
              <a:t>13. 6. 2016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CE441C-D4B7-46AF-A7F3-F51CF3EBAF76}" type="datetime1">
              <a:rPr lang="cs-CZ" smtClean="0"/>
              <a:t>13. 6. 2016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4B28-902B-4D05-8916-6373E8BB11D0}" type="datetime1">
              <a:rPr lang="cs-CZ" smtClean="0"/>
              <a:t>13. 6. 2016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6231-B578-4811-A985-FB305E160017}" type="datetime1">
              <a:rPr lang="cs-CZ" smtClean="0"/>
              <a:t>13. 6. 2016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3D4FF8-3BEB-4ED7-8315-104D81EB9223}" type="datetime1">
              <a:rPr lang="cs-CZ" smtClean="0"/>
              <a:t>13. 6. 2016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C9C-DD70-4AC1-930C-D0DD6CCF0518}" type="datetime1">
              <a:rPr lang="cs-CZ" smtClean="0"/>
              <a:t>13. 6. 2016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8095AC-FF2B-4DE6-BD20-CF7F6810593D}" type="datetime1">
              <a:rPr lang="cs-CZ" smtClean="0"/>
              <a:t>13. 6. 2016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C398C3-556C-4988-B0D0-1E92BD50815F}" type="datetime1">
              <a:rPr lang="cs-CZ" smtClean="0"/>
              <a:t>13. 6. 2016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9E1829-8980-48F9-BBAE-7373A0FDA44E}" type="datetime1">
              <a:rPr lang="cs-CZ" smtClean="0"/>
              <a:t>13. 6. 2016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612360" cy="189436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Návrh dopravního řešení oblasti Ladova kraje a Říčanska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003322"/>
            <a:ext cx="7702624" cy="1371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800" dirty="0" smtClean="0">
                <a:solidFill>
                  <a:schemeClr val="tx1"/>
                </a:solidFill>
              </a:rPr>
              <a:t>Jakub Platil, DMŽ2 </a:t>
            </a:r>
          </a:p>
          <a:p>
            <a:pPr algn="r"/>
            <a:r>
              <a:rPr lang="cs-CZ" sz="2800" dirty="0"/>
              <a:t>Vyšší odborná škola a Střední průmyslová škola dopravní, Masná 18, </a:t>
            </a:r>
            <a:br>
              <a:rPr lang="cs-CZ" sz="2800" dirty="0"/>
            </a:br>
            <a:r>
              <a:rPr lang="cs-CZ" sz="2800" dirty="0"/>
              <a:t>Praha 1</a:t>
            </a:r>
          </a:p>
          <a:p>
            <a:pPr algn="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59632" y="562035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Středoškolská odborná činnost</a:t>
            </a:r>
          </a:p>
          <a:p>
            <a:r>
              <a:rPr lang="cs-CZ" sz="1600" dirty="0" smtClean="0"/>
              <a:t>Obor </a:t>
            </a:r>
            <a:r>
              <a:rPr lang="cs-CZ" sz="1600" dirty="0"/>
              <a:t>SOČ: 09 – strojírenství, hutnictví, doprava a průmyslový design</a:t>
            </a:r>
          </a:p>
          <a:p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3528"/>
            <a:ext cx="79109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2" descr="Prům.z.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6632"/>
            <a:ext cx="3600000" cy="34539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7465"/>
            <a:ext cx="6300000" cy="37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611560" y="120621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Zrušená </a:t>
            </a:r>
            <a:r>
              <a:rPr lang="cs-CZ" b="1" dirty="0" smtClean="0"/>
              <a:t>zastávka</a:t>
            </a:r>
            <a:br>
              <a:rPr lang="cs-CZ" b="1" dirty="0" smtClean="0"/>
            </a:br>
            <a:r>
              <a:rPr lang="cs-CZ" b="1" dirty="0" err="1" smtClean="0"/>
              <a:t>Strančice,,průmyslová</a:t>
            </a:r>
            <a:r>
              <a:rPr lang="cs-CZ" b="1" dirty="0" smtClean="0"/>
              <a:t> </a:t>
            </a:r>
            <a:r>
              <a:rPr lang="cs-CZ" b="1" dirty="0"/>
              <a:t>zóna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 rot="1079239">
            <a:off x="4088659" y="5086069"/>
            <a:ext cx="506003" cy="21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7935331" cy="4824536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7643192" cy="77809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Konkrétní změny – linka 489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80920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u="sng" dirty="0" smtClean="0"/>
              <a:t>Nelogicky vedená linka v oblasti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Původně dlouhé čekání v Klokočné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po mém apelu od nového grafikonu pobyt jen 4-5 minut 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dirty="0" smtClean="0"/>
              <a:t>Zcela nová trasa: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Mnichovice, nádraží – Struhařov – Jevany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dirty="0" smtClean="0"/>
              <a:t>Nahradí</a:t>
            </a:r>
            <a:r>
              <a:rPr lang="cs-CZ" dirty="0" smtClean="0"/>
              <a:t> vložené spoje 382 s přestupem na vlak S9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Interval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60 min ve špičce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120 min v sedle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80000" cy="31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3851920" y="1916832"/>
            <a:ext cx="288032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3851920" y="2132856"/>
            <a:ext cx="288032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280000" cy="32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ovací šipka 13"/>
          <p:cNvCxnSpPr/>
          <p:nvPr/>
        </p:nvCxnSpPr>
        <p:spPr>
          <a:xfrm>
            <a:off x="3851920" y="5157192"/>
            <a:ext cx="288032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3851920" y="5373216"/>
            <a:ext cx="288032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>
                <a:solidFill>
                  <a:schemeClr val="tx1"/>
                </a:solidFill>
              </a:rPr>
              <a:pPr/>
              <a:t>14</a:t>
            </a:fld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622325" cy="4752528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Konkrétní změny – linka 421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0042" cy="5493224"/>
          </a:xfrm>
        </p:spPr>
        <p:txBody>
          <a:bodyPr/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Linku navrhuji spojit s linkou SID G47 </a:t>
            </a:r>
          </a:p>
          <a:p>
            <a:pPr marL="634320" lvl="2" indent="-360000">
              <a:buFont typeface="Wingdings" panose="05000000000000000000" pitchFamily="2" charset="2"/>
              <a:buChar char="v"/>
            </a:pPr>
            <a:r>
              <a:rPr lang="cs-CZ" dirty="0" smtClean="0"/>
              <a:t>jedoucí z Horních Krut, </a:t>
            </a:r>
            <a:r>
              <a:rPr lang="cs-CZ" dirty="0" err="1" smtClean="0"/>
              <a:t>Bohouňovic</a:t>
            </a:r>
            <a:r>
              <a:rPr lang="cs-CZ" dirty="0" smtClean="0"/>
              <a:t> do Sázavy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dirty="0" smtClean="0"/>
              <a:t>Linky jsou reálně propojeny již dnes</a:t>
            </a:r>
          </a:p>
          <a:p>
            <a:pPr marL="634320" lvl="2" indent="-360000">
              <a:buFont typeface="Wingdings" panose="05000000000000000000" pitchFamily="2" charset="2"/>
              <a:buChar char="v"/>
            </a:pPr>
            <a:r>
              <a:rPr lang="cs-CZ" dirty="0" smtClean="0"/>
              <a:t>navazují na sebe a vozidlo mezi nimi přejíždí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Problém propojení do linky PID 421 by neměl být</a:t>
            </a:r>
          </a:p>
          <a:p>
            <a:pPr marL="634320" lvl="2" indent="-360000">
              <a:buFont typeface="Wingdings" panose="05000000000000000000" pitchFamily="2" charset="2"/>
              <a:buChar char="v"/>
            </a:pPr>
            <a:r>
              <a:rPr lang="cs-CZ" dirty="0" smtClean="0"/>
              <a:t>jediná obec na trase již má zastávku na rozcestí pro linku 387</a:t>
            </a:r>
          </a:p>
          <a:p>
            <a:pPr marL="36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Odpadne tak dvojí jízdní řád a dvojí platba pro cestující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701834" cy="4735375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1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52928" cy="29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386" y="332656"/>
            <a:ext cx="7622006" cy="7764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Konkrétní změny – linka 491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392488"/>
          </a:xfrm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000" dirty="0" smtClean="0"/>
              <a:t>Dnes propojuje Mukařov s Českým Brodem přes Doubravčice 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000" b="1" i="1" u="sng" dirty="0" smtClean="0">
                <a:solidFill>
                  <a:srgbClr val="FF0000"/>
                </a:solidFill>
              </a:rPr>
              <a:t>Tuto část linky chci zachovat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sz="2000" b="1" i="1" u="sng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cs-CZ" sz="20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000" dirty="0" smtClean="0"/>
              <a:t>Tato změna přinese </a:t>
            </a:r>
            <a:r>
              <a:rPr lang="cs-CZ" sz="2000" b="1" dirty="0" smtClean="0"/>
              <a:t>lepší spojení </a:t>
            </a:r>
            <a:r>
              <a:rPr lang="cs-CZ" sz="2000" dirty="0" smtClean="0"/>
              <a:t>pro:</a:t>
            </a:r>
          </a:p>
          <a:p>
            <a:pPr marL="727200" lvl="2" indent="-360000">
              <a:spcBef>
                <a:spcPts val="431"/>
              </a:spcBef>
              <a:buSzPct val="70000"/>
              <a:buFont typeface="Wingdings" panose="05000000000000000000" pitchFamily="2" charset="2"/>
              <a:buChar char="v"/>
            </a:pPr>
            <a:r>
              <a:rPr lang="cs-CZ" sz="1600" dirty="0" smtClean="0"/>
              <a:t>Klokočnou </a:t>
            </a:r>
            <a:r>
              <a:rPr lang="cs-CZ" sz="1600" dirty="0"/>
              <a:t>→</a:t>
            </a:r>
            <a:r>
              <a:rPr lang="cs-CZ" sz="1600" dirty="0" smtClean="0"/>
              <a:t> zajistí </a:t>
            </a:r>
            <a:r>
              <a:rPr lang="cs-CZ" sz="1600" dirty="0"/>
              <a:t>jí </a:t>
            </a:r>
            <a:r>
              <a:rPr lang="cs-CZ" sz="1600" dirty="0" smtClean="0"/>
              <a:t>o </a:t>
            </a:r>
            <a:r>
              <a:rPr lang="cs-CZ" sz="1600" dirty="0"/>
              <a:t>mnoho zrychlené spojení se </a:t>
            </a:r>
            <a:r>
              <a:rPr lang="cs-CZ" sz="1600" dirty="0" smtClean="0"/>
              <a:t>Strančicemi</a:t>
            </a:r>
          </a:p>
          <a:p>
            <a:pPr marL="727200" lvl="1" indent="-360000">
              <a:spcBef>
                <a:spcPts val="431"/>
              </a:spcBef>
              <a:buFont typeface="Wingdings" panose="05000000000000000000" pitchFamily="2" charset="2"/>
              <a:buChar char="v"/>
            </a:pPr>
            <a:r>
              <a:rPr lang="cs-CZ" sz="1600" dirty="0" smtClean="0"/>
              <a:t>část Všestar </a:t>
            </a:r>
            <a:r>
              <a:rPr lang="cs-CZ" sz="1600" dirty="0" err="1" smtClean="0"/>
              <a:t>Menčice</a:t>
            </a:r>
            <a:r>
              <a:rPr lang="cs-CZ" sz="1600" dirty="0" smtClean="0"/>
              <a:t> (dnes obsluhovaná výhradně školními spoji)</a:t>
            </a:r>
          </a:p>
          <a:p>
            <a:pPr marL="727200" lvl="1" indent="-360000">
              <a:spcBef>
                <a:spcPts val="431"/>
              </a:spcBef>
              <a:buFont typeface="Wingdings" panose="05000000000000000000" pitchFamily="2" charset="2"/>
              <a:buChar char="v"/>
            </a:pPr>
            <a:endParaRPr lang="cs-CZ" sz="1600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sz="20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000" dirty="0" smtClean="0"/>
              <a:t>Tato linka se stane plnohodnotnou tangenciální linkou na trase: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2726785"/>
              </p:ext>
            </p:extLst>
          </p:nvPr>
        </p:nvGraphicFramePr>
        <p:xfrm>
          <a:off x="539552" y="5661248"/>
          <a:ext cx="7416824" cy="7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Obsah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Úvod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Aktuální stav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Navrhovaný stav – cíle návrhu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Změny jednotlivých linek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Závěr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9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43192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Konkrétní změny – Březí, Podskalí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03232" cy="4536504"/>
          </a:xfrm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200" b="1" dirty="0" smtClean="0"/>
              <a:t>Linku 469 kvůli nepřehlednosti dělím na dvě části:</a:t>
            </a:r>
          </a:p>
          <a:p>
            <a:pPr lvl="1"/>
            <a:r>
              <a:rPr lang="cs-CZ" sz="2400" dirty="0" smtClean="0"/>
              <a:t>469: 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496: </a:t>
            </a:r>
          </a:p>
          <a:p>
            <a:pPr lvl="2"/>
            <a:endParaRPr lang="cs-CZ" sz="20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200" dirty="0"/>
              <a:t>Dnes </a:t>
            </a:r>
            <a:r>
              <a:rPr lang="cs-CZ" sz="2200" dirty="0" smtClean="0"/>
              <a:t>průjezdné </a:t>
            </a:r>
            <a:r>
              <a:rPr lang="cs-CZ" sz="2000" dirty="0" smtClean="0"/>
              <a:t>jen </a:t>
            </a:r>
            <a:r>
              <a:rPr lang="cs-CZ" sz="2000" dirty="0"/>
              <a:t>2, resp. 4 spoje</a:t>
            </a:r>
          </a:p>
          <a:p>
            <a:pPr lvl="2"/>
            <a:endParaRPr lang="cs-CZ" sz="2000" dirty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200" b="1" u="sng" dirty="0"/>
              <a:t>Nově na lince do Březí </a:t>
            </a:r>
          </a:p>
          <a:p>
            <a:pPr lvl="2"/>
            <a:r>
              <a:rPr lang="cs-CZ" sz="2000" dirty="0"/>
              <a:t>taktový provoz v odpolední </a:t>
            </a:r>
            <a:r>
              <a:rPr lang="cs-CZ" sz="2000" dirty="0" smtClean="0"/>
              <a:t>špičce</a:t>
            </a:r>
            <a:endParaRPr lang="cs-CZ" sz="2000" dirty="0"/>
          </a:p>
          <a:p>
            <a:pPr lvl="2"/>
            <a:r>
              <a:rPr lang="cs-CZ" sz="2000" dirty="0" smtClean="0"/>
              <a:t>alespoň </a:t>
            </a:r>
            <a:r>
              <a:rPr lang="cs-CZ" sz="2000" dirty="0"/>
              <a:t>přibližný proklad s linkou 364 přes Pacov přes celý den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20</a:t>
            </a:fld>
            <a:endParaRPr lang="cs-CZ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14297822"/>
              </p:ext>
            </p:extLst>
          </p:nvPr>
        </p:nvGraphicFramePr>
        <p:xfrm>
          <a:off x="1475656" y="2132856"/>
          <a:ext cx="648072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32239046"/>
              </p:ext>
            </p:extLst>
          </p:nvPr>
        </p:nvGraphicFramePr>
        <p:xfrm>
          <a:off x="2123728" y="2996952"/>
          <a:ext cx="525658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32848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Konkrétní změny – Linka </a:t>
            </a:r>
            <a:r>
              <a:rPr lang="cs-CZ" b="1" dirty="0" smtClean="0">
                <a:solidFill>
                  <a:schemeClr val="tx1"/>
                </a:solidFill>
              </a:rPr>
              <a:t>403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40060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Na této lince je potřebný víkendový provoz</a:t>
            </a:r>
          </a:p>
          <a:p>
            <a:pPr lvl="1"/>
            <a:r>
              <a:rPr lang="cs-CZ" dirty="0" smtClean="0"/>
              <a:t>pro návoz a odvoz chatařů</a:t>
            </a:r>
          </a:p>
          <a:p>
            <a:pPr lvl="2"/>
            <a:r>
              <a:rPr lang="cs-CZ" dirty="0" smtClean="0"/>
              <a:t>nerealizovatelné bez financování obcí Kaliště/ Stč. krajem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Největší změna</a:t>
            </a:r>
          </a:p>
          <a:p>
            <a:pPr lvl="1"/>
            <a:r>
              <a:rPr lang="cs-CZ" dirty="0" smtClean="0"/>
              <a:t>prodloužení k nejbližší železniční stanici na trati 221 </a:t>
            </a:r>
            <a:br>
              <a:rPr lang="cs-CZ" dirty="0" smtClean="0"/>
            </a:br>
            <a:r>
              <a:rPr lang="cs-CZ" dirty="0" smtClean="0"/>
              <a:t>– do Senohrab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Z Ondřejova rychlejší varianta přestupu na vlak než cesta linkou 490 do Strančic</a:t>
            </a:r>
          </a:p>
          <a:p>
            <a:endParaRPr lang="cs-CZ" dirty="0" smtClean="0"/>
          </a:p>
          <a:p>
            <a:r>
              <a:rPr lang="cs-CZ" dirty="0" smtClean="0"/>
              <a:t>Linku by obsluhoval </a:t>
            </a:r>
            <a:r>
              <a:rPr lang="cs-CZ" i="1" dirty="0" smtClean="0"/>
              <a:t>midibus</a:t>
            </a:r>
            <a:r>
              <a:rPr lang="cs-CZ" dirty="0" smtClean="0"/>
              <a:t>, stejně jako linku 401</a:t>
            </a:r>
          </a:p>
          <a:p>
            <a:pPr lvl="1"/>
            <a:r>
              <a:rPr lang="cs-CZ" dirty="0" smtClean="0"/>
              <a:t>možnost úspory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272808" cy="5454606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9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Zdroje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075240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Vlastní</a:t>
            </a:r>
            <a:r>
              <a:rPr lang="cs-CZ" dirty="0"/>
              <a:t> </a:t>
            </a:r>
          </a:p>
          <a:p>
            <a:r>
              <a:rPr lang="cs-CZ" dirty="0"/>
              <a:t>Vlastní poznatky z provozu</a:t>
            </a:r>
          </a:p>
          <a:p>
            <a:r>
              <a:rPr lang="cs-CZ" dirty="0"/>
              <a:t>Vlastní přepravní průzkumy</a:t>
            </a:r>
          </a:p>
          <a:p>
            <a:r>
              <a:rPr lang="cs-CZ" dirty="0"/>
              <a:t>Vlastní </a:t>
            </a:r>
            <a:r>
              <a:rPr lang="cs-CZ" dirty="0" smtClean="0"/>
              <a:t>fotodokumentace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Weby </a:t>
            </a:r>
            <a:endParaRPr lang="cs-CZ" dirty="0"/>
          </a:p>
          <a:p>
            <a:pPr lvl="0"/>
            <a:r>
              <a:rPr lang="cs-CZ" sz="2100" dirty="0"/>
              <a:t>[</a:t>
            </a:r>
            <a:r>
              <a:rPr lang="cs-CZ" sz="1900" dirty="0"/>
              <a:t>online]. [cit. 2016-03-19]. Dostupné z: http://m. rozhlas.cz/</a:t>
            </a:r>
            <a:r>
              <a:rPr lang="cs-CZ" sz="1900" dirty="0" err="1"/>
              <a:t>zpravy</a:t>
            </a:r>
            <a:r>
              <a:rPr lang="cs-CZ" sz="1900" dirty="0"/>
              <a:t>/regiony/_zprava/1339140</a:t>
            </a:r>
          </a:p>
          <a:p>
            <a:pPr lvl="0"/>
            <a:r>
              <a:rPr lang="cs-CZ" sz="1900" dirty="0"/>
              <a:t>[online]. [cit. 2016-03-19]. Dostupné z: www.strancice.cz</a:t>
            </a:r>
          </a:p>
          <a:p>
            <a:pPr lvl="0"/>
            <a:r>
              <a:rPr lang="cs-CZ" sz="1900" dirty="0"/>
              <a:t>[online]. [cit. 2016-03-19]. Dostupné z: http://www.parlamentnilisty.cz/profily/kraj-Stredocesky-373/clanek/Radni-schvalili-demolici-mostu-pres-dalnici-D1-u-Jazlovic-na-Praze-vychod-31647</a:t>
            </a:r>
          </a:p>
          <a:p>
            <a:pPr lvl="0"/>
            <a:r>
              <a:rPr lang="cs-CZ" sz="1900" dirty="0"/>
              <a:t>[online]. [cit. 2016-03-19]. Dostupné z: http://www.tram-bus.cz/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2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172200" cy="189436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Poděkování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43808" y="2636912"/>
            <a:ext cx="56166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Ing. Ondřeji Kališovi a Pavlu Pernicovi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 pomoc s počáteční konstrukcí návrhu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Ing. Karlu Zíkovi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 odborné konzultace při dokončení návrhu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Mgr. Jarmile Kulíškové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 pomoc s formální stránkou textu a prezentace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Bc. Tomáši </a:t>
            </a:r>
            <a:r>
              <a:rPr lang="cs-CZ" dirty="0" err="1" smtClean="0"/>
              <a:t>Lormanovi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 překlad do AJ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Martinu </a:t>
            </a:r>
            <a:r>
              <a:rPr lang="cs-CZ" dirty="0" err="1" smtClean="0"/>
              <a:t>Chourovi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 poskytnutí podkladů (fotografie, průzkumy)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165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3124200"/>
            <a:ext cx="5758408" cy="18943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Úvod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68509" y="980728"/>
            <a:ext cx="8496944" cy="5616624"/>
          </a:xfrm>
          <a:noFill/>
        </p:spPr>
        <p:txBody>
          <a:bodyPr>
            <a:normAutofit/>
          </a:bodyPr>
          <a:lstStyle/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současná </a:t>
            </a:r>
            <a:r>
              <a:rPr lang="cs-CZ" dirty="0" smtClean="0"/>
              <a:t>síť zapojená do PID</a:t>
            </a:r>
          </a:p>
          <a:p>
            <a:pPr marL="725760" lvl="1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PID = Pražská integrovaná doprava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/>
              <a:t>n</a:t>
            </a:r>
            <a:r>
              <a:rPr lang="cs-CZ" dirty="0" smtClean="0"/>
              <a:t>ěkteré nenávaznosti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/>
              <a:t>c</a:t>
            </a:r>
            <a:r>
              <a:rPr lang="cs-CZ" dirty="0" smtClean="0"/>
              <a:t>hybějící spojení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varianty trasování a konečných zastávek jedné linky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návaznost z vlaku na autobus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nutno zakoupit dražší jízdenku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Úvod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2" y="1191590"/>
            <a:ext cx="8496944" cy="5616624"/>
          </a:xfrm>
          <a:noFill/>
        </p:spPr>
        <p:txBody>
          <a:bodyPr>
            <a:normAutofit/>
          </a:bodyPr>
          <a:lstStyle/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 Říčanska a Ladova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kraje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725" t="25930" r="3969" b="8104"/>
          <a:stretch/>
        </p:blipFill>
        <p:spPr>
          <a:xfrm>
            <a:off x="271305" y="1778761"/>
            <a:ext cx="7848872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Volný tvar 6"/>
          <p:cNvSpPr/>
          <p:nvPr/>
        </p:nvSpPr>
        <p:spPr>
          <a:xfrm>
            <a:off x="271305" y="3396343"/>
            <a:ext cx="4652387" cy="2912977"/>
          </a:xfrm>
          <a:custGeom>
            <a:avLst/>
            <a:gdLst>
              <a:gd name="connsiteX0" fmla="*/ 0 w 4652387"/>
              <a:gd name="connsiteY0" fmla="*/ 0 h 2954242"/>
              <a:gd name="connsiteX1" fmla="*/ 10049 w 4652387"/>
              <a:gd name="connsiteY1" fmla="*/ 60290 h 2954242"/>
              <a:gd name="connsiteX2" fmla="*/ 40194 w 4652387"/>
              <a:gd name="connsiteY2" fmla="*/ 80387 h 2954242"/>
              <a:gd name="connsiteX3" fmla="*/ 60291 w 4652387"/>
              <a:gd name="connsiteY3" fmla="*/ 130628 h 2954242"/>
              <a:gd name="connsiteX4" fmla="*/ 80387 w 4652387"/>
              <a:gd name="connsiteY4" fmla="*/ 231112 h 2954242"/>
              <a:gd name="connsiteX5" fmla="*/ 100484 w 4652387"/>
              <a:gd name="connsiteY5" fmla="*/ 281354 h 2954242"/>
              <a:gd name="connsiteX6" fmla="*/ 110532 w 4652387"/>
              <a:gd name="connsiteY6" fmla="*/ 331595 h 2954242"/>
              <a:gd name="connsiteX7" fmla="*/ 120581 w 4652387"/>
              <a:gd name="connsiteY7" fmla="*/ 361741 h 2954242"/>
              <a:gd name="connsiteX8" fmla="*/ 130629 w 4652387"/>
              <a:gd name="connsiteY8" fmla="*/ 401934 h 2954242"/>
              <a:gd name="connsiteX9" fmla="*/ 150726 w 4652387"/>
              <a:gd name="connsiteY9" fmla="*/ 432079 h 2954242"/>
              <a:gd name="connsiteX10" fmla="*/ 180871 w 4652387"/>
              <a:gd name="connsiteY10" fmla="*/ 492369 h 2954242"/>
              <a:gd name="connsiteX11" fmla="*/ 200968 w 4652387"/>
              <a:gd name="connsiteY11" fmla="*/ 532562 h 2954242"/>
              <a:gd name="connsiteX12" fmla="*/ 221064 w 4652387"/>
              <a:gd name="connsiteY12" fmla="*/ 562708 h 2954242"/>
              <a:gd name="connsiteX13" fmla="*/ 241161 w 4652387"/>
              <a:gd name="connsiteY13" fmla="*/ 602901 h 2954242"/>
              <a:gd name="connsiteX14" fmla="*/ 281354 w 4652387"/>
              <a:gd name="connsiteY14" fmla="*/ 663191 h 2954242"/>
              <a:gd name="connsiteX15" fmla="*/ 291403 w 4652387"/>
              <a:gd name="connsiteY15" fmla="*/ 693336 h 2954242"/>
              <a:gd name="connsiteX16" fmla="*/ 311499 w 4652387"/>
              <a:gd name="connsiteY16" fmla="*/ 723481 h 2954242"/>
              <a:gd name="connsiteX17" fmla="*/ 371790 w 4652387"/>
              <a:gd name="connsiteY17" fmla="*/ 803868 h 2954242"/>
              <a:gd name="connsiteX18" fmla="*/ 391886 w 4652387"/>
              <a:gd name="connsiteY18" fmla="*/ 834013 h 2954242"/>
              <a:gd name="connsiteX19" fmla="*/ 492370 w 4652387"/>
              <a:gd name="connsiteY19" fmla="*/ 924448 h 2954242"/>
              <a:gd name="connsiteX20" fmla="*/ 542611 w 4652387"/>
              <a:gd name="connsiteY20" fmla="*/ 994787 h 2954242"/>
              <a:gd name="connsiteX21" fmla="*/ 602902 w 4652387"/>
              <a:gd name="connsiteY21" fmla="*/ 1055077 h 2954242"/>
              <a:gd name="connsiteX22" fmla="*/ 622998 w 4652387"/>
              <a:gd name="connsiteY22" fmla="*/ 1085222 h 2954242"/>
              <a:gd name="connsiteX23" fmla="*/ 663192 w 4652387"/>
              <a:gd name="connsiteY23" fmla="*/ 1125415 h 2954242"/>
              <a:gd name="connsiteX24" fmla="*/ 693337 w 4652387"/>
              <a:gd name="connsiteY24" fmla="*/ 1165609 h 2954242"/>
              <a:gd name="connsiteX25" fmla="*/ 723482 w 4652387"/>
              <a:gd name="connsiteY25" fmla="*/ 1195754 h 2954242"/>
              <a:gd name="connsiteX26" fmla="*/ 743579 w 4652387"/>
              <a:gd name="connsiteY26" fmla="*/ 1225899 h 2954242"/>
              <a:gd name="connsiteX27" fmla="*/ 773724 w 4652387"/>
              <a:gd name="connsiteY27" fmla="*/ 1235947 h 2954242"/>
              <a:gd name="connsiteX28" fmla="*/ 813917 w 4652387"/>
              <a:gd name="connsiteY28" fmla="*/ 1296237 h 2954242"/>
              <a:gd name="connsiteX29" fmla="*/ 914400 w 4652387"/>
              <a:gd name="connsiteY29" fmla="*/ 1386672 h 2954242"/>
              <a:gd name="connsiteX30" fmla="*/ 964642 w 4652387"/>
              <a:gd name="connsiteY30" fmla="*/ 1426866 h 2954242"/>
              <a:gd name="connsiteX31" fmla="*/ 1034981 w 4652387"/>
              <a:gd name="connsiteY31" fmla="*/ 1477108 h 2954242"/>
              <a:gd name="connsiteX32" fmla="*/ 1065126 w 4652387"/>
              <a:gd name="connsiteY32" fmla="*/ 1487156 h 2954242"/>
              <a:gd name="connsiteX33" fmla="*/ 1135464 w 4652387"/>
              <a:gd name="connsiteY33" fmla="*/ 1537398 h 2954242"/>
              <a:gd name="connsiteX34" fmla="*/ 1195754 w 4652387"/>
              <a:gd name="connsiteY34" fmla="*/ 1577591 h 2954242"/>
              <a:gd name="connsiteX35" fmla="*/ 1225899 w 4652387"/>
              <a:gd name="connsiteY35" fmla="*/ 1597688 h 2954242"/>
              <a:gd name="connsiteX36" fmla="*/ 1256044 w 4652387"/>
              <a:gd name="connsiteY36" fmla="*/ 1627833 h 2954242"/>
              <a:gd name="connsiteX37" fmla="*/ 1286190 w 4652387"/>
              <a:gd name="connsiteY37" fmla="*/ 1637881 h 2954242"/>
              <a:gd name="connsiteX38" fmla="*/ 1376625 w 4652387"/>
              <a:gd name="connsiteY38" fmla="*/ 1708220 h 2954242"/>
              <a:gd name="connsiteX39" fmla="*/ 1406770 w 4652387"/>
              <a:gd name="connsiteY39" fmla="*/ 1728316 h 2954242"/>
              <a:gd name="connsiteX40" fmla="*/ 1446963 w 4652387"/>
              <a:gd name="connsiteY40" fmla="*/ 1748413 h 2954242"/>
              <a:gd name="connsiteX41" fmla="*/ 1507253 w 4652387"/>
              <a:gd name="connsiteY41" fmla="*/ 1778558 h 2954242"/>
              <a:gd name="connsiteX42" fmla="*/ 1537398 w 4652387"/>
              <a:gd name="connsiteY42" fmla="*/ 1798655 h 2954242"/>
              <a:gd name="connsiteX43" fmla="*/ 1597688 w 4652387"/>
              <a:gd name="connsiteY43" fmla="*/ 1818752 h 2954242"/>
              <a:gd name="connsiteX44" fmla="*/ 1678075 w 4652387"/>
              <a:gd name="connsiteY44" fmla="*/ 1858945 h 2954242"/>
              <a:gd name="connsiteX45" fmla="*/ 1738365 w 4652387"/>
              <a:gd name="connsiteY45" fmla="*/ 1889090 h 2954242"/>
              <a:gd name="connsiteX46" fmla="*/ 1828800 w 4652387"/>
              <a:gd name="connsiteY46" fmla="*/ 1949380 h 2954242"/>
              <a:gd name="connsiteX47" fmla="*/ 1858946 w 4652387"/>
              <a:gd name="connsiteY47" fmla="*/ 1969477 h 2954242"/>
              <a:gd name="connsiteX48" fmla="*/ 1899139 w 4652387"/>
              <a:gd name="connsiteY48" fmla="*/ 1989573 h 2954242"/>
              <a:gd name="connsiteX49" fmla="*/ 1929284 w 4652387"/>
              <a:gd name="connsiteY49" fmla="*/ 2009670 h 2954242"/>
              <a:gd name="connsiteX50" fmla="*/ 1959429 w 4652387"/>
              <a:gd name="connsiteY50" fmla="*/ 2019719 h 2954242"/>
              <a:gd name="connsiteX51" fmla="*/ 1989574 w 4652387"/>
              <a:gd name="connsiteY51" fmla="*/ 2039815 h 2954242"/>
              <a:gd name="connsiteX52" fmla="*/ 2019719 w 4652387"/>
              <a:gd name="connsiteY52" fmla="*/ 2049864 h 2954242"/>
              <a:gd name="connsiteX53" fmla="*/ 2110154 w 4652387"/>
              <a:gd name="connsiteY53" fmla="*/ 2090057 h 2954242"/>
              <a:gd name="connsiteX54" fmla="*/ 2150348 w 4652387"/>
              <a:gd name="connsiteY54" fmla="*/ 2100105 h 2954242"/>
              <a:gd name="connsiteX55" fmla="*/ 2210638 w 4652387"/>
              <a:gd name="connsiteY55" fmla="*/ 2120202 h 2954242"/>
              <a:gd name="connsiteX56" fmla="*/ 2240783 w 4652387"/>
              <a:gd name="connsiteY56" fmla="*/ 2130250 h 2954242"/>
              <a:gd name="connsiteX57" fmla="*/ 2270928 w 4652387"/>
              <a:gd name="connsiteY57" fmla="*/ 2140299 h 2954242"/>
              <a:gd name="connsiteX58" fmla="*/ 2351315 w 4652387"/>
              <a:gd name="connsiteY58" fmla="*/ 2160395 h 2954242"/>
              <a:gd name="connsiteX59" fmla="*/ 2441750 w 4652387"/>
              <a:gd name="connsiteY59" fmla="*/ 2180492 h 2954242"/>
              <a:gd name="connsiteX60" fmla="*/ 2471895 w 4652387"/>
              <a:gd name="connsiteY60" fmla="*/ 2190541 h 2954242"/>
              <a:gd name="connsiteX61" fmla="*/ 2522137 w 4652387"/>
              <a:gd name="connsiteY61" fmla="*/ 2200589 h 2954242"/>
              <a:gd name="connsiteX62" fmla="*/ 2592475 w 4652387"/>
              <a:gd name="connsiteY62" fmla="*/ 2230734 h 2954242"/>
              <a:gd name="connsiteX63" fmla="*/ 2672862 w 4652387"/>
              <a:gd name="connsiteY63" fmla="*/ 2250831 h 2954242"/>
              <a:gd name="connsiteX64" fmla="*/ 2703007 w 4652387"/>
              <a:gd name="connsiteY64" fmla="*/ 2270927 h 2954242"/>
              <a:gd name="connsiteX65" fmla="*/ 2793442 w 4652387"/>
              <a:gd name="connsiteY65" fmla="*/ 2301072 h 2954242"/>
              <a:gd name="connsiteX66" fmla="*/ 2863781 w 4652387"/>
              <a:gd name="connsiteY66" fmla="*/ 2331217 h 2954242"/>
              <a:gd name="connsiteX67" fmla="*/ 2934119 w 4652387"/>
              <a:gd name="connsiteY67" fmla="*/ 2361362 h 2954242"/>
              <a:gd name="connsiteX68" fmla="*/ 2964264 w 4652387"/>
              <a:gd name="connsiteY68" fmla="*/ 2381459 h 2954242"/>
              <a:gd name="connsiteX69" fmla="*/ 2994409 w 4652387"/>
              <a:gd name="connsiteY69" fmla="*/ 2391508 h 2954242"/>
              <a:gd name="connsiteX70" fmla="*/ 3064748 w 4652387"/>
              <a:gd name="connsiteY70" fmla="*/ 2411604 h 2954242"/>
              <a:gd name="connsiteX71" fmla="*/ 3135086 w 4652387"/>
              <a:gd name="connsiteY71" fmla="*/ 2451798 h 2954242"/>
              <a:gd name="connsiteX72" fmla="*/ 3185328 w 4652387"/>
              <a:gd name="connsiteY72" fmla="*/ 2471894 h 2954242"/>
              <a:gd name="connsiteX73" fmla="*/ 3265715 w 4652387"/>
              <a:gd name="connsiteY73" fmla="*/ 2491991 h 2954242"/>
              <a:gd name="connsiteX74" fmla="*/ 3336053 w 4652387"/>
              <a:gd name="connsiteY74" fmla="*/ 2512088 h 2954242"/>
              <a:gd name="connsiteX75" fmla="*/ 3366198 w 4652387"/>
              <a:gd name="connsiteY75" fmla="*/ 2522136 h 2954242"/>
              <a:gd name="connsiteX76" fmla="*/ 3406392 w 4652387"/>
              <a:gd name="connsiteY76" fmla="*/ 2542233 h 2954242"/>
              <a:gd name="connsiteX77" fmla="*/ 3456633 w 4652387"/>
              <a:gd name="connsiteY77" fmla="*/ 2562330 h 2954242"/>
              <a:gd name="connsiteX78" fmla="*/ 3496827 w 4652387"/>
              <a:gd name="connsiteY78" fmla="*/ 2582426 h 2954242"/>
              <a:gd name="connsiteX79" fmla="*/ 3577214 w 4652387"/>
              <a:gd name="connsiteY79" fmla="*/ 2592475 h 2954242"/>
              <a:gd name="connsiteX80" fmla="*/ 3617407 w 4652387"/>
              <a:gd name="connsiteY80" fmla="*/ 2602523 h 2954242"/>
              <a:gd name="connsiteX81" fmla="*/ 3647552 w 4652387"/>
              <a:gd name="connsiteY81" fmla="*/ 2622620 h 2954242"/>
              <a:gd name="connsiteX82" fmla="*/ 3697794 w 4652387"/>
              <a:gd name="connsiteY82" fmla="*/ 2632668 h 2954242"/>
              <a:gd name="connsiteX83" fmla="*/ 3737987 w 4652387"/>
              <a:gd name="connsiteY83" fmla="*/ 2642716 h 2954242"/>
              <a:gd name="connsiteX84" fmla="*/ 3798277 w 4652387"/>
              <a:gd name="connsiteY84" fmla="*/ 2662813 h 2954242"/>
              <a:gd name="connsiteX85" fmla="*/ 3828422 w 4652387"/>
              <a:gd name="connsiteY85" fmla="*/ 2672861 h 2954242"/>
              <a:gd name="connsiteX86" fmla="*/ 3858568 w 4652387"/>
              <a:gd name="connsiteY86" fmla="*/ 2682910 h 2954242"/>
              <a:gd name="connsiteX87" fmla="*/ 3959051 w 4652387"/>
              <a:gd name="connsiteY87" fmla="*/ 2703006 h 2954242"/>
              <a:gd name="connsiteX88" fmla="*/ 3989196 w 4652387"/>
              <a:gd name="connsiteY88" fmla="*/ 2713055 h 2954242"/>
              <a:gd name="connsiteX89" fmla="*/ 4059535 w 4652387"/>
              <a:gd name="connsiteY89" fmla="*/ 2753248 h 2954242"/>
              <a:gd name="connsiteX90" fmla="*/ 4099728 w 4652387"/>
              <a:gd name="connsiteY90" fmla="*/ 2763297 h 2954242"/>
              <a:gd name="connsiteX91" fmla="*/ 4129873 w 4652387"/>
              <a:gd name="connsiteY91" fmla="*/ 2773345 h 2954242"/>
              <a:gd name="connsiteX92" fmla="*/ 4190163 w 4652387"/>
              <a:gd name="connsiteY92" fmla="*/ 2803490 h 2954242"/>
              <a:gd name="connsiteX93" fmla="*/ 4220308 w 4652387"/>
              <a:gd name="connsiteY93" fmla="*/ 2823587 h 2954242"/>
              <a:gd name="connsiteX94" fmla="*/ 4280598 w 4652387"/>
              <a:gd name="connsiteY94" fmla="*/ 2843683 h 2954242"/>
              <a:gd name="connsiteX95" fmla="*/ 4310743 w 4652387"/>
              <a:gd name="connsiteY95" fmla="*/ 2853732 h 2954242"/>
              <a:gd name="connsiteX96" fmla="*/ 4340888 w 4652387"/>
              <a:gd name="connsiteY96" fmla="*/ 2863780 h 2954242"/>
              <a:gd name="connsiteX97" fmla="*/ 4391130 w 4652387"/>
              <a:gd name="connsiteY97" fmla="*/ 2883877 h 2954242"/>
              <a:gd name="connsiteX98" fmla="*/ 4451420 w 4652387"/>
              <a:gd name="connsiteY98" fmla="*/ 2893925 h 2954242"/>
              <a:gd name="connsiteX99" fmla="*/ 4491614 w 4652387"/>
              <a:gd name="connsiteY99" fmla="*/ 2903973 h 2954242"/>
              <a:gd name="connsiteX100" fmla="*/ 4551904 w 4652387"/>
              <a:gd name="connsiteY100" fmla="*/ 2924070 h 2954242"/>
              <a:gd name="connsiteX101" fmla="*/ 4612194 w 4652387"/>
              <a:gd name="connsiteY101" fmla="*/ 2944167 h 2954242"/>
              <a:gd name="connsiteX102" fmla="*/ 4652387 w 4652387"/>
              <a:gd name="connsiteY102" fmla="*/ 2954215 h 295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652387" h="2954242">
                <a:moveTo>
                  <a:pt x="0" y="0"/>
                </a:moveTo>
                <a:cubicBezTo>
                  <a:pt x="3350" y="20097"/>
                  <a:pt x="937" y="42067"/>
                  <a:pt x="10049" y="60290"/>
                </a:cubicBezTo>
                <a:cubicBezTo>
                  <a:pt x="15450" y="71092"/>
                  <a:pt x="33175" y="70560"/>
                  <a:pt x="40194" y="80387"/>
                </a:cubicBezTo>
                <a:cubicBezTo>
                  <a:pt x="50678" y="95064"/>
                  <a:pt x="53592" y="113881"/>
                  <a:pt x="60291" y="130628"/>
                </a:cubicBezTo>
                <a:cubicBezTo>
                  <a:pt x="66990" y="164123"/>
                  <a:pt x="71586" y="198107"/>
                  <a:pt x="80387" y="231112"/>
                </a:cubicBezTo>
                <a:cubicBezTo>
                  <a:pt x="85035" y="248540"/>
                  <a:pt x="95301" y="264077"/>
                  <a:pt x="100484" y="281354"/>
                </a:cubicBezTo>
                <a:cubicBezTo>
                  <a:pt x="105392" y="297712"/>
                  <a:pt x="106390" y="315026"/>
                  <a:pt x="110532" y="331595"/>
                </a:cubicBezTo>
                <a:cubicBezTo>
                  <a:pt x="113101" y="341871"/>
                  <a:pt x="117671" y="351556"/>
                  <a:pt x="120581" y="361741"/>
                </a:cubicBezTo>
                <a:cubicBezTo>
                  <a:pt x="124375" y="375020"/>
                  <a:pt x="125189" y="389241"/>
                  <a:pt x="130629" y="401934"/>
                </a:cubicBezTo>
                <a:cubicBezTo>
                  <a:pt x="135386" y="413034"/>
                  <a:pt x="144027" y="422031"/>
                  <a:pt x="150726" y="432079"/>
                </a:cubicBezTo>
                <a:cubicBezTo>
                  <a:pt x="169148" y="487347"/>
                  <a:pt x="149705" y="437830"/>
                  <a:pt x="180871" y="492369"/>
                </a:cubicBezTo>
                <a:cubicBezTo>
                  <a:pt x="188303" y="505374"/>
                  <a:pt x="193536" y="519556"/>
                  <a:pt x="200968" y="532562"/>
                </a:cubicBezTo>
                <a:cubicBezTo>
                  <a:pt x="206960" y="543048"/>
                  <a:pt x="215072" y="552222"/>
                  <a:pt x="221064" y="562708"/>
                </a:cubicBezTo>
                <a:cubicBezTo>
                  <a:pt x="228496" y="575714"/>
                  <a:pt x="233454" y="590057"/>
                  <a:pt x="241161" y="602901"/>
                </a:cubicBezTo>
                <a:cubicBezTo>
                  <a:pt x="253588" y="623612"/>
                  <a:pt x="273716" y="640277"/>
                  <a:pt x="281354" y="663191"/>
                </a:cubicBezTo>
                <a:cubicBezTo>
                  <a:pt x="284704" y="673239"/>
                  <a:pt x="286666" y="683862"/>
                  <a:pt x="291403" y="693336"/>
                </a:cubicBezTo>
                <a:cubicBezTo>
                  <a:pt x="296804" y="704138"/>
                  <a:pt x="304396" y="713714"/>
                  <a:pt x="311499" y="723481"/>
                </a:cubicBezTo>
                <a:cubicBezTo>
                  <a:pt x="331200" y="750569"/>
                  <a:pt x="353211" y="775998"/>
                  <a:pt x="371790" y="803868"/>
                </a:cubicBezTo>
                <a:cubicBezTo>
                  <a:pt x="378489" y="813916"/>
                  <a:pt x="383807" y="825037"/>
                  <a:pt x="391886" y="834013"/>
                </a:cubicBezTo>
                <a:cubicBezTo>
                  <a:pt x="451045" y="899745"/>
                  <a:pt x="441818" y="890747"/>
                  <a:pt x="492370" y="924448"/>
                </a:cubicBezTo>
                <a:cubicBezTo>
                  <a:pt x="506349" y="945417"/>
                  <a:pt x="526586" y="976981"/>
                  <a:pt x="542611" y="994787"/>
                </a:cubicBezTo>
                <a:cubicBezTo>
                  <a:pt x="561624" y="1015912"/>
                  <a:pt x="587137" y="1031429"/>
                  <a:pt x="602902" y="1055077"/>
                </a:cubicBezTo>
                <a:cubicBezTo>
                  <a:pt x="609601" y="1065125"/>
                  <a:pt x="615139" y="1076053"/>
                  <a:pt x="622998" y="1085222"/>
                </a:cubicBezTo>
                <a:cubicBezTo>
                  <a:pt x="635329" y="1099608"/>
                  <a:pt x="650715" y="1111156"/>
                  <a:pt x="663192" y="1125415"/>
                </a:cubicBezTo>
                <a:cubicBezTo>
                  <a:pt x="674220" y="1138019"/>
                  <a:pt x="682438" y="1152893"/>
                  <a:pt x="693337" y="1165609"/>
                </a:cubicBezTo>
                <a:cubicBezTo>
                  <a:pt x="702585" y="1176398"/>
                  <a:pt x="714385" y="1184837"/>
                  <a:pt x="723482" y="1195754"/>
                </a:cubicBezTo>
                <a:cubicBezTo>
                  <a:pt x="731213" y="1205032"/>
                  <a:pt x="734149" y="1218355"/>
                  <a:pt x="743579" y="1225899"/>
                </a:cubicBezTo>
                <a:cubicBezTo>
                  <a:pt x="751850" y="1232516"/>
                  <a:pt x="763676" y="1232598"/>
                  <a:pt x="773724" y="1235947"/>
                </a:cubicBezTo>
                <a:cubicBezTo>
                  <a:pt x="787122" y="1256044"/>
                  <a:pt x="796838" y="1279158"/>
                  <a:pt x="813917" y="1296237"/>
                </a:cubicBezTo>
                <a:cubicBezTo>
                  <a:pt x="892794" y="1375115"/>
                  <a:pt x="856666" y="1348184"/>
                  <a:pt x="914400" y="1386672"/>
                </a:cubicBezTo>
                <a:cubicBezTo>
                  <a:pt x="948277" y="1437487"/>
                  <a:pt x="916107" y="1402599"/>
                  <a:pt x="964642" y="1426866"/>
                </a:cubicBezTo>
                <a:cubicBezTo>
                  <a:pt x="995762" y="1442426"/>
                  <a:pt x="1003099" y="1458889"/>
                  <a:pt x="1034981" y="1477108"/>
                </a:cubicBezTo>
                <a:cubicBezTo>
                  <a:pt x="1044177" y="1482363"/>
                  <a:pt x="1055078" y="1483807"/>
                  <a:pt x="1065126" y="1487156"/>
                </a:cubicBezTo>
                <a:cubicBezTo>
                  <a:pt x="1088983" y="1503061"/>
                  <a:pt x="1113653" y="1518703"/>
                  <a:pt x="1135464" y="1537398"/>
                </a:cubicBezTo>
                <a:cubicBezTo>
                  <a:pt x="1183362" y="1578454"/>
                  <a:pt x="1144478" y="1560500"/>
                  <a:pt x="1195754" y="1577591"/>
                </a:cubicBezTo>
                <a:cubicBezTo>
                  <a:pt x="1205802" y="1584290"/>
                  <a:pt x="1216621" y="1589957"/>
                  <a:pt x="1225899" y="1597688"/>
                </a:cubicBezTo>
                <a:cubicBezTo>
                  <a:pt x="1236816" y="1606785"/>
                  <a:pt x="1244220" y="1619951"/>
                  <a:pt x="1256044" y="1627833"/>
                </a:cubicBezTo>
                <a:cubicBezTo>
                  <a:pt x="1264857" y="1633708"/>
                  <a:pt x="1276141" y="1634532"/>
                  <a:pt x="1286190" y="1637881"/>
                </a:cubicBezTo>
                <a:cubicBezTo>
                  <a:pt x="1333413" y="1685104"/>
                  <a:pt x="1304514" y="1660146"/>
                  <a:pt x="1376625" y="1708220"/>
                </a:cubicBezTo>
                <a:cubicBezTo>
                  <a:pt x="1386673" y="1714919"/>
                  <a:pt x="1395969" y="1722915"/>
                  <a:pt x="1406770" y="1728316"/>
                </a:cubicBezTo>
                <a:cubicBezTo>
                  <a:pt x="1420168" y="1735015"/>
                  <a:pt x="1433958" y="1740981"/>
                  <a:pt x="1446963" y="1748413"/>
                </a:cubicBezTo>
                <a:cubicBezTo>
                  <a:pt x="1501502" y="1779579"/>
                  <a:pt x="1451985" y="1760136"/>
                  <a:pt x="1507253" y="1778558"/>
                </a:cubicBezTo>
                <a:cubicBezTo>
                  <a:pt x="1517301" y="1785257"/>
                  <a:pt x="1526362" y="1793750"/>
                  <a:pt x="1537398" y="1798655"/>
                </a:cubicBezTo>
                <a:cubicBezTo>
                  <a:pt x="1556756" y="1807259"/>
                  <a:pt x="1580062" y="1807002"/>
                  <a:pt x="1597688" y="1818752"/>
                </a:cubicBezTo>
                <a:cubicBezTo>
                  <a:pt x="1667533" y="1865314"/>
                  <a:pt x="1579740" y="1809777"/>
                  <a:pt x="1678075" y="1858945"/>
                </a:cubicBezTo>
                <a:cubicBezTo>
                  <a:pt x="1755988" y="1897902"/>
                  <a:pt x="1662598" y="1863835"/>
                  <a:pt x="1738365" y="1889090"/>
                </a:cubicBezTo>
                <a:lnTo>
                  <a:pt x="1828800" y="1949380"/>
                </a:lnTo>
                <a:cubicBezTo>
                  <a:pt x="1838849" y="1956079"/>
                  <a:pt x="1848144" y="1964076"/>
                  <a:pt x="1858946" y="1969477"/>
                </a:cubicBezTo>
                <a:cubicBezTo>
                  <a:pt x="1872344" y="1976176"/>
                  <a:pt x="1886134" y="1982141"/>
                  <a:pt x="1899139" y="1989573"/>
                </a:cubicBezTo>
                <a:cubicBezTo>
                  <a:pt x="1909624" y="1995565"/>
                  <a:pt x="1918482" y="2004269"/>
                  <a:pt x="1929284" y="2009670"/>
                </a:cubicBezTo>
                <a:cubicBezTo>
                  <a:pt x="1938758" y="2014407"/>
                  <a:pt x="1949955" y="2014982"/>
                  <a:pt x="1959429" y="2019719"/>
                </a:cubicBezTo>
                <a:cubicBezTo>
                  <a:pt x="1970231" y="2025120"/>
                  <a:pt x="1978772" y="2034414"/>
                  <a:pt x="1989574" y="2039815"/>
                </a:cubicBezTo>
                <a:cubicBezTo>
                  <a:pt x="1999048" y="2044552"/>
                  <a:pt x="2009983" y="2045692"/>
                  <a:pt x="2019719" y="2049864"/>
                </a:cubicBezTo>
                <a:cubicBezTo>
                  <a:pt x="2080981" y="2076119"/>
                  <a:pt x="2040063" y="2066693"/>
                  <a:pt x="2110154" y="2090057"/>
                </a:cubicBezTo>
                <a:cubicBezTo>
                  <a:pt x="2123256" y="2094424"/>
                  <a:pt x="2137120" y="2096137"/>
                  <a:pt x="2150348" y="2100105"/>
                </a:cubicBezTo>
                <a:cubicBezTo>
                  <a:pt x="2170638" y="2106192"/>
                  <a:pt x="2190541" y="2113503"/>
                  <a:pt x="2210638" y="2120202"/>
                </a:cubicBezTo>
                <a:lnTo>
                  <a:pt x="2240783" y="2130250"/>
                </a:lnTo>
                <a:cubicBezTo>
                  <a:pt x="2250831" y="2133600"/>
                  <a:pt x="2260652" y="2137730"/>
                  <a:pt x="2270928" y="2140299"/>
                </a:cubicBezTo>
                <a:lnTo>
                  <a:pt x="2351315" y="2160395"/>
                </a:lnTo>
                <a:cubicBezTo>
                  <a:pt x="2405159" y="2172820"/>
                  <a:pt x="2393025" y="2166570"/>
                  <a:pt x="2441750" y="2180492"/>
                </a:cubicBezTo>
                <a:cubicBezTo>
                  <a:pt x="2451934" y="2183402"/>
                  <a:pt x="2461619" y="2187972"/>
                  <a:pt x="2471895" y="2190541"/>
                </a:cubicBezTo>
                <a:cubicBezTo>
                  <a:pt x="2488464" y="2194683"/>
                  <a:pt x="2505568" y="2196447"/>
                  <a:pt x="2522137" y="2200589"/>
                </a:cubicBezTo>
                <a:cubicBezTo>
                  <a:pt x="2592379" y="2218149"/>
                  <a:pt x="2506199" y="2201975"/>
                  <a:pt x="2592475" y="2230734"/>
                </a:cubicBezTo>
                <a:cubicBezTo>
                  <a:pt x="2626886" y="2242204"/>
                  <a:pt x="2642774" y="2235787"/>
                  <a:pt x="2672862" y="2250831"/>
                </a:cubicBezTo>
                <a:cubicBezTo>
                  <a:pt x="2683664" y="2256232"/>
                  <a:pt x="2691859" y="2266282"/>
                  <a:pt x="2703007" y="2270927"/>
                </a:cubicBezTo>
                <a:cubicBezTo>
                  <a:pt x="2732338" y="2283148"/>
                  <a:pt x="2765021" y="2286862"/>
                  <a:pt x="2793442" y="2301072"/>
                </a:cubicBezTo>
                <a:cubicBezTo>
                  <a:pt x="2926763" y="2367733"/>
                  <a:pt x="2760274" y="2286857"/>
                  <a:pt x="2863781" y="2331217"/>
                </a:cubicBezTo>
                <a:cubicBezTo>
                  <a:pt x="2950698" y="2368467"/>
                  <a:pt x="2863424" y="2337798"/>
                  <a:pt x="2934119" y="2361362"/>
                </a:cubicBezTo>
                <a:cubicBezTo>
                  <a:pt x="2944167" y="2368061"/>
                  <a:pt x="2953462" y="2376058"/>
                  <a:pt x="2964264" y="2381459"/>
                </a:cubicBezTo>
                <a:cubicBezTo>
                  <a:pt x="2973738" y="2386196"/>
                  <a:pt x="2984225" y="2388598"/>
                  <a:pt x="2994409" y="2391508"/>
                </a:cubicBezTo>
                <a:cubicBezTo>
                  <a:pt x="3019904" y="2398792"/>
                  <a:pt x="3040656" y="2401279"/>
                  <a:pt x="3064748" y="2411604"/>
                </a:cubicBezTo>
                <a:cubicBezTo>
                  <a:pt x="3188075" y="2464459"/>
                  <a:pt x="3034161" y="2401336"/>
                  <a:pt x="3135086" y="2451798"/>
                </a:cubicBezTo>
                <a:cubicBezTo>
                  <a:pt x="3151219" y="2459864"/>
                  <a:pt x="3168088" y="2466590"/>
                  <a:pt x="3185328" y="2471894"/>
                </a:cubicBezTo>
                <a:cubicBezTo>
                  <a:pt x="3211727" y="2480017"/>
                  <a:pt x="3239027" y="2484874"/>
                  <a:pt x="3265715" y="2491991"/>
                </a:cubicBezTo>
                <a:cubicBezTo>
                  <a:pt x="3289276" y="2498274"/>
                  <a:pt x="3312697" y="2505081"/>
                  <a:pt x="3336053" y="2512088"/>
                </a:cubicBezTo>
                <a:cubicBezTo>
                  <a:pt x="3346198" y="2515132"/>
                  <a:pt x="3356463" y="2517964"/>
                  <a:pt x="3366198" y="2522136"/>
                </a:cubicBezTo>
                <a:cubicBezTo>
                  <a:pt x="3379966" y="2528037"/>
                  <a:pt x="3392704" y="2536149"/>
                  <a:pt x="3406392" y="2542233"/>
                </a:cubicBezTo>
                <a:cubicBezTo>
                  <a:pt x="3422875" y="2549559"/>
                  <a:pt x="3440150" y="2555004"/>
                  <a:pt x="3456633" y="2562330"/>
                </a:cubicBezTo>
                <a:cubicBezTo>
                  <a:pt x="3470321" y="2568414"/>
                  <a:pt x="3482295" y="2578793"/>
                  <a:pt x="3496827" y="2582426"/>
                </a:cubicBezTo>
                <a:cubicBezTo>
                  <a:pt x="3523025" y="2588975"/>
                  <a:pt x="3550577" y="2588035"/>
                  <a:pt x="3577214" y="2592475"/>
                </a:cubicBezTo>
                <a:cubicBezTo>
                  <a:pt x="3590836" y="2594745"/>
                  <a:pt x="3604009" y="2599174"/>
                  <a:pt x="3617407" y="2602523"/>
                </a:cubicBezTo>
                <a:cubicBezTo>
                  <a:pt x="3627455" y="2609222"/>
                  <a:pt x="3636244" y="2618380"/>
                  <a:pt x="3647552" y="2622620"/>
                </a:cubicBezTo>
                <a:cubicBezTo>
                  <a:pt x="3663544" y="2628617"/>
                  <a:pt x="3681122" y="2628963"/>
                  <a:pt x="3697794" y="2632668"/>
                </a:cubicBezTo>
                <a:cubicBezTo>
                  <a:pt x="3711275" y="2635664"/>
                  <a:pt x="3724759" y="2638748"/>
                  <a:pt x="3737987" y="2642716"/>
                </a:cubicBezTo>
                <a:cubicBezTo>
                  <a:pt x="3758277" y="2648803"/>
                  <a:pt x="3778180" y="2656114"/>
                  <a:pt x="3798277" y="2662813"/>
                </a:cubicBezTo>
                <a:lnTo>
                  <a:pt x="3828422" y="2672861"/>
                </a:lnTo>
                <a:cubicBezTo>
                  <a:pt x="3838471" y="2676211"/>
                  <a:pt x="3848292" y="2680341"/>
                  <a:pt x="3858568" y="2682910"/>
                </a:cubicBezTo>
                <a:cubicBezTo>
                  <a:pt x="3918527" y="2697899"/>
                  <a:pt x="3885139" y="2690688"/>
                  <a:pt x="3959051" y="2703006"/>
                </a:cubicBezTo>
                <a:cubicBezTo>
                  <a:pt x="3969099" y="2706356"/>
                  <a:pt x="3979722" y="2708318"/>
                  <a:pt x="3989196" y="2713055"/>
                </a:cubicBezTo>
                <a:cubicBezTo>
                  <a:pt x="4047505" y="2742211"/>
                  <a:pt x="3989065" y="2726822"/>
                  <a:pt x="4059535" y="2753248"/>
                </a:cubicBezTo>
                <a:cubicBezTo>
                  <a:pt x="4072466" y="2758097"/>
                  <a:pt x="4086449" y="2759503"/>
                  <a:pt x="4099728" y="2763297"/>
                </a:cubicBezTo>
                <a:cubicBezTo>
                  <a:pt x="4109912" y="2766207"/>
                  <a:pt x="4119825" y="2769996"/>
                  <a:pt x="4129873" y="2773345"/>
                </a:cubicBezTo>
                <a:cubicBezTo>
                  <a:pt x="4216265" y="2830941"/>
                  <a:pt x="4106959" y="2761888"/>
                  <a:pt x="4190163" y="2803490"/>
                </a:cubicBezTo>
                <a:cubicBezTo>
                  <a:pt x="4200965" y="2808891"/>
                  <a:pt x="4209272" y="2818682"/>
                  <a:pt x="4220308" y="2823587"/>
                </a:cubicBezTo>
                <a:cubicBezTo>
                  <a:pt x="4239666" y="2832190"/>
                  <a:pt x="4260501" y="2836984"/>
                  <a:pt x="4280598" y="2843683"/>
                </a:cubicBezTo>
                <a:lnTo>
                  <a:pt x="4310743" y="2853732"/>
                </a:lnTo>
                <a:cubicBezTo>
                  <a:pt x="4320791" y="2857081"/>
                  <a:pt x="4331054" y="2859846"/>
                  <a:pt x="4340888" y="2863780"/>
                </a:cubicBezTo>
                <a:cubicBezTo>
                  <a:pt x="4357635" y="2870479"/>
                  <a:pt x="4373728" y="2879131"/>
                  <a:pt x="4391130" y="2883877"/>
                </a:cubicBezTo>
                <a:cubicBezTo>
                  <a:pt x="4410786" y="2889238"/>
                  <a:pt x="4431442" y="2889930"/>
                  <a:pt x="4451420" y="2893925"/>
                </a:cubicBezTo>
                <a:cubicBezTo>
                  <a:pt x="4464962" y="2896633"/>
                  <a:pt x="4478386" y="2900005"/>
                  <a:pt x="4491614" y="2903973"/>
                </a:cubicBezTo>
                <a:cubicBezTo>
                  <a:pt x="4511904" y="2910060"/>
                  <a:pt x="4531807" y="2917371"/>
                  <a:pt x="4551904" y="2924070"/>
                </a:cubicBezTo>
                <a:lnTo>
                  <a:pt x="4612194" y="2944167"/>
                </a:lnTo>
                <a:cubicBezTo>
                  <a:pt x="4645516" y="2955274"/>
                  <a:pt x="4631747" y="2954215"/>
                  <a:pt x="4652387" y="295421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319732" y="4218706"/>
            <a:ext cx="383047" cy="8664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319732" y="4575395"/>
            <a:ext cx="714643" cy="1679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1011188" y="4951898"/>
            <a:ext cx="495459" cy="13574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1731268" y="5318494"/>
            <a:ext cx="408425" cy="990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2637086" y="5595918"/>
            <a:ext cx="266282" cy="713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7" idx="73"/>
          </p:cNvCxnSpPr>
          <p:nvPr/>
        </p:nvCxnSpPr>
        <p:spPr>
          <a:xfrm flipH="1">
            <a:off x="3347864" y="5853526"/>
            <a:ext cx="189156" cy="455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Aktuální stav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2" y="1191590"/>
            <a:ext cx="8496944" cy="5616624"/>
          </a:xfrm>
          <a:noFill/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/>
              <a:t>Páteří systému linky svazek linek 38x z Hájů</a:t>
            </a:r>
          </a:p>
          <a:p>
            <a:pPr lvl="1"/>
            <a:r>
              <a:rPr lang="cs-CZ" dirty="0"/>
              <a:t> 381, 382, 383 a 387</a:t>
            </a:r>
          </a:p>
          <a:p>
            <a:pPr lvl="2"/>
            <a:r>
              <a:rPr lang="cs-CZ" dirty="0"/>
              <a:t> směr Říčany a Mukařov s </a:t>
            </a:r>
            <a:r>
              <a:rPr lang="cs-CZ" dirty="0" err="1"/>
              <a:t>max</a:t>
            </a:r>
            <a:r>
              <a:rPr lang="cs-CZ" dirty="0"/>
              <a:t> sedlovým intervalem 30 minut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3518" t="25930" r="3969" b="48833"/>
          <a:stretch/>
        </p:blipFill>
        <p:spPr>
          <a:xfrm>
            <a:off x="457200" y="2924944"/>
            <a:ext cx="7671303" cy="18770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7"/>
          <p:cNvCxnSpPr/>
          <p:nvPr/>
        </p:nvCxnSpPr>
        <p:spPr>
          <a:xfrm>
            <a:off x="1403648" y="2924944"/>
            <a:ext cx="864096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267744" y="3645024"/>
            <a:ext cx="792088" cy="354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059832" y="3999902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4860032" y="3863462"/>
            <a:ext cx="1368152" cy="136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6228184" y="3863462"/>
            <a:ext cx="174848" cy="285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03032" y="4149080"/>
            <a:ext cx="1725471" cy="506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3563888" y="3999902"/>
            <a:ext cx="144016" cy="2211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3563888" y="4210765"/>
            <a:ext cx="220770" cy="298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784658" y="4509120"/>
            <a:ext cx="139270" cy="2928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860032" y="399990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4860032" y="4354780"/>
            <a:ext cx="432048" cy="4472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>
            <a:off x="6315608" y="4110495"/>
            <a:ext cx="51846" cy="6914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3347863" y="4460837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Calibri" panose="020F0502020204030204" pitchFamily="34" charset="0"/>
              </a:rPr>
              <a:t>383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582648" y="4429605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Calibri" panose="020F0502020204030204" pitchFamily="34" charset="0"/>
              </a:rPr>
              <a:t>382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5886501" y="4339843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Calibri" panose="020F0502020204030204" pitchFamily="34" charset="0"/>
              </a:rPr>
              <a:t>387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7588016" y="4260328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Calibri" panose="020F0502020204030204" pitchFamily="34" charset="0"/>
              </a:rPr>
              <a:t>381</a:t>
            </a:r>
            <a:endParaRPr lang="cs-CZ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Aktuální stav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2" y="1191590"/>
            <a:ext cx="8496944" cy="5616624"/>
          </a:xfrm>
          <a:noFill/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/>
              <a:t>Železniční linka S9 </a:t>
            </a:r>
          </a:p>
          <a:p>
            <a:pPr lvl="1"/>
            <a:r>
              <a:rPr lang="cs-CZ" dirty="0"/>
              <a:t>z hlavního nádraží přes Říčany a Mnichovice do Čerčan </a:t>
            </a:r>
            <a:br>
              <a:rPr lang="cs-CZ" dirty="0"/>
            </a:br>
            <a:r>
              <a:rPr lang="cs-CZ" dirty="0"/>
              <a:t>a Benešova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514" t="25930" r="45236" b="4608"/>
          <a:stretch/>
        </p:blipFill>
        <p:spPr>
          <a:xfrm>
            <a:off x="2555776" y="2348880"/>
            <a:ext cx="3024336" cy="41754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7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Aktuální stav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2" y="1191590"/>
            <a:ext cx="8496944" cy="5616624"/>
          </a:xfrm>
          <a:noFill/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/>
              <a:t>Z mimopražských linek </a:t>
            </a:r>
          </a:p>
          <a:p>
            <a:pPr lvl="1"/>
            <a:r>
              <a:rPr lang="cs-CZ" dirty="0"/>
              <a:t>linky 409+410 z Kostelce </a:t>
            </a:r>
            <a:r>
              <a:rPr lang="cs-CZ" dirty="0" err="1"/>
              <a:t>n.Č.l</a:t>
            </a:r>
            <a:r>
              <a:rPr lang="cs-CZ" dirty="0"/>
              <a:t>. do Českého Brodu</a:t>
            </a:r>
          </a:p>
          <a:p>
            <a:pPr lvl="1"/>
            <a:r>
              <a:rPr lang="cs-CZ" dirty="0"/>
              <a:t>linka 461 ze Strančic do Velkých Popovic a Kamenice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725" t="25930" r="3969" b="8104"/>
          <a:stretch/>
        </p:blipFill>
        <p:spPr>
          <a:xfrm>
            <a:off x="1115616" y="2564904"/>
            <a:ext cx="6644521" cy="38404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7"/>
          <p:cNvCxnSpPr/>
          <p:nvPr/>
        </p:nvCxnSpPr>
        <p:spPr>
          <a:xfrm>
            <a:off x="6372200" y="3284984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516216" y="3501008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 flipV="1">
            <a:off x="6511537" y="2827675"/>
            <a:ext cx="220704" cy="6733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6516216" y="2564904"/>
            <a:ext cx="76427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6084168" y="3284984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5940152" y="2996952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5940152" y="2564904"/>
            <a:ext cx="63169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522583" y="2658398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Calibri" panose="020F0502020204030204" pitchFamily="34" charset="0"/>
              </a:rPr>
              <a:t>409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497057" y="2690570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Calibri" panose="020F0502020204030204" pitchFamily="34" charset="0"/>
              </a:rPr>
              <a:t>4</a:t>
            </a:r>
            <a:r>
              <a:rPr lang="cs-CZ" sz="1600" b="1" dirty="0" smtClean="0">
                <a:latin typeface="Calibri" panose="020F0502020204030204" pitchFamily="34" charset="0"/>
              </a:rPr>
              <a:t>10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cxnSp>
        <p:nvCxnSpPr>
          <p:cNvPr id="33" name="Přímá spojnice 32"/>
          <p:cNvCxnSpPr/>
          <p:nvPr/>
        </p:nvCxnSpPr>
        <p:spPr>
          <a:xfrm flipH="1">
            <a:off x="3131840" y="443711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131840" y="4509120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2411760" y="513105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2123728" y="5131056"/>
            <a:ext cx="288032" cy="170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 flipV="1">
            <a:off x="1892640" y="5131056"/>
            <a:ext cx="265083" cy="170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1738052" y="5157192"/>
            <a:ext cx="154589" cy="180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1738053" y="5301208"/>
            <a:ext cx="18818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3097844" y="4850014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Calibri" panose="020F0502020204030204" pitchFamily="34" charset="0"/>
              </a:rPr>
              <a:t>461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cxnSp>
        <p:nvCxnSpPr>
          <p:cNvPr id="58" name="Přímá spojnice 57"/>
          <p:cNvCxnSpPr/>
          <p:nvPr/>
        </p:nvCxnSpPr>
        <p:spPr>
          <a:xfrm>
            <a:off x="2284657" y="5193212"/>
            <a:ext cx="0" cy="28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2267744" y="5445224"/>
            <a:ext cx="288032" cy="288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2627784" y="5142822"/>
            <a:ext cx="144016" cy="5768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5"/>
            <a:ext cx="7954779" cy="5472608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8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Navrhovaný stav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91264" cy="5133184"/>
          </a:xfrm>
        </p:spPr>
        <p:txBody>
          <a:bodyPr>
            <a:normAutofit fontScale="92500" lnSpcReduction="10000"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 smtClean="0">
                <a:solidFill>
                  <a:srgbClr val="00B050"/>
                </a:solidFill>
              </a:rPr>
              <a:t>Zjednodušit</a:t>
            </a:r>
            <a:r>
              <a:rPr lang="cs-CZ" dirty="0" smtClean="0"/>
              <a:t> linkové vedení (především v Říčanech)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>
                <a:solidFill>
                  <a:srgbClr val="00B050"/>
                </a:solidFill>
              </a:rPr>
              <a:t>Ztaktovat</a:t>
            </a:r>
            <a:r>
              <a:rPr lang="cs-CZ" dirty="0" smtClean="0"/>
              <a:t> provoz do pravidelných intervalů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 smtClean="0">
                <a:solidFill>
                  <a:srgbClr val="00B050"/>
                </a:solidFill>
              </a:rPr>
              <a:t>Zlepšit</a:t>
            </a:r>
            <a:r>
              <a:rPr lang="cs-CZ" dirty="0" smtClean="0"/>
              <a:t> návaznost autobusových linek z/na vlak(ů)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b="1" u="sng" dirty="0" smtClean="0">
                <a:solidFill>
                  <a:srgbClr val="FF0000"/>
                </a:solidFill>
              </a:rPr>
              <a:t>Zrušit</a:t>
            </a:r>
            <a:r>
              <a:rPr lang="cs-CZ" dirty="0" smtClean="0"/>
              <a:t> souběh linek 489, 490 a 495 se železniční tratí 221 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úsek Strančice – Mnichovice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300" dirty="0" smtClean="0"/>
              <a:t>Přímo </a:t>
            </a:r>
            <a:r>
              <a:rPr lang="cs-CZ" sz="2300" b="1" u="sng" dirty="0" smtClean="0"/>
              <a:t>propojit</a:t>
            </a:r>
            <a:r>
              <a:rPr lang="cs-CZ" sz="2300" dirty="0" smtClean="0"/>
              <a:t> Klokočnou se Strančicemi rychleji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sz="23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300" b="1" u="sng" dirty="0" smtClean="0"/>
              <a:t>Umožnit</a:t>
            </a:r>
            <a:r>
              <a:rPr lang="cs-CZ" sz="2300" dirty="0" smtClean="0"/>
              <a:t> změnou linkového vedení </a:t>
            </a:r>
            <a:r>
              <a:rPr lang="cs-CZ" sz="2300" b="1" u="sng" dirty="0" smtClean="0"/>
              <a:t>nákup levnějšího lístku</a:t>
            </a:r>
            <a:r>
              <a:rPr lang="cs-CZ" sz="2300" b="1" dirty="0" smtClean="0"/>
              <a:t> </a:t>
            </a:r>
            <a:r>
              <a:rPr lang="cs-CZ" sz="2300" dirty="0" smtClean="0"/>
              <a:t>pro jednotlivou jízdu (linky 489, 495)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1208</TotalTime>
  <Words>545</Words>
  <Application>Microsoft Office PowerPoint</Application>
  <PresentationFormat>Předvádění na obrazovce (4:3)</PresentationFormat>
  <Paragraphs>184</Paragraphs>
  <Slides>25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Wingdings</vt:lpstr>
      <vt:lpstr>Wingdings 2</vt:lpstr>
      <vt:lpstr>Arkýř</vt:lpstr>
      <vt:lpstr>Návrh dopravního řešení oblasti Ladova kraje a Říčanska</vt:lpstr>
      <vt:lpstr>Obsah </vt:lpstr>
      <vt:lpstr>Úvod</vt:lpstr>
      <vt:lpstr>Úvod</vt:lpstr>
      <vt:lpstr>Aktuální stav</vt:lpstr>
      <vt:lpstr>Aktuální stav</vt:lpstr>
      <vt:lpstr>Aktuální stav</vt:lpstr>
      <vt:lpstr>Prezentace aplikace PowerPoint</vt:lpstr>
      <vt:lpstr>Navrhovaný stav</vt:lpstr>
      <vt:lpstr>Prezentace aplikace PowerPoint</vt:lpstr>
      <vt:lpstr>Prezentace aplikace PowerPoint</vt:lpstr>
      <vt:lpstr>Prezentace aplikace PowerPoint</vt:lpstr>
      <vt:lpstr>Konkrétní změny – linka 489</vt:lpstr>
      <vt:lpstr>Prezentace aplikace PowerPoint</vt:lpstr>
      <vt:lpstr>Prezentace aplikace PowerPoint</vt:lpstr>
      <vt:lpstr>Konkrétní změny – linka 421</vt:lpstr>
      <vt:lpstr>Prezentace aplikace PowerPoint</vt:lpstr>
      <vt:lpstr>Prezentace aplikace PowerPoint</vt:lpstr>
      <vt:lpstr>Konkrétní změny – linka 491</vt:lpstr>
      <vt:lpstr>Konkrétní změny – Březí, Podskalí</vt:lpstr>
      <vt:lpstr>Konkrétní změny – Linka 403</vt:lpstr>
      <vt:lpstr>Prezentace aplikace PowerPoint</vt:lpstr>
      <vt:lpstr>Zdroje </vt:lpstr>
      <vt:lpstr>Poděkování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dopravního řešení oblasti Ladova kraje a Říčanska</dc:title>
  <dc:creator>Jakub Platil</dc:creator>
  <cp:lastModifiedBy>Kulíšková Jarmila</cp:lastModifiedBy>
  <cp:revision>67</cp:revision>
  <dcterms:created xsi:type="dcterms:W3CDTF">2015-12-06T19:46:17Z</dcterms:created>
  <dcterms:modified xsi:type="dcterms:W3CDTF">2016-06-13T10:32:48Z</dcterms:modified>
</cp:coreProperties>
</file>