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rawings/drawing4.xml" ContentType="application/vnd.openxmlformats-officedocument.drawingml.chartshape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rawings/drawing2.xml" ContentType="application/vnd.openxmlformats-officedocument.drawingml.chartshapes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10.xml" ContentType="application/vnd.openxmlformats-officedocument.drawingml.chart+xml"/>
  <Default Extension="xlsx" ContentType="application/vnd.openxmlformats-officedocument.spreadsheetml.sheet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drawings/drawing5.xml" ContentType="application/vnd.openxmlformats-officedocument.drawingml.chartshapes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rawings/drawing3.xml" ContentType="application/vnd.openxmlformats-officedocument.drawingml.chartshape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drawings/drawing1.xml" ContentType="application/vnd.openxmlformats-officedocument.drawingml.chartshapes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Default Extension="emf" ContentType="image/x-emf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2" r:id="rId5"/>
    <p:sldId id="259" r:id="rId6"/>
    <p:sldId id="260" r:id="rId7"/>
    <p:sldId id="261" r:id="rId8"/>
    <p:sldId id="263" r:id="rId9"/>
    <p:sldId id="264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65" r:id="rId18"/>
    <p:sldId id="276" r:id="rId19"/>
    <p:sldId id="274" r:id="rId20"/>
    <p:sldId id="275" r:id="rId21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603" autoAdjust="0"/>
    <p:restoredTop sz="94660"/>
  </p:normalViewPr>
  <p:slideViewPr>
    <p:cSldViewPr>
      <p:cViewPr>
        <p:scale>
          <a:sx n="70" d="100"/>
          <a:sy n="70" d="100"/>
        </p:scale>
        <p:origin x="-1668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List_aplikace_Microsoft_Office_Excel2.xlsx"/></Relationships>
</file>

<file path=ppt/charts/_rels/chart10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5.xml"/><Relationship Id="rId1" Type="http://schemas.openxmlformats.org/officeDocument/2006/relationships/package" Target="../embeddings/List_aplikace_Microsoft_Office_Excel1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List_aplikace_Microsoft_Office_Excel3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List_aplikace_Microsoft_Office_Excel4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List_aplikace_Microsoft_Office_Excel5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List_aplikace_Microsoft_Office_Excel6.xlsx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List_aplikace_Microsoft_Office_Excel7.xlsx"/></Relationships>
</file>

<file path=ppt/charts/_rels/chart7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List_aplikace_Microsoft_Office_Excel8.xlsx"/></Relationships>
</file>

<file path=ppt/charts/_rels/chart8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package" Target="../embeddings/List_aplikace_Microsoft_Office_Excel9.xlsx"/></Relationships>
</file>

<file path=ppt/charts/_rels/chart9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4.xml"/><Relationship Id="rId1" Type="http://schemas.openxmlformats.org/officeDocument/2006/relationships/package" Target="../embeddings/List_aplikace_Microsoft_Office_Excel10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cs-CZ"/>
  <c:chart>
    <c:title>
      <c:tx>
        <c:rich>
          <a:bodyPr/>
          <a:lstStyle/>
          <a:p>
            <a:pPr>
              <a:defRPr/>
            </a:pPr>
            <a:r>
              <a:rPr lang="cs-CZ" sz="1200" b="1">
                <a:latin typeface="Times New Roman" pitchFamily="18" charset="0"/>
                <a:cs typeface="Times New Roman" pitchFamily="18" charset="0"/>
              </a:rPr>
              <a:t>2) Napadá</a:t>
            </a:r>
            <a:r>
              <a:rPr lang="cs-CZ" sz="1200" b="1" baseline="0">
                <a:latin typeface="Times New Roman" pitchFamily="18" charset="0"/>
                <a:cs typeface="Times New Roman" pitchFamily="18" charset="0"/>
              </a:rPr>
              <a:t> Vás, nějaká alternativa běžného paliva v letecké dopravě?</a:t>
            </a:r>
            <a:endParaRPr lang="en-US" sz="1200" b="1">
              <a:latin typeface="Times New Roman" pitchFamily="18" charset="0"/>
              <a:cs typeface="Times New Roman" pitchFamily="18" charset="0"/>
            </a:endParaRPr>
          </a:p>
        </c:rich>
      </c:tx>
      <c:layout/>
    </c:title>
    <c:view3D>
      <c:rotX val="30"/>
      <c:perspective val="30"/>
    </c:view3D>
    <c:plotArea>
      <c:layout/>
      <c:pie3DChart>
        <c:varyColors val="1"/>
        <c:ser>
          <c:idx val="0"/>
          <c:order val="0"/>
          <c:tx>
            <c:strRef>
              <c:f>List1!$B$1</c:f>
              <c:strCache>
                <c:ptCount val="1"/>
                <c:pt idx="0">
                  <c:v>Prodej</c:v>
                </c:pt>
              </c:strCache>
            </c:strRef>
          </c:tx>
          <c:dPt>
            <c:idx val="0"/>
            <c:spPr>
              <a:solidFill>
                <a:srgbClr val="0070C0"/>
              </a:solidFill>
            </c:spPr>
          </c:dPt>
          <c:dPt>
            <c:idx val="1"/>
            <c:spPr>
              <a:solidFill>
                <a:srgbClr val="FF0000"/>
              </a:solidFill>
            </c:spPr>
          </c:dPt>
          <c:dPt>
            <c:idx val="2"/>
            <c:spPr>
              <a:solidFill>
                <a:srgbClr val="00B050"/>
              </a:solidFill>
            </c:spPr>
          </c:dPt>
          <c:dPt>
            <c:idx val="3"/>
            <c:spPr>
              <a:solidFill>
                <a:srgbClr val="FFFF00"/>
              </a:solidFill>
            </c:spPr>
          </c:dPt>
          <c:dPt>
            <c:idx val="4"/>
            <c:spPr>
              <a:solidFill>
                <a:schemeClr val="accent6">
                  <a:lumMod val="75000"/>
                </a:schemeClr>
              </a:solidFill>
            </c:spPr>
          </c:dPt>
          <c:dPt>
            <c:idx val="5"/>
            <c:spPr>
              <a:solidFill>
                <a:schemeClr val="accent4">
                  <a:lumMod val="75000"/>
                </a:schemeClr>
              </a:solidFill>
            </c:spPr>
          </c:dPt>
          <c:dPt>
            <c:idx val="6"/>
            <c:spPr>
              <a:solidFill>
                <a:schemeClr val="bg1">
                  <a:lumMod val="75000"/>
                </a:schemeClr>
              </a:solidFill>
            </c:spPr>
          </c:dPt>
          <c:dPt>
            <c:idx val="7"/>
            <c:spPr>
              <a:solidFill>
                <a:schemeClr val="bg2">
                  <a:lumMod val="50000"/>
                </a:schemeClr>
              </a:solidFill>
            </c:spPr>
          </c:dPt>
          <c:dLbls>
            <c:dLbl>
              <c:idx val="1"/>
              <c:layout>
                <c:manualLayout>
                  <c:x val="-4.8428485084465858E-2"/>
                  <c:y val="-0.18193999292008334"/>
                </c:manualLayout>
              </c:layout>
              <c:dLblPos val="bestFit"/>
              <c:showVal val="1"/>
            </c:dLbl>
            <c:txPr>
              <a:bodyPr/>
              <a:lstStyle/>
              <a:p>
                <a:pPr>
                  <a:defRPr sz="1200" b="1" i="1">
                    <a:latin typeface="Times New Roman" pitchFamily="18" charset="0"/>
                    <a:cs typeface="Times New Roman" pitchFamily="18" charset="0"/>
                  </a:defRPr>
                </a:pPr>
                <a:endParaRPr lang="cs-CZ"/>
              </a:p>
            </c:txPr>
            <c:dLblPos val="bestFit"/>
            <c:showVal val="1"/>
            <c:showLeaderLines val="1"/>
          </c:dLbls>
          <c:cat>
            <c:strRef>
              <c:f>List1!$A$2:$A$9</c:f>
              <c:strCache>
                <c:ptCount val="8"/>
                <c:pt idx="0">
                  <c:v>solární</c:v>
                </c:pt>
                <c:pt idx="1">
                  <c:v>žádná odpověď</c:v>
                </c:pt>
                <c:pt idx="2">
                  <c:v>zkapalněný dusík, stlačený plyn</c:v>
                </c:pt>
                <c:pt idx="3">
                  <c:v>směs bia a klasického paliva</c:v>
                </c:pt>
                <c:pt idx="4">
                  <c:v>květiny</c:v>
                </c:pt>
                <c:pt idx="5">
                  <c:v>dřevo, uhlí</c:v>
                </c:pt>
                <c:pt idx="6">
                  <c:v>vodík</c:v>
                </c:pt>
                <c:pt idx="7">
                  <c:v>elektřina</c:v>
                </c:pt>
              </c:strCache>
            </c:strRef>
          </c:cat>
          <c:val>
            <c:numRef>
              <c:f>List1!$B$2:$B$9</c:f>
              <c:numCache>
                <c:formatCode>0%</c:formatCode>
                <c:ptCount val="8"/>
                <c:pt idx="0">
                  <c:v>0.18000000000000024</c:v>
                </c:pt>
                <c:pt idx="1">
                  <c:v>0.59</c:v>
                </c:pt>
                <c:pt idx="2">
                  <c:v>8.0000000000000043E-2</c:v>
                </c:pt>
                <c:pt idx="3">
                  <c:v>3.0000000000000002E-2</c:v>
                </c:pt>
                <c:pt idx="4">
                  <c:v>3.0000000000000002E-2</c:v>
                </c:pt>
                <c:pt idx="5">
                  <c:v>3.0000000000000002E-2</c:v>
                </c:pt>
                <c:pt idx="6">
                  <c:v>3.0000000000000002E-2</c:v>
                </c:pt>
                <c:pt idx="7">
                  <c:v>3.0000000000000002E-2</c:v>
                </c:pt>
              </c:numCache>
            </c:numRef>
          </c:val>
        </c:ser>
        <c:dLbls>
          <c:showVal val="1"/>
        </c:dLbls>
      </c:pie3DChart>
    </c:plotArea>
    <c:legend>
      <c:legendPos val="r"/>
      <c:layout>
        <c:manualLayout>
          <c:xMode val="edge"/>
          <c:yMode val="edge"/>
          <c:x val="0.62146171428280861"/>
          <c:y val="0.27306243135146785"/>
          <c:w val="0.34302004225577731"/>
          <c:h val="0.65752434271201676"/>
        </c:manualLayout>
      </c:layout>
      <c:txPr>
        <a:bodyPr/>
        <a:lstStyle/>
        <a:p>
          <a:pPr>
            <a:defRPr b="1">
              <a:latin typeface="Times New Roman" pitchFamily="18" charset="0"/>
              <a:cs typeface="Times New Roman" pitchFamily="18" charset="0"/>
            </a:defRPr>
          </a:pPr>
          <a:endParaRPr lang="cs-CZ"/>
        </a:p>
      </c:txPr>
    </c:legend>
    <c:plotVisOnly val="1"/>
    <c:dispBlanksAs val="zero"/>
  </c:chart>
  <c:spPr>
    <a:gradFill>
      <a:gsLst>
        <a:gs pos="0">
          <a:srgbClr val="4F81BD">
            <a:tint val="66000"/>
            <a:satMod val="160000"/>
          </a:srgbClr>
        </a:gs>
        <a:gs pos="50000">
          <a:srgbClr val="4F81BD">
            <a:tint val="44500"/>
            <a:satMod val="160000"/>
          </a:srgbClr>
        </a:gs>
        <a:gs pos="100000">
          <a:srgbClr val="4F81BD">
            <a:tint val="23500"/>
            <a:satMod val="160000"/>
          </a:srgbClr>
        </a:gs>
      </a:gsLst>
      <a:lin ang="5400000" scaled="0"/>
    </a:gradFill>
  </c:spPr>
  <c:externalData r:id="rId1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cs-CZ"/>
  <c:chart>
    <c:title>
      <c:tx>
        <c:rich>
          <a:bodyPr/>
          <a:lstStyle/>
          <a:p>
            <a:pPr>
              <a:defRPr/>
            </a:pPr>
            <a:r>
              <a:rPr lang="cs-CZ" sz="1200">
                <a:latin typeface="Times New Roman" pitchFamily="18" charset="0"/>
                <a:cs typeface="Times New Roman" pitchFamily="18" charset="0"/>
              </a:rPr>
              <a:t>1) Myslíte,</a:t>
            </a:r>
            <a:r>
              <a:rPr lang="cs-CZ" sz="1200" baseline="0">
                <a:latin typeface="Times New Roman" pitchFamily="18" charset="0"/>
                <a:cs typeface="Times New Roman" pitchFamily="18" charset="0"/>
              </a:rPr>
              <a:t> že je letecká doprava ekologická?</a:t>
            </a:r>
            <a:endParaRPr lang="en-US" sz="1200">
              <a:latin typeface="Times New Roman" pitchFamily="18" charset="0"/>
              <a:cs typeface="Times New Roman" pitchFamily="18" charset="0"/>
            </a:endParaRPr>
          </a:p>
        </c:rich>
      </c:tx>
      <c:layout/>
    </c:title>
    <c:view3D>
      <c:rAngAx val="1"/>
    </c:view3D>
    <c:plotArea>
      <c:layout>
        <c:manualLayout>
          <c:layoutTarget val="inner"/>
          <c:xMode val="edge"/>
          <c:yMode val="edge"/>
          <c:x val="3.4678071899202405E-2"/>
          <c:y val="0.17033309302448971"/>
          <c:w val="0.82180204009003555"/>
          <c:h val="0.79003155223909016"/>
        </c:manualLayout>
      </c:layout>
      <c:pie3DChart>
        <c:varyColors val="1"/>
        <c:ser>
          <c:idx val="0"/>
          <c:order val="0"/>
          <c:tx>
            <c:strRef>
              <c:f>List1!$B$1</c:f>
              <c:strCache>
                <c:ptCount val="1"/>
                <c:pt idx="0">
                  <c:v>Řada 1</c:v>
                </c:pt>
              </c:strCache>
            </c:strRef>
          </c:tx>
          <c:dPt>
            <c:idx val="0"/>
            <c:spPr>
              <a:solidFill>
                <a:srgbClr val="00B050"/>
              </a:solidFill>
            </c:spPr>
          </c:dPt>
          <c:dPt>
            <c:idx val="1"/>
            <c:spPr>
              <a:solidFill>
                <a:srgbClr val="FF0000"/>
              </a:solidFill>
            </c:spPr>
          </c:dPt>
          <c:dPt>
            <c:idx val="2"/>
            <c:spPr>
              <a:solidFill>
                <a:schemeClr val="bg2">
                  <a:lumMod val="75000"/>
                </a:schemeClr>
              </a:solidFill>
            </c:spPr>
          </c:dPt>
          <c:dLbls>
            <c:dLbl>
              <c:idx val="2"/>
              <c:layout>
                <c:manualLayout>
                  <c:x val="5.0788267436795501E-2"/>
                  <c:y val="2.4977808097578644E-2"/>
                </c:manualLayout>
              </c:layout>
              <c:dLblPos val="bestFit"/>
              <c:showVal val="1"/>
            </c:dLbl>
            <c:dLbl>
              <c:idx val="3"/>
              <c:delete val="1"/>
            </c:dLbl>
            <c:txPr>
              <a:bodyPr/>
              <a:lstStyle/>
              <a:p>
                <a:pPr>
                  <a:defRPr sz="1600" b="1" i="1">
                    <a:latin typeface="Times New Roman" pitchFamily="18" charset="0"/>
                    <a:cs typeface="Times New Roman" pitchFamily="18" charset="0"/>
                  </a:defRPr>
                </a:pPr>
                <a:endParaRPr lang="cs-CZ"/>
              </a:p>
            </c:txPr>
            <c:dLblPos val="ctr"/>
            <c:showVal val="1"/>
          </c:dLbls>
          <c:cat>
            <c:strRef>
              <c:f>List1!$A$2:$A$5</c:f>
              <c:strCache>
                <c:ptCount val="3"/>
                <c:pt idx="0">
                  <c:v>ANO</c:v>
                </c:pt>
                <c:pt idx="1">
                  <c:v>NE</c:v>
                </c:pt>
                <c:pt idx="2">
                  <c:v>MOŽNÁ</c:v>
                </c:pt>
              </c:strCache>
            </c:strRef>
          </c:cat>
          <c:val>
            <c:numRef>
              <c:f>List1!$B$2:$B$5</c:f>
              <c:numCache>
                <c:formatCode>0%</c:formatCode>
                <c:ptCount val="4"/>
                <c:pt idx="0">
                  <c:v>0.43000000000000038</c:v>
                </c:pt>
                <c:pt idx="1">
                  <c:v>0.63000000000000111</c:v>
                </c:pt>
                <c:pt idx="2">
                  <c:v>4.000000000000007E-2</c:v>
                </c:pt>
              </c:numCache>
            </c:numRef>
          </c:val>
        </c:ser>
        <c:ser>
          <c:idx val="1"/>
          <c:order val="1"/>
          <c:tx>
            <c:strRef>
              <c:f>List1!$C$1</c:f>
              <c:strCache>
                <c:ptCount val="1"/>
                <c:pt idx="0">
                  <c:v>Řada 2</c:v>
                </c:pt>
              </c:strCache>
            </c:strRef>
          </c:tx>
          <c:cat>
            <c:strRef>
              <c:f>List1!$A$2:$A$5</c:f>
              <c:strCache>
                <c:ptCount val="3"/>
                <c:pt idx="0">
                  <c:v>ANO</c:v>
                </c:pt>
                <c:pt idx="1">
                  <c:v>NE</c:v>
                </c:pt>
                <c:pt idx="2">
                  <c:v>MOŽNÁ</c:v>
                </c:pt>
              </c:strCache>
            </c:strRef>
          </c:cat>
          <c:val>
            <c:numRef>
              <c:f>List1!$C$2:$C$5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</c:numCache>
            </c:numRef>
          </c:val>
        </c:ser>
        <c:ser>
          <c:idx val="2"/>
          <c:order val="2"/>
          <c:tx>
            <c:strRef>
              <c:f>List1!$D$1</c:f>
              <c:strCache>
                <c:ptCount val="1"/>
                <c:pt idx="0">
                  <c:v>Řada 3</c:v>
                </c:pt>
              </c:strCache>
            </c:strRef>
          </c:tx>
          <c:cat>
            <c:strRef>
              <c:f>List1!$A$2:$A$5</c:f>
              <c:strCache>
                <c:ptCount val="3"/>
                <c:pt idx="0">
                  <c:v>ANO</c:v>
                </c:pt>
                <c:pt idx="1">
                  <c:v>NE</c:v>
                </c:pt>
                <c:pt idx="2">
                  <c:v>MOŽNÁ</c:v>
                </c:pt>
              </c:strCache>
            </c:strRef>
          </c:cat>
          <c:val>
            <c:numRef>
              <c:f>List1!$D$2:$D$5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</c:numCache>
            </c:numRef>
          </c:val>
        </c:ser>
      </c:pie3DChart>
    </c:plotArea>
    <c:legend>
      <c:legendPos val="r"/>
      <c:legendEntry>
        <c:idx val="3"/>
        <c:delete val="1"/>
      </c:legendEntry>
      <c:layout>
        <c:manualLayout>
          <c:xMode val="edge"/>
          <c:yMode val="edge"/>
          <c:x val="0.79598213393686057"/>
          <c:y val="0.66677296861900803"/>
          <c:w val="0.18371673258318669"/>
          <c:h val="0.26561857873193828"/>
        </c:manualLayout>
      </c:layout>
      <c:txPr>
        <a:bodyPr/>
        <a:lstStyle/>
        <a:p>
          <a:pPr>
            <a:defRPr b="1">
              <a:latin typeface="Times New Roman" pitchFamily="18" charset="0"/>
              <a:cs typeface="Times New Roman" pitchFamily="18" charset="0"/>
            </a:defRPr>
          </a:pPr>
          <a:endParaRPr lang="cs-CZ"/>
        </a:p>
      </c:txPr>
    </c:legend>
    <c:plotVisOnly val="1"/>
    <c:dispBlanksAs val="zero"/>
  </c:chart>
  <c:spPr>
    <a:gradFill>
      <a:gsLst>
        <a:gs pos="0">
          <a:schemeClr val="accent1">
            <a:tint val="66000"/>
            <a:satMod val="160000"/>
          </a:schemeClr>
        </a:gs>
        <a:gs pos="50000">
          <a:schemeClr val="accent1">
            <a:tint val="44500"/>
            <a:satMod val="160000"/>
          </a:schemeClr>
        </a:gs>
        <a:gs pos="100000">
          <a:schemeClr val="accent1">
            <a:tint val="23500"/>
            <a:satMod val="160000"/>
          </a:schemeClr>
        </a:gs>
      </a:gsLst>
      <a:lin ang="5400000" scaled="0"/>
    </a:gradFill>
  </c:spPr>
  <c:externalData r:id="rId1"/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cs-CZ"/>
  <c:chart>
    <c:title>
      <c:tx>
        <c:rich>
          <a:bodyPr/>
          <a:lstStyle/>
          <a:p>
            <a:pPr>
              <a:defRPr sz="1200">
                <a:latin typeface="Times New Roman" pitchFamily="18" charset="0"/>
                <a:cs typeface="Times New Roman" pitchFamily="18" charset="0"/>
              </a:defRPr>
            </a:pPr>
            <a:r>
              <a:rPr lang="cs-CZ" sz="1200">
                <a:latin typeface="Times New Roman" pitchFamily="18" charset="0"/>
                <a:cs typeface="Times New Roman" pitchFamily="18" charset="0"/>
              </a:rPr>
              <a:t>3) Znáte</a:t>
            </a:r>
            <a:r>
              <a:rPr lang="cs-CZ" sz="1200" baseline="0">
                <a:latin typeface="Times New Roman" pitchFamily="18" charset="0"/>
                <a:cs typeface="Times New Roman" pitchFamily="18" charset="0"/>
              </a:rPr>
              <a:t> projekt Solar Impulse?</a:t>
            </a:r>
            <a:endParaRPr lang="en-US" sz="1200">
              <a:latin typeface="Times New Roman" pitchFamily="18" charset="0"/>
              <a:cs typeface="Times New Roman" pitchFamily="18" charset="0"/>
            </a:endParaRPr>
          </a:p>
        </c:rich>
      </c:tx>
      <c:layout/>
    </c:title>
    <c:view3D>
      <c:rotX val="30"/>
      <c:perspective val="30"/>
    </c:view3D>
    <c:plotArea>
      <c:layout/>
      <c:pie3DChart>
        <c:varyColors val="1"/>
        <c:ser>
          <c:idx val="0"/>
          <c:order val="0"/>
          <c:tx>
            <c:strRef>
              <c:f>List1!$B$1</c:f>
              <c:strCache>
                <c:ptCount val="1"/>
                <c:pt idx="0">
                  <c:v>Prodej</c:v>
                </c:pt>
              </c:strCache>
            </c:strRef>
          </c:tx>
          <c:dPt>
            <c:idx val="0"/>
            <c:spPr>
              <a:solidFill>
                <a:srgbClr val="00B050"/>
              </a:solidFill>
            </c:spPr>
          </c:dPt>
          <c:dPt>
            <c:idx val="1"/>
            <c:spPr>
              <a:solidFill>
                <a:srgbClr val="FF0000"/>
              </a:solidFill>
            </c:spPr>
          </c:dPt>
          <c:dLbls>
            <c:txPr>
              <a:bodyPr/>
              <a:lstStyle/>
              <a:p>
                <a:pPr>
                  <a:defRPr sz="1600" b="1" i="1">
                    <a:latin typeface="Times New Roman" pitchFamily="18" charset="0"/>
                    <a:cs typeface="Times New Roman" pitchFamily="18" charset="0"/>
                  </a:defRPr>
                </a:pPr>
                <a:endParaRPr lang="cs-CZ"/>
              </a:p>
            </c:txPr>
            <c:dLblPos val="ctr"/>
            <c:showVal val="1"/>
            <c:showLeaderLines val="1"/>
          </c:dLbls>
          <c:cat>
            <c:strRef>
              <c:f>List1!$A$2:$A$3</c:f>
              <c:strCache>
                <c:ptCount val="2"/>
                <c:pt idx="0">
                  <c:v>ANO</c:v>
                </c:pt>
                <c:pt idx="1">
                  <c:v>NE</c:v>
                </c:pt>
              </c:strCache>
            </c:strRef>
          </c:cat>
          <c:val>
            <c:numRef>
              <c:f>List1!$B$2:$B$3</c:f>
              <c:numCache>
                <c:formatCode>0%</c:formatCode>
                <c:ptCount val="2"/>
                <c:pt idx="0">
                  <c:v>0.33000000000000235</c:v>
                </c:pt>
                <c:pt idx="1">
                  <c:v>0.67000000000000481</c:v>
                </c:pt>
              </c:numCache>
            </c:numRef>
          </c:val>
        </c:ser>
        <c:dLbls>
          <c:showVal val="1"/>
        </c:dLbls>
      </c:pie3DChart>
    </c:plotArea>
    <c:legend>
      <c:legendPos val="r"/>
      <c:layout/>
      <c:txPr>
        <a:bodyPr/>
        <a:lstStyle/>
        <a:p>
          <a:pPr>
            <a:defRPr b="1">
              <a:latin typeface="Times New Roman" pitchFamily="18" charset="0"/>
              <a:cs typeface="Times New Roman" pitchFamily="18" charset="0"/>
            </a:defRPr>
          </a:pPr>
          <a:endParaRPr lang="cs-CZ"/>
        </a:p>
      </c:txPr>
    </c:legend>
    <c:plotVisOnly val="1"/>
    <c:dispBlanksAs val="zero"/>
  </c:chart>
  <c:spPr>
    <a:gradFill>
      <a:gsLst>
        <a:gs pos="0">
          <a:srgbClr val="4F81BD">
            <a:tint val="66000"/>
            <a:satMod val="160000"/>
          </a:srgbClr>
        </a:gs>
        <a:gs pos="50000">
          <a:srgbClr val="4F81BD">
            <a:tint val="44500"/>
            <a:satMod val="160000"/>
          </a:srgbClr>
        </a:gs>
        <a:gs pos="100000">
          <a:srgbClr val="4F81BD">
            <a:tint val="23500"/>
            <a:satMod val="160000"/>
          </a:srgbClr>
        </a:gs>
      </a:gsLst>
      <a:lin ang="5400000" scaled="0"/>
    </a:gradFill>
  </c:sp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cs-CZ"/>
  <c:chart>
    <c:title>
      <c:tx>
        <c:rich>
          <a:bodyPr/>
          <a:lstStyle/>
          <a:p>
            <a:pPr>
              <a:defRPr sz="1200">
                <a:latin typeface="Times New Roman" pitchFamily="18" charset="0"/>
                <a:cs typeface="Times New Roman" pitchFamily="18" charset="0"/>
              </a:defRPr>
            </a:pPr>
            <a:r>
              <a:rPr lang="cs-CZ" sz="1200">
                <a:latin typeface="Times New Roman" pitchFamily="18" charset="0"/>
                <a:cs typeface="Times New Roman" pitchFamily="18" charset="0"/>
              </a:rPr>
              <a:t>3a)</a:t>
            </a:r>
            <a:r>
              <a:rPr lang="cs-CZ" sz="1200" baseline="0">
                <a:latin typeface="Times New Roman" pitchFamily="18" charset="0"/>
                <a:cs typeface="Times New Roman" pitchFamily="18" charset="0"/>
              </a:rPr>
              <a:t> Pokud ANO, kde jste se o něm dozvěděli?</a:t>
            </a:r>
            <a:endParaRPr lang="en-US" sz="1200">
              <a:latin typeface="Times New Roman" pitchFamily="18" charset="0"/>
              <a:cs typeface="Times New Roman" pitchFamily="18" charset="0"/>
            </a:endParaRPr>
          </a:p>
        </c:rich>
      </c:tx>
      <c:layout/>
    </c:title>
    <c:view3D>
      <c:rotX val="30"/>
      <c:perspective val="30"/>
    </c:view3D>
    <c:plotArea>
      <c:layout/>
      <c:pie3DChart>
        <c:varyColors val="1"/>
        <c:ser>
          <c:idx val="0"/>
          <c:order val="0"/>
          <c:tx>
            <c:strRef>
              <c:f>List1!$B$1</c:f>
              <c:strCache>
                <c:ptCount val="1"/>
                <c:pt idx="0">
                  <c:v>Prodej</c:v>
                </c:pt>
              </c:strCache>
            </c:strRef>
          </c:tx>
          <c:dPt>
            <c:idx val="0"/>
            <c:spPr>
              <a:solidFill>
                <a:srgbClr val="0070C0"/>
              </a:solidFill>
            </c:spPr>
          </c:dPt>
          <c:dPt>
            <c:idx val="1"/>
            <c:spPr>
              <a:solidFill>
                <a:srgbClr val="FF0000"/>
              </a:solidFill>
            </c:spPr>
          </c:dPt>
          <c:dPt>
            <c:idx val="2"/>
            <c:spPr>
              <a:solidFill>
                <a:srgbClr val="00B050"/>
              </a:solidFill>
            </c:spPr>
          </c:dPt>
          <c:dPt>
            <c:idx val="3"/>
            <c:spPr>
              <a:solidFill>
                <a:srgbClr val="7030A0"/>
              </a:solidFill>
            </c:spPr>
          </c:dPt>
          <c:dPt>
            <c:idx val="4"/>
            <c:spPr>
              <a:solidFill>
                <a:srgbClr val="FFFF00"/>
              </a:solidFill>
            </c:spPr>
          </c:dPt>
          <c:dLbls>
            <c:dLbl>
              <c:idx val="1"/>
              <c:layout>
                <c:manualLayout>
                  <c:x val="-0.13962645216611624"/>
                  <c:y val="-0.19439088724331288"/>
                </c:manualLayout>
              </c:layout>
              <c:dLblPos val="bestFit"/>
              <c:showVal val="1"/>
            </c:dLbl>
            <c:dLbl>
              <c:idx val="3"/>
              <c:layout>
                <c:manualLayout>
                  <c:x val="0.12280996571149684"/>
                  <c:y val="4.4554041113299053E-2"/>
                </c:manualLayout>
              </c:layout>
              <c:dLblPos val="bestFit"/>
              <c:showVal val="1"/>
            </c:dLbl>
            <c:dLbl>
              <c:idx val="4"/>
              <c:layout>
                <c:manualLayout>
                  <c:x val="7.9798731626208652E-2"/>
                  <c:y val="0.10533010296789828"/>
                </c:manualLayout>
              </c:layout>
              <c:dLblPos val="bestFit"/>
              <c:showVal val="1"/>
            </c:dLbl>
            <c:txPr>
              <a:bodyPr/>
              <a:lstStyle/>
              <a:p>
                <a:pPr>
                  <a:defRPr sz="1100" b="1" i="1">
                    <a:latin typeface="Times New Roman" pitchFamily="18" charset="0"/>
                    <a:cs typeface="Times New Roman" pitchFamily="18" charset="0"/>
                  </a:defRPr>
                </a:pPr>
                <a:endParaRPr lang="cs-CZ"/>
              </a:p>
            </c:txPr>
            <c:dLblPos val="ctr"/>
            <c:showVal val="1"/>
            <c:showLeaderLines val="1"/>
          </c:dLbls>
          <c:cat>
            <c:strRef>
              <c:f>List1!$A$2:$A$6</c:f>
              <c:strCache>
                <c:ptCount val="5"/>
                <c:pt idx="0">
                  <c:v>v televizi</c:v>
                </c:pt>
                <c:pt idx="1">
                  <c:v>v LK</c:v>
                </c:pt>
                <c:pt idx="2">
                  <c:v>internet</c:v>
                </c:pt>
                <c:pt idx="3">
                  <c:v>21. st</c:v>
                </c:pt>
                <c:pt idx="4">
                  <c:v>jiný časopis</c:v>
                </c:pt>
              </c:strCache>
            </c:strRef>
          </c:cat>
          <c:val>
            <c:numRef>
              <c:f>List1!$B$2:$B$6</c:f>
              <c:numCache>
                <c:formatCode>0%</c:formatCode>
                <c:ptCount val="5"/>
                <c:pt idx="0" formatCode="0.0%">
                  <c:v>0.33500000000000124</c:v>
                </c:pt>
                <c:pt idx="1">
                  <c:v>0.11</c:v>
                </c:pt>
                <c:pt idx="2" formatCode="0.0%">
                  <c:v>0.33500000000000124</c:v>
                </c:pt>
                <c:pt idx="3">
                  <c:v>0.11</c:v>
                </c:pt>
                <c:pt idx="4">
                  <c:v>0.11</c:v>
                </c:pt>
              </c:numCache>
            </c:numRef>
          </c:val>
        </c:ser>
        <c:dLbls>
          <c:showVal val="1"/>
        </c:dLbls>
      </c:pie3DChart>
    </c:plotArea>
    <c:legend>
      <c:legendPos val="r"/>
      <c:layout/>
      <c:txPr>
        <a:bodyPr/>
        <a:lstStyle/>
        <a:p>
          <a:pPr>
            <a:defRPr>
              <a:latin typeface="Times New Roman" pitchFamily="18" charset="0"/>
              <a:cs typeface="Times New Roman" pitchFamily="18" charset="0"/>
            </a:defRPr>
          </a:pPr>
          <a:endParaRPr lang="cs-CZ"/>
        </a:p>
      </c:txPr>
    </c:legend>
    <c:plotVisOnly val="1"/>
    <c:dispBlanksAs val="zero"/>
  </c:chart>
  <c:spPr>
    <a:gradFill>
      <a:gsLst>
        <a:gs pos="0">
          <a:srgbClr val="4F81BD">
            <a:tint val="66000"/>
            <a:satMod val="160000"/>
          </a:srgbClr>
        </a:gs>
        <a:gs pos="50000">
          <a:srgbClr val="4F81BD">
            <a:tint val="44500"/>
            <a:satMod val="160000"/>
          </a:srgbClr>
        </a:gs>
        <a:gs pos="100000">
          <a:srgbClr val="4F81BD">
            <a:tint val="23500"/>
            <a:satMod val="160000"/>
          </a:srgbClr>
        </a:gs>
      </a:gsLst>
      <a:lin ang="5400000" scaled="0"/>
    </a:gradFill>
  </c:spPr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cs-CZ"/>
  <c:chart>
    <c:title>
      <c:tx>
        <c:rich>
          <a:bodyPr/>
          <a:lstStyle/>
          <a:p>
            <a:pPr>
              <a:defRPr sz="1200">
                <a:latin typeface="Times New Roman" pitchFamily="18" charset="0"/>
                <a:cs typeface="Times New Roman" pitchFamily="18" charset="0"/>
              </a:defRPr>
            </a:pPr>
            <a:r>
              <a:rPr lang="cs-CZ" sz="1200">
                <a:latin typeface="Times New Roman" pitchFamily="18" charset="0"/>
                <a:cs typeface="Times New Roman" pitchFamily="18" charset="0"/>
              </a:rPr>
              <a:t>3b)</a:t>
            </a:r>
            <a:r>
              <a:rPr lang="cs-CZ" sz="1200" baseline="0">
                <a:latin typeface="Times New Roman" pitchFamily="18" charset="0"/>
                <a:cs typeface="Times New Roman" pitchFamily="18" charset="0"/>
              </a:rPr>
              <a:t> Pokud NE, zajímalo by vás to?</a:t>
            </a:r>
            <a:endParaRPr lang="en-US" sz="1200">
              <a:latin typeface="Times New Roman" pitchFamily="18" charset="0"/>
              <a:cs typeface="Times New Roman" pitchFamily="18" charset="0"/>
            </a:endParaRPr>
          </a:p>
        </c:rich>
      </c:tx>
      <c:layout/>
    </c:title>
    <c:view3D>
      <c:rotX val="30"/>
      <c:perspective val="30"/>
    </c:view3D>
    <c:plotArea>
      <c:layout/>
      <c:pie3DChart>
        <c:varyColors val="1"/>
        <c:ser>
          <c:idx val="0"/>
          <c:order val="0"/>
          <c:tx>
            <c:strRef>
              <c:f>List1!$B$1</c:f>
              <c:strCache>
                <c:ptCount val="1"/>
                <c:pt idx="0">
                  <c:v>Prodej</c:v>
                </c:pt>
              </c:strCache>
            </c:strRef>
          </c:tx>
          <c:dPt>
            <c:idx val="0"/>
            <c:spPr>
              <a:solidFill>
                <a:srgbClr val="00B050"/>
              </a:solidFill>
            </c:spPr>
          </c:dPt>
          <c:dPt>
            <c:idx val="1"/>
            <c:spPr>
              <a:solidFill>
                <a:srgbClr val="FF0000"/>
              </a:solidFill>
            </c:spPr>
          </c:dPt>
          <c:dLbls>
            <c:txPr>
              <a:bodyPr/>
              <a:lstStyle/>
              <a:p>
                <a:pPr>
                  <a:defRPr sz="1800" b="1" i="1">
                    <a:latin typeface="Times New Roman" pitchFamily="18" charset="0"/>
                    <a:cs typeface="Times New Roman" pitchFamily="18" charset="0"/>
                  </a:defRPr>
                </a:pPr>
                <a:endParaRPr lang="cs-CZ"/>
              </a:p>
            </c:txPr>
            <c:dLblPos val="ctr"/>
            <c:showVal val="1"/>
            <c:showLeaderLines val="1"/>
          </c:dLbls>
          <c:cat>
            <c:strRef>
              <c:f>List1!$A$2:$A$3</c:f>
              <c:strCache>
                <c:ptCount val="2"/>
                <c:pt idx="0">
                  <c:v>ANO</c:v>
                </c:pt>
                <c:pt idx="1">
                  <c:v>NE</c:v>
                </c:pt>
              </c:strCache>
            </c:strRef>
          </c:cat>
          <c:val>
            <c:numRef>
              <c:f>List1!$B$2:$B$3</c:f>
              <c:numCache>
                <c:formatCode>0%</c:formatCode>
                <c:ptCount val="2"/>
                <c:pt idx="0">
                  <c:v>0.56000000000000005</c:v>
                </c:pt>
                <c:pt idx="1">
                  <c:v>0.44</c:v>
                </c:pt>
              </c:numCache>
            </c:numRef>
          </c:val>
        </c:ser>
        <c:dLbls>
          <c:showVal val="1"/>
        </c:dLbls>
      </c:pie3DChart>
    </c:plotArea>
    <c:legend>
      <c:legendPos val="r"/>
      <c:layout/>
      <c:txPr>
        <a:bodyPr/>
        <a:lstStyle/>
        <a:p>
          <a:pPr>
            <a:defRPr>
              <a:latin typeface="Times New Roman" pitchFamily="18" charset="0"/>
              <a:cs typeface="Times New Roman" pitchFamily="18" charset="0"/>
            </a:defRPr>
          </a:pPr>
          <a:endParaRPr lang="cs-CZ"/>
        </a:p>
      </c:txPr>
    </c:legend>
    <c:plotVisOnly val="1"/>
    <c:dispBlanksAs val="zero"/>
  </c:chart>
  <c:spPr>
    <a:gradFill>
      <a:gsLst>
        <a:gs pos="0">
          <a:srgbClr val="4F81BD">
            <a:tint val="66000"/>
            <a:satMod val="160000"/>
          </a:srgbClr>
        </a:gs>
        <a:gs pos="50000">
          <a:srgbClr val="4F81BD">
            <a:tint val="44500"/>
            <a:satMod val="160000"/>
          </a:srgbClr>
        </a:gs>
        <a:gs pos="100000">
          <a:srgbClr val="4F81BD">
            <a:tint val="23500"/>
            <a:satMod val="160000"/>
          </a:srgbClr>
        </a:gs>
      </a:gsLst>
      <a:lin ang="5400000" scaled="0"/>
    </a:gradFill>
  </c:spPr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cs-CZ"/>
  <c:chart>
    <c:title>
      <c:tx>
        <c:rich>
          <a:bodyPr/>
          <a:lstStyle/>
          <a:p>
            <a:pPr>
              <a:defRPr/>
            </a:pPr>
            <a:r>
              <a:rPr lang="cs-CZ" sz="1200">
                <a:latin typeface="Times New Roman" pitchFamily="18" charset="0"/>
                <a:cs typeface="Times New Roman" pitchFamily="18" charset="0"/>
              </a:rPr>
              <a:t>4)</a:t>
            </a:r>
            <a:r>
              <a:rPr lang="cs-CZ" sz="1200" baseline="0">
                <a:latin typeface="Times New Roman" pitchFamily="18" charset="0"/>
                <a:cs typeface="Times New Roman" pitchFamily="18" charset="0"/>
              </a:rPr>
              <a:t> Za kolik let si myslíte, že budou běžně létat letadla na solární pohon?</a:t>
            </a:r>
            <a:endParaRPr lang="en-US" sz="1200">
              <a:latin typeface="Times New Roman" pitchFamily="18" charset="0"/>
              <a:cs typeface="Times New Roman" pitchFamily="18" charset="0"/>
            </a:endParaRPr>
          </a:p>
        </c:rich>
      </c:tx>
      <c:layout/>
    </c:title>
    <c:plotArea>
      <c:layout/>
      <c:lineChart>
        <c:grouping val="standard"/>
        <c:ser>
          <c:idx val="0"/>
          <c:order val="0"/>
          <c:tx>
            <c:strRef>
              <c:f>List1!$B$1</c:f>
              <c:strCache>
                <c:ptCount val="1"/>
                <c:pt idx="0">
                  <c:v>Prodej</c:v>
                </c:pt>
              </c:strCache>
            </c:strRef>
          </c:tx>
          <c:marker>
            <c:symbol val="none"/>
          </c:marker>
          <c:cat>
            <c:strRef>
              <c:f>List1!$A$2:$A$14</c:f>
              <c:strCache>
                <c:ptCount val="13"/>
                <c:pt idx="0">
                  <c:v>nebudou létat</c:v>
                </c:pt>
                <c:pt idx="1">
                  <c:v>5 l.</c:v>
                </c:pt>
                <c:pt idx="2">
                  <c:v>10-15 l.</c:v>
                </c:pt>
                <c:pt idx="3">
                  <c:v>15-20 l.</c:v>
                </c:pt>
                <c:pt idx="4">
                  <c:v>20 l.</c:v>
                </c:pt>
                <c:pt idx="5">
                  <c:v>20-30 l.</c:v>
                </c:pt>
                <c:pt idx="6">
                  <c:v>25 l.</c:v>
                </c:pt>
                <c:pt idx="7">
                  <c:v>30-40 l.</c:v>
                </c:pt>
                <c:pt idx="8">
                  <c:v>50 l.</c:v>
                </c:pt>
                <c:pt idx="9">
                  <c:v>50 l. jen malá letadla</c:v>
                </c:pt>
                <c:pt idx="10">
                  <c:v>100 l.</c:v>
                </c:pt>
                <c:pt idx="11">
                  <c:v>250 l.</c:v>
                </c:pt>
                <c:pt idx="12">
                  <c:v>podle vývoje</c:v>
                </c:pt>
              </c:strCache>
            </c:strRef>
          </c:cat>
          <c:val>
            <c:numRef>
              <c:f>List1!$B$2:$B$15</c:f>
              <c:numCache>
                <c:formatCode>General</c:formatCode>
                <c:ptCount val="14"/>
                <c:pt idx="0">
                  <c:v>4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6</c:v>
                </c:pt>
                <c:pt idx="5">
                  <c:v>3</c:v>
                </c:pt>
                <c:pt idx="6">
                  <c:v>1</c:v>
                </c:pt>
                <c:pt idx="7">
                  <c:v>1</c:v>
                </c:pt>
                <c:pt idx="8">
                  <c:v>4</c:v>
                </c:pt>
                <c:pt idx="9">
                  <c:v>1</c:v>
                </c:pt>
                <c:pt idx="10">
                  <c:v>1</c:v>
                </c:pt>
                <c:pt idx="11">
                  <c:v>1</c:v>
                </c:pt>
                <c:pt idx="12">
                  <c:v>1</c:v>
                </c:pt>
                <c:pt idx="13">
                  <c:v>1</c:v>
                </c:pt>
              </c:numCache>
            </c:numRef>
          </c:val>
        </c:ser>
        <c:marker val="1"/>
        <c:axId val="103958400"/>
        <c:axId val="104048512"/>
      </c:lineChart>
      <c:catAx>
        <c:axId val="103958400"/>
        <c:scaling>
          <c:orientation val="minMax"/>
        </c:scaling>
        <c:axPos val="b"/>
        <c:title>
          <c:tx>
            <c:rich>
              <a:bodyPr/>
              <a:lstStyle/>
              <a:p>
                <a:pPr>
                  <a:defRPr>
                    <a:latin typeface="Times New Roman" pitchFamily="18" charset="0"/>
                    <a:cs typeface="Times New Roman" pitchFamily="18" charset="0"/>
                  </a:defRPr>
                </a:pPr>
                <a:r>
                  <a:rPr lang="cs-CZ">
                    <a:latin typeface="Times New Roman" pitchFamily="18" charset="0"/>
                    <a:cs typeface="Times New Roman" pitchFamily="18" charset="0"/>
                  </a:rPr>
                  <a:t>roky</a:t>
                </a:r>
              </a:p>
            </c:rich>
          </c:tx>
          <c:layout/>
        </c:title>
        <c:tickLblPos val="nextTo"/>
        <c:txPr>
          <a:bodyPr/>
          <a:lstStyle/>
          <a:p>
            <a:pPr>
              <a:defRPr b="1">
                <a:latin typeface="Times New Roman" pitchFamily="18" charset="0"/>
                <a:cs typeface="Times New Roman" pitchFamily="18" charset="0"/>
              </a:defRPr>
            </a:pPr>
            <a:endParaRPr lang="cs-CZ"/>
          </a:p>
        </c:txPr>
        <c:crossAx val="104048512"/>
        <c:crosses val="autoZero"/>
        <c:auto val="1"/>
        <c:lblAlgn val="ctr"/>
        <c:lblOffset val="100"/>
      </c:catAx>
      <c:valAx>
        <c:axId val="104048512"/>
        <c:scaling>
          <c:orientation val="minMax"/>
          <c:max val="6"/>
        </c:scaling>
        <c:axPos val="l"/>
        <c:majorGridlines/>
        <c:title>
          <c:tx>
            <c:rich>
              <a:bodyPr rot="-5400000" vert="horz"/>
              <a:lstStyle/>
              <a:p>
                <a:pPr>
                  <a:defRPr>
                    <a:latin typeface="Times New Roman" pitchFamily="18" charset="0"/>
                    <a:cs typeface="Times New Roman" pitchFamily="18" charset="0"/>
                  </a:defRPr>
                </a:pPr>
                <a:r>
                  <a:rPr lang="cs-CZ">
                    <a:latin typeface="Times New Roman" pitchFamily="18" charset="0"/>
                    <a:cs typeface="Times New Roman" pitchFamily="18" charset="0"/>
                  </a:rPr>
                  <a:t>Počet</a:t>
                </a:r>
                <a:r>
                  <a:rPr lang="cs-CZ" baseline="0">
                    <a:latin typeface="Times New Roman" pitchFamily="18" charset="0"/>
                    <a:cs typeface="Times New Roman" pitchFamily="18" charset="0"/>
                  </a:rPr>
                  <a:t> respondetů</a:t>
                </a:r>
                <a:endParaRPr lang="cs-CZ">
                  <a:latin typeface="Times New Roman" pitchFamily="18" charset="0"/>
                  <a:cs typeface="Times New Roman" pitchFamily="18" charset="0"/>
                </a:endParaRPr>
              </a:p>
            </c:rich>
          </c:tx>
          <c:layout>
            <c:manualLayout>
              <c:xMode val="edge"/>
              <c:yMode val="edge"/>
              <c:x val="1.2737501326823063E-2"/>
              <c:y val="0.26409129623396715"/>
            </c:manualLayout>
          </c:layout>
        </c:title>
        <c:numFmt formatCode="General" sourceLinked="1"/>
        <c:tickLblPos val="nextTo"/>
        <c:txPr>
          <a:bodyPr/>
          <a:lstStyle/>
          <a:p>
            <a:pPr>
              <a:defRPr b="1"/>
            </a:pPr>
            <a:endParaRPr lang="cs-CZ"/>
          </a:p>
        </c:txPr>
        <c:crossAx val="103958400"/>
        <c:crosses val="autoZero"/>
        <c:crossBetween val="between"/>
        <c:majorUnit val="1"/>
      </c:valAx>
      <c:spPr>
        <a:gradFill>
          <a:gsLst>
            <a:gs pos="0">
              <a:schemeClr val="accent4">
                <a:lumMod val="40000"/>
                <a:lumOff val="60000"/>
              </a:schemeClr>
            </a:gs>
            <a:gs pos="0">
              <a:sysClr val="window" lastClr="FFFFFF">
                <a:lumMod val="85000"/>
              </a:sysClr>
            </a:gs>
            <a:gs pos="0">
              <a:sysClr val="window" lastClr="FFFFFF">
                <a:lumMod val="85000"/>
              </a:sysClr>
            </a:gs>
            <a:gs pos="50000">
              <a:srgbClr val="4F81BD">
                <a:tint val="44500"/>
                <a:satMod val="160000"/>
              </a:srgbClr>
            </a:gs>
            <a:gs pos="100000">
              <a:srgbClr val="4F81BD">
                <a:tint val="23500"/>
                <a:satMod val="160000"/>
              </a:srgbClr>
            </a:gs>
          </a:gsLst>
          <a:lin ang="5400000" scaled="0"/>
        </a:gradFill>
      </c:spPr>
    </c:plotArea>
    <c:plotVisOnly val="1"/>
    <c:dispBlanksAs val="gap"/>
  </c:chart>
  <c:spPr>
    <a:solidFill>
      <a:schemeClr val="bg1">
        <a:lumMod val="85000"/>
      </a:schemeClr>
    </a:solidFill>
  </c:spPr>
  <c:externalData r:id="rId1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cs-CZ"/>
  <c:chart>
    <c:title>
      <c:tx>
        <c:rich>
          <a:bodyPr/>
          <a:lstStyle/>
          <a:p>
            <a:pPr>
              <a:defRPr/>
            </a:pPr>
            <a:r>
              <a:rPr lang="cs-CZ" sz="1200">
                <a:latin typeface="Times New Roman" pitchFamily="18" charset="0"/>
                <a:cs typeface="Times New Roman" pitchFamily="18" charset="0"/>
              </a:rPr>
              <a:t>5) Odhadněte, pro kolik lidí je sestrojen prototyp letounu na solární energii?</a:t>
            </a:r>
            <a:endParaRPr lang="en-US" sz="1200">
              <a:latin typeface="Times New Roman" pitchFamily="18" charset="0"/>
              <a:cs typeface="Times New Roman" pitchFamily="18" charset="0"/>
            </a:endParaRPr>
          </a:p>
        </c:rich>
      </c:tx>
      <c:layout/>
    </c:title>
    <c:plotArea>
      <c:layout>
        <c:manualLayout>
          <c:layoutTarget val="inner"/>
          <c:xMode val="edge"/>
          <c:yMode val="edge"/>
          <c:x val="9.7419802693522531E-2"/>
          <c:y val="0.13886983186507743"/>
          <c:w val="0.74623189772591991"/>
          <c:h val="0.58728185440332392"/>
        </c:manualLayout>
      </c:layout>
      <c:lineChart>
        <c:grouping val="stacked"/>
        <c:ser>
          <c:idx val="0"/>
          <c:order val="0"/>
          <c:tx>
            <c:strRef>
              <c:f>List1!$B$1</c:f>
              <c:strCache>
                <c:ptCount val="1"/>
                <c:pt idx="0">
                  <c:v>Řada 1</c:v>
                </c:pt>
              </c:strCache>
            </c:strRef>
          </c:tx>
          <c:marker>
            <c:symbol val="none"/>
          </c:marker>
          <c:cat>
            <c:strRef>
              <c:f>List1!$A$2:$A$13</c:f>
              <c:strCache>
                <c:ptCount val="12"/>
                <c:pt idx="0">
                  <c:v>nic</c:v>
                </c:pt>
                <c:pt idx="1">
                  <c:v>2 lidé</c:v>
                </c:pt>
                <c:pt idx="2">
                  <c:v>3 až 4 osoby</c:v>
                </c:pt>
                <c:pt idx="3">
                  <c:v>5 osob</c:v>
                </c:pt>
                <c:pt idx="4">
                  <c:v>10 osob</c:v>
                </c:pt>
                <c:pt idx="5">
                  <c:v>20 osob</c:v>
                </c:pt>
                <c:pt idx="6">
                  <c:v>30 osob</c:v>
                </c:pt>
                <c:pt idx="7">
                  <c:v>50 osob</c:v>
                </c:pt>
                <c:pt idx="8">
                  <c:v>80 osob</c:v>
                </c:pt>
                <c:pt idx="9">
                  <c:v>100 osob</c:v>
                </c:pt>
                <c:pt idx="10">
                  <c:v>150 osob</c:v>
                </c:pt>
                <c:pt idx="11">
                  <c:v>1 osoba (19%)</c:v>
                </c:pt>
              </c:strCache>
            </c:strRef>
          </c:cat>
          <c:val>
            <c:numRef>
              <c:f>List1!$B$2:$B$13</c:f>
              <c:numCache>
                <c:formatCode>General</c:formatCode>
                <c:ptCount val="12"/>
                <c:pt idx="0">
                  <c:v>4</c:v>
                </c:pt>
                <c:pt idx="1">
                  <c:v>1</c:v>
                </c:pt>
                <c:pt idx="2">
                  <c:v>2</c:v>
                </c:pt>
                <c:pt idx="3">
                  <c:v>1</c:v>
                </c:pt>
                <c:pt idx="4">
                  <c:v>1</c:v>
                </c:pt>
                <c:pt idx="5">
                  <c:v>4</c:v>
                </c:pt>
                <c:pt idx="6">
                  <c:v>2</c:v>
                </c:pt>
                <c:pt idx="7">
                  <c:v>3</c:v>
                </c:pt>
                <c:pt idx="8">
                  <c:v>1</c:v>
                </c:pt>
                <c:pt idx="9">
                  <c:v>2</c:v>
                </c:pt>
                <c:pt idx="10">
                  <c:v>1</c:v>
                </c:pt>
                <c:pt idx="11">
                  <c:v>5</c:v>
                </c:pt>
              </c:numCache>
            </c:numRef>
          </c:val>
        </c:ser>
        <c:marker val="1"/>
        <c:axId val="104478208"/>
        <c:axId val="104480128"/>
      </c:lineChart>
      <c:catAx>
        <c:axId val="104478208"/>
        <c:scaling>
          <c:orientation val="minMax"/>
        </c:scaling>
        <c:axPos val="b"/>
        <c:title>
          <c:tx>
            <c:rich>
              <a:bodyPr/>
              <a:lstStyle/>
              <a:p>
                <a:pPr>
                  <a:defRPr>
                    <a:latin typeface="Times New Roman" pitchFamily="18" charset="0"/>
                    <a:cs typeface="Times New Roman" pitchFamily="18" charset="0"/>
                  </a:defRPr>
                </a:pPr>
                <a:r>
                  <a:rPr lang="cs-CZ">
                    <a:latin typeface="Times New Roman" pitchFamily="18" charset="0"/>
                    <a:cs typeface="Times New Roman" pitchFamily="18" charset="0"/>
                  </a:rPr>
                  <a:t>odhad,</a:t>
                </a:r>
                <a:r>
                  <a:rPr lang="cs-CZ" baseline="0">
                    <a:latin typeface="Times New Roman" pitchFamily="18" charset="0"/>
                    <a:cs typeface="Times New Roman" pitchFamily="18" charset="0"/>
                  </a:rPr>
                  <a:t> pro kolik osob je letoun určen</a:t>
                </a:r>
                <a:endParaRPr lang="cs-CZ">
                  <a:latin typeface="Times New Roman" pitchFamily="18" charset="0"/>
                  <a:cs typeface="Times New Roman" pitchFamily="18" charset="0"/>
                </a:endParaRPr>
              </a:p>
            </c:rich>
          </c:tx>
          <c:layout>
            <c:manualLayout>
              <c:xMode val="edge"/>
              <c:yMode val="edge"/>
              <c:x val="0.31387475973422568"/>
              <c:y val="0.920434248235382"/>
            </c:manualLayout>
          </c:layout>
        </c:title>
        <c:tickLblPos val="nextTo"/>
        <c:txPr>
          <a:bodyPr/>
          <a:lstStyle/>
          <a:p>
            <a:pPr>
              <a:defRPr b="1">
                <a:latin typeface="Times New Roman" pitchFamily="18" charset="0"/>
                <a:cs typeface="Times New Roman" pitchFamily="18" charset="0"/>
              </a:defRPr>
            </a:pPr>
            <a:endParaRPr lang="cs-CZ"/>
          </a:p>
        </c:txPr>
        <c:crossAx val="104480128"/>
        <c:crosses val="autoZero"/>
        <c:auto val="1"/>
        <c:lblAlgn val="ctr"/>
        <c:lblOffset val="100"/>
      </c:catAx>
      <c:valAx>
        <c:axId val="104480128"/>
        <c:scaling>
          <c:orientation val="minMax"/>
          <c:max val="5"/>
        </c:scaling>
        <c:axPos val="l"/>
        <c:majorGridlines/>
        <c:title>
          <c:tx>
            <c:rich>
              <a:bodyPr rot="-5400000" vert="horz"/>
              <a:lstStyle/>
              <a:p>
                <a:pPr>
                  <a:defRPr>
                    <a:latin typeface="Times New Roman" pitchFamily="18" charset="0"/>
                    <a:cs typeface="Times New Roman" pitchFamily="18" charset="0"/>
                  </a:defRPr>
                </a:pPr>
                <a:r>
                  <a:rPr lang="cs-CZ">
                    <a:latin typeface="Times New Roman" pitchFamily="18" charset="0"/>
                    <a:cs typeface="Times New Roman" pitchFamily="18" charset="0"/>
                  </a:rPr>
                  <a:t>Počet</a:t>
                </a:r>
                <a:r>
                  <a:rPr lang="cs-CZ" baseline="0">
                    <a:latin typeface="Times New Roman" pitchFamily="18" charset="0"/>
                    <a:cs typeface="Times New Roman" pitchFamily="18" charset="0"/>
                  </a:rPr>
                  <a:t> respondentů</a:t>
                </a:r>
                <a:endParaRPr lang="cs-CZ">
                  <a:latin typeface="Times New Roman" pitchFamily="18" charset="0"/>
                  <a:cs typeface="Times New Roman" pitchFamily="18" charset="0"/>
                </a:endParaRPr>
              </a:p>
            </c:rich>
          </c:tx>
          <c:layout>
            <c:manualLayout>
              <c:xMode val="edge"/>
              <c:yMode val="edge"/>
              <c:x val="1.7632350518605382E-2"/>
              <c:y val="0.3448979870239734"/>
            </c:manualLayout>
          </c:layout>
        </c:title>
        <c:numFmt formatCode="General" sourceLinked="1"/>
        <c:tickLblPos val="nextTo"/>
        <c:txPr>
          <a:bodyPr/>
          <a:lstStyle/>
          <a:p>
            <a:pPr>
              <a:defRPr b="1">
                <a:latin typeface="Times New Roman" pitchFamily="18" charset="0"/>
                <a:cs typeface="Times New Roman" pitchFamily="18" charset="0"/>
              </a:defRPr>
            </a:pPr>
            <a:endParaRPr lang="cs-CZ"/>
          </a:p>
        </c:txPr>
        <c:crossAx val="104478208"/>
        <c:crosses val="autoZero"/>
        <c:crossBetween val="between"/>
      </c:valAx>
      <c:spPr>
        <a:gradFill>
          <a:gsLst>
            <a:gs pos="0">
              <a:srgbClr val="8064A2">
                <a:lumMod val="40000"/>
                <a:lumOff val="60000"/>
              </a:srgbClr>
            </a:gs>
            <a:gs pos="0">
              <a:sysClr val="window" lastClr="FFFFFF">
                <a:lumMod val="85000"/>
              </a:sysClr>
            </a:gs>
            <a:gs pos="0">
              <a:sysClr val="window" lastClr="FFFFFF">
                <a:lumMod val="85000"/>
              </a:sysClr>
            </a:gs>
            <a:gs pos="50000">
              <a:srgbClr val="4F81BD">
                <a:tint val="44500"/>
                <a:satMod val="160000"/>
              </a:srgbClr>
            </a:gs>
            <a:gs pos="100000">
              <a:srgbClr val="4F81BD">
                <a:tint val="23500"/>
                <a:satMod val="160000"/>
              </a:srgbClr>
            </a:gs>
          </a:gsLst>
          <a:lin ang="5400000" scaled="0"/>
        </a:gradFill>
      </c:spPr>
    </c:plotArea>
    <c:plotVisOnly val="1"/>
    <c:dispBlanksAs val="zero"/>
  </c:chart>
  <c:spPr>
    <a:solidFill>
      <a:schemeClr val="bg2">
        <a:lumMod val="90000"/>
      </a:schemeClr>
    </a:solidFill>
  </c:spPr>
  <c:externalData r:id="rId1"/>
  <c:userShapes r:id="rId2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cs-CZ"/>
  <c:chart>
    <c:title>
      <c:tx>
        <c:rich>
          <a:bodyPr/>
          <a:lstStyle/>
          <a:p>
            <a:pPr>
              <a:defRPr/>
            </a:pPr>
            <a:r>
              <a:rPr lang="cs-CZ" sz="1200">
                <a:latin typeface="Times New Roman" pitchFamily="18" charset="0"/>
                <a:cs typeface="Times New Roman" pitchFamily="18" charset="0"/>
              </a:rPr>
              <a:t>6) Myslíte si, že může létat i v noci?</a:t>
            </a:r>
            <a:endParaRPr lang="en-US" sz="1200">
              <a:latin typeface="Times New Roman" pitchFamily="18" charset="0"/>
              <a:cs typeface="Times New Roman" pitchFamily="18" charset="0"/>
            </a:endParaRPr>
          </a:p>
        </c:rich>
      </c:tx>
      <c:layout/>
    </c:title>
    <c:view3D>
      <c:rotX val="30"/>
      <c:perspective val="30"/>
    </c:view3D>
    <c:plotArea>
      <c:layout/>
      <c:pie3DChart>
        <c:varyColors val="1"/>
        <c:ser>
          <c:idx val="0"/>
          <c:order val="0"/>
          <c:tx>
            <c:strRef>
              <c:f>List1!$B$1</c:f>
              <c:strCache>
                <c:ptCount val="1"/>
                <c:pt idx="0">
                  <c:v>Prodej</c:v>
                </c:pt>
              </c:strCache>
            </c:strRef>
          </c:tx>
          <c:dPt>
            <c:idx val="0"/>
            <c:spPr>
              <a:solidFill>
                <a:srgbClr val="00B050"/>
              </a:solidFill>
            </c:spPr>
          </c:dPt>
          <c:dPt>
            <c:idx val="1"/>
            <c:spPr>
              <a:solidFill>
                <a:srgbClr val="FF0000"/>
              </a:solidFill>
            </c:spPr>
          </c:dPt>
          <c:dPt>
            <c:idx val="2"/>
            <c:spPr>
              <a:solidFill>
                <a:srgbClr val="0070C0"/>
              </a:solidFill>
            </c:spPr>
          </c:dPt>
          <c:dLbls>
            <c:dLbl>
              <c:idx val="0"/>
              <c:layout>
                <c:manualLayout>
                  <c:x val="-0.21439833041703354"/>
                  <c:y val="-0.32079896262967494"/>
                </c:manualLayout>
              </c:layout>
              <c:dLblPos val="bestFit"/>
              <c:showVal val="1"/>
            </c:dLbl>
            <c:dLbl>
              <c:idx val="1"/>
              <c:layout>
                <c:manualLayout>
                  <c:x val="0.17115066345873417"/>
                  <c:y val="7.3247719035120604E-2"/>
                </c:manualLayout>
              </c:layout>
              <c:dLblPos val="bestFit"/>
              <c:showVal val="1"/>
            </c:dLbl>
            <c:dLbl>
              <c:idx val="2"/>
              <c:layout>
                <c:manualLayout>
                  <c:x val="3.0786744415785636E-2"/>
                  <c:y val="1.7721575909555046E-2"/>
                </c:manualLayout>
              </c:layout>
              <c:tx>
                <c:rich>
                  <a:bodyPr/>
                  <a:lstStyle/>
                  <a:p>
                    <a:r>
                      <a:rPr lang="en-US" sz="1600"/>
                      <a:t>4%</a:t>
                    </a:r>
                  </a:p>
                </c:rich>
              </c:tx>
              <c:dLblPos val="bestFit"/>
              <c:showVal val="1"/>
            </c:dLbl>
            <c:txPr>
              <a:bodyPr/>
              <a:lstStyle/>
              <a:p>
                <a:pPr>
                  <a:defRPr sz="2400" b="1" i="1">
                    <a:latin typeface="Times New Roman" pitchFamily="18" charset="0"/>
                    <a:cs typeface="Times New Roman" pitchFamily="18" charset="0"/>
                  </a:defRPr>
                </a:pPr>
                <a:endParaRPr lang="cs-CZ"/>
              </a:p>
            </c:txPr>
            <c:dLblPos val="ctr"/>
            <c:showVal val="1"/>
            <c:showLeaderLines val="1"/>
          </c:dLbls>
          <c:cat>
            <c:strRef>
              <c:f>List1!$A$2:$A$4</c:f>
              <c:strCache>
                <c:ptCount val="3"/>
                <c:pt idx="0">
                  <c:v>ANO</c:v>
                </c:pt>
                <c:pt idx="1">
                  <c:v>NE</c:v>
                </c:pt>
                <c:pt idx="2">
                  <c:v>JINÁ ODPOVĚĎ</c:v>
                </c:pt>
              </c:strCache>
            </c:strRef>
          </c:cat>
          <c:val>
            <c:numRef>
              <c:f>List1!$B$2:$B$4</c:f>
              <c:numCache>
                <c:formatCode>0%</c:formatCode>
                <c:ptCount val="3"/>
                <c:pt idx="0">
                  <c:v>0.74000000000000365</c:v>
                </c:pt>
                <c:pt idx="1">
                  <c:v>0.22</c:v>
                </c:pt>
                <c:pt idx="2">
                  <c:v>4.0000000000000022E-2</c:v>
                </c:pt>
              </c:numCache>
            </c:numRef>
          </c:val>
        </c:ser>
      </c:pie3DChart>
    </c:plotArea>
    <c:legend>
      <c:legendPos val="r"/>
      <c:layout/>
      <c:txPr>
        <a:bodyPr/>
        <a:lstStyle/>
        <a:p>
          <a:pPr>
            <a:defRPr>
              <a:latin typeface="Times New Roman" pitchFamily="18" charset="0"/>
              <a:cs typeface="Times New Roman" pitchFamily="18" charset="0"/>
            </a:defRPr>
          </a:pPr>
          <a:endParaRPr lang="cs-CZ"/>
        </a:p>
      </c:txPr>
    </c:legend>
    <c:plotVisOnly val="1"/>
    <c:dispBlanksAs val="zero"/>
  </c:chart>
  <c:spPr>
    <a:gradFill>
      <a:gsLst>
        <a:gs pos="0">
          <a:srgbClr val="4F81BD">
            <a:tint val="44500"/>
            <a:satMod val="160000"/>
          </a:srgbClr>
        </a:gs>
        <a:gs pos="100000">
          <a:srgbClr val="4F81BD">
            <a:tint val="23500"/>
            <a:satMod val="160000"/>
          </a:srgbClr>
        </a:gs>
      </a:gsLst>
      <a:lin ang="5400000" scaled="0"/>
    </a:gradFill>
  </c:spPr>
  <c:externalData r:id="rId1"/>
  <c:userShapes r:id="rId2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cs-CZ"/>
  <c:chart>
    <c:title>
      <c:tx>
        <c:rich>
          <a:bodyPr/>
          <a:lstStyle/>
          <a:p>
            <a:pPr>
              <a:defRPr sz="1200">
                <a:latin typeface="Times New Roman" pitchFamily="18" charset="0"/>
                <a:cs typeface="Times New Roman" pitchFamily="18" charset="0"/>
              </a:defRPr>
            </a:pPr>
            <a:r>
              <a:rPr lang="cs-CZ" sz="1200">
                <a:latin typeface="Times New Roman" pitchFamily="18" charset="0"/>
                <a:cs typeface="Times New Roman" pitchFamily="18" charset="0"/>
              </a:rPr>
              <a:t>7a) Odhadněte, jaký je jeho</a:t>
            </a:r>
            <a:r>
              <a:rPr lang="cs-CZ" sz="1200" baseline="0">
                <a:latin typeface="Times New Roman" pitchFamily="18" charset="0"/>
                <a:cs typeface="Times New Roman" pitchFamily="18" charset="0"/>
              </a:rPr>
              <a:t> dolet v km?</a:t>
            </a:r>
            <a:endParaRPr lang="en-US" sz="1200">
              <a:latin typeface="Times New Roman" pitchFamily="18" charset="0"/>
              <a:cs typeface="Times New Roman" pitchFamily="18" charset="0"/>
            </a:endParaRPr>
          </a:p>
        </c:rich>
      </c:tx>
      <c:layout/>
      <c:overlay val="1"/>
    </c:title>
    <c:plotArea>
      <c:layout>
        <c:manualLayout>
          <c:layoutTarget val="inner"/>
          <c:xMode val="edge"/>
          <c:yMode val="edge"/>
          <c:x val="0.11428590677815111"/>
          <c:y val="0.10585824376048029"/>
          <c:w val="0.70595133445368685"/>
          <c:h val="0.68373437733498599"/>
        </c:manualLayout>
      </c:layout>
      <c:lineChart>
        <c:grouping val="stacked"/>
        <c:ser>
          <c:idx val="0"/>
          <c:order val="0"/>
          <c:tx>
            <c:strRef>
              <c:f>List1!$B$1</c:f>
              <c:strCache>
                <c:ptCount val="1"/>
                <c:pt idx="0">
                  <c:v>kilometry</c:v>
                </c:pt>
              </c:strCache>
            </c:strRef>
          </c:tx>
          <c:marker>
            <c:symbol val="none"/>
          </c:marker>
          <c:cat>
            <c:strRef>
              <c:f>List1!$A$2:$A$18</c:f>
              <c:strCache>
                <c:ptCount val="17"/>
                <c:pt idx="0">
                  <c:v>30m</c:v>
                </c:pt>
                <c:pt idx="1">
                  <c:v>50 km</c:v>
                </c:pt>
                <c:pt idx="2">
                  <c:v>60 km</c:v>
                </c:pt>
                <c:pt idx="3">
                  <c:v>100 km</c:v>
                </c:pt>
                <c:pt idx="4">
                  <c:v>120 km</c:v>
                </c:pt>
                <c:pt idx="5">
                  <c:v>300 km</c:v>
                </c:pt>
                <c:pt idx="6">
                  <c:v>350 km</c:v>
                </c:pt>
                <c:pt idx="7">
                  <c:v>400 km</c:v>
                </c:pt>
                <c:pt idx="8">
                  <c:v>500 km</c:v>
                </c:pt>
                <c:pt idx="9">
                  <c:v>600 km</c:v>
                </c:pt>
                <c:pt idx="10">
                  <c:v>800 km</c:v>
                </c:pt>
                <c:pt idx="11">
                  <c:v>2000 km</c:v>
                </c:pt>
                <c:pt idx="12">
                  <c:v>5000 km</c:v>
                </c:pt>
                <c:pt idx="13">
                  <c:v>10 000 km</c:v>
                </c:pt>
                <c:pt idx="14">
                  <c:v>12 183 km</c:v>
                </c:pt>
                <c:pt idx="15">
                  <c:v>nevím</c:v>
                </c:pt>
                <c:pt idx="16">
                  <c:v>nekonečno</c:v>
                </c:pt>
              </c:strCache>
            </c:strRef>
          </c:cat>
          <c:val>
            <c:numRef>
              <c:f>List1!$B$2:$B$18</c:f>
              <c:numCache>
                <c:formatCode>General</c:formatCode>
                <c:ptCount val="17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  <c:pt idx="5">
                  <c:v>1</c:v>
                </c:pt>
                <c:pt idx="6">
                  <c:v>1</c:v>
                </c:pt>
                <c:pt idx="7">
                  <c:v>1</c:v>
                </c:pt>
                <c:pt idx="8">
                  <c:v>5</c:v>
                </c:pt>
                <c:pt idx="9">
                  <c:v>1</c:v>
                </c:pt>
                <c:pt idx="10">
                  <c:v>1</c:v>
                </c:pt>
                <c:pt idx="11">
                  <c:v>2</c:v>
                </c:pt>
                <c:pt idx="12">
                  <c:v>4</c:v>
                </c:pt>
                <c:pt idx="13">
                  <c:v>1</c:v>
                </c:pt>
                <c:pt idx="14">
                  <c:v>1</c:v>
                </c:pt>
                <c:pt idx="15">
                  <c:v>1</c:v>
                </c:pt>
                <c:pt idx="16">
                  <c:v>2</c:v>
                </c:pt>
              </c:numCache>
            </c:numRef>
          </c:val>
        </c:ser>
        <c:marker val="1"/>
        <c:axId val="104300544"/>
        <c:axId val="104302464"/>
      </c:lineChart>
      <c:catAx>
        <c:axId val="104300544"/>
        <c:scaling>
          <c:orientation val="minMax"/>
        </c:scaling>
        <c:axPos val="b"/>
        <c:title>
          <c:tx>
            <c:rich>
              <a:bodyPr/>
              <a:lstStyle/>
              <a:p>
                <a:pPr>
                  <a:defRPr>
                    <a:latin typeface="Times New Roman" pitchFamily="18" charset="0"/>
                    <a:cs typeface="Times New Roman" pitchFamily="18" charset="0"/>
                  </a:defRPr>
                </a:pPr>
                <a:r>
                  <a:rPr lang="cs-CZ">
                    <a:latin typeface="Times New Roman" pitchFamily="18" charset="0"/>
                    <a:cs typeface="Times New Roman" pitchFamily="18" charset="0"/>
                  </a:rPr>
                  <a:t>kilometry</a:t>
                </a:r>
              </a:p>
            </c:rich>
          </c:tx>
          <c:layout/>
        </c:title>
        <c:tickLblPos val="nextTo"/>
        <c:txPr>
          <a:bodyPr/>
          <a:lstStyle/>
          <a:p>
            <a:pPr>
              <a:defRPr b="1">
                <a:latin typeface="Times New Roman" pitchFamily="18" charset="0"/>
                <a:cs typeface="Times New Roman" pitchFamily="18" charset="0"/>
              </a:defRPr>
            </a:pPr>
            <a:endParaRPr lang="cs-CZ"/>
          </a:p>
        </c:txPr>
        <c:crossAx val="104302464"/>
        <c:crosses val="autoZero"/>
        <c:auto val="1"/>
        <c:lblAlgn val="ctr"/>
        <c:lblOffset val="100"/>
      </c:catAx>
      <c:valAx>
        <c:axId val="104302464"/>
        <c:scaling>
          <c:orientation val="minMax"/>
          <c:max val="5"/>
        </c:scaling>
        <c:axPos val="l"/>
        <c:majorGridlines/>
        <c:title>
          <c:tx>
            <c:rich>
              <a:bodyPr rot="-5400000" vert="horz"/>
              <a:lstStyle/>
              <a:p>
                <a:pPr>
                  <a:defRPr>
                    <a:latin typeface="Times New Roman" pitchFamily="18" charset="0"/>
                    <a:cs typeface="Times New Roman" pitchFamily="18" charset="0"/>
                  </a:defRPr>
                </a:pPr>
                <a:r>
                  <a:rPr lang="cs-CZ">
                    <a:latin typeface="Times New Roman" pitchFamily="18" charset="0"/>
                    <a:cs typeface="Times New Roman" pitchFamily="18" charset="0"/>
                  </a:rPr>
                  <a:t>počet respondentů</a:t>
                </a:r>
              </a:p>
            </c:rich>
          </c:tx>
          <c:layout>
            <c:manualLayout>
              <c:xMode val="edge"/>
              <c:yMode val="edge"/>
              <c:x val="2.292444445577441E-2"/>
              <c:y val="0.36722300869080532"/>
            </c:manualLayout>
          </c:layout>
        </c:title>
        <c:numFmt formatCode="General" sourceLinked="1"/>
        <c:tickLblPos val="nextTo"/>
        <c:txPr>
          <a:bodyPr/>
          <a:lstStyle/>
          <a:p>
            <a:pPr>
              <a:defRPr b="1">
                <a:latin typeface="Times New Roman" pitchFamily="18" charset="0"/>
                <a:cs typeface="Times New Roman" pitchFamily="18" charset="0"/>
              </a:defRPr>
            </a:pPr>
            <a:endParaRPr lang="cs-CZ"/>
          </a:p>
        </c:txPr>
        <c:crossAx val="104300544"/>
        <c:crosses val="autoZero"/>
        <c:crossBetween val="between"/>
      </c:valAx>
      <c:spPr>
        <a:gradFill>
          <a:gsLst>
            <a:gs pos="0">
              <a:schemeClr val="bg1">
                <a:lumMod val="85000"/>
              </a:schemeClr>
            </a:gs>
            <a:gs pos="100000">
              <a:srgbClr val="4F81BD">
                <a:tint val="23500"/>
                <a:satMod val="160000"/>
              </a:srgbClr>
            </a:gs>
          </a:gsLst>
          <a:lin ang="5400000" scaled="0"/>
        </a:gradFill>
      </c:spPr>
    </c:plotArea>
    <c:plotVisOnly val="1"/>
    <c:dispBlanksAs val="zero"/>
  </c:chart>
  <c:spPr>
    <a:solidFill>
      <a:schemeClr val="bg2">
        <a:lumMod val="90000"/>
      </a:schemeClr>
    </a:solidFill>
  </c:spPr>
  <c:externalData r:id="rId1"/>
  <c:userShapes r:id="rId2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cs-CZ"/>
  <c:chart>
    <c:title>
      <c:tx>
        <c:rich>
          <a:bodyPr/>
          <a:lstStyle/>
          <a:p>
            <a:pPr>
              <a:defRPr/>
            </a:pPr>
            <a:r>
              <a:rPr lang="cs-CZ" sz="1200">
                <a:latin typeface="Times New Roman" pitchFamily="18" charset="0"/>
                <a:cs typeface="Times New Roman" pitchFamily="18" charset="0"/>
              </a:rPr>
              <a:t>7b) Odhadněte, jaký je jeho dolet v hodinách?</a:t>
            </a:r>
            <a:endParaRPr lang="en-US" sz="1200">
              <a:latin typeface="Times New Roman" pitchFamily="18" charset="0"/>
              <a:cs typeface="Times New Roman" pitchFamily="18" charset="0"/>
            </a:endParaRPr>
          </a:p>
        </c:rich>
      </c:tx>
      <c:layout/>
    </c:title>
    <c:plotArea>
      <c:layout>
        <c:manualLayout>
          <c:layoutTarget val="inner"/>
          <c:xMode val="edge"/>
          <c:yMode val="edge"/>
          <c:x val="0.10886353551487668"/>
          <c:y val="0.13873086397749312"/>
          <c:w val="0.8216307781550396"/>
          <c:h val="0.5636081706439936"/>
        </c:manualLayout>
      </c:layout>
      <c:lineChart>
        <c:grouping val="stacked"/>
        <c:ser>
          <c:idx val="0"/>
          <c:order val="0"/>
          <c:tx>
            <c:strRef>
              <c:f>List1!$B$1</c:f>
              <c:strCache>
                <c:ptCount val="1"/>
                <c:pt idx="0">
                  <c:v>Řada 1</c:v>
                </c:pt>
              </c:strCache>
            </c:strRef>
          </c:tx>
          <c:marker>
            <c:symbol val="none"/>
          </c:marker>
          <c:cat>
            <c:strRef>
              <c:f>List1!$A$2:$A$20</c:f>
              <c:strCache>
                <c:ptCount val="19"/>
                <c:pt idx="0">
                  <c:v>2 min.</c:v>
                </c:pt>
                <c:pt idx="1">
                  <c:v>1 h.</c:v>
                </c:pt>
                <c:pt idx="2">
                  <c:v>1,5</c:v>
                </c:pt>
                <c:pt idx="3">
                  <c:v>2 h.</c:v>
                </c:pt>
                <c:pt idx="4">
                  <c:v>3 h.</c:v>
                </c:pt>
                <c:pt idx="5">
                  <c:v>4 h.</c:v>
                </c:pt>
                <c:pt idx="6">
                  <c:v>6 h.</c:v>
                </c:pt>
                <c:pt idx="7">
                  <c:v>8 h.</c:v>
                </c:pt>
                <c:pt idx="8">
                  <c:v>9 h.</c:v>
                </c:pt>
                <c:pt idx="9">
                  <c:v>10 h.</c:v>
                </c:pt>
                <c:pt idx="10">
                  <c:v>15 h.</c:v>
                </c:pt>
                <c:pt idx="11">
                  <c:v>20 h.</c:v>
                </c:pt>
                <c:pt idx="12">
                  <c:v>66 h.</c:v>
                </c:pt>
                <c:pt idx="13">
                  <c:v>72 h.</c:v>
                </c:pt>
                <c:pt idx="14">
                  <c:v>80 h.</c:v>
                </c:pt>
                <c:pt idx="15">
                  <c:v>136 h.</c:v>
                </c:pt>
                <c:pt idx="16">
                  <c:v>200 h.</c:v>
                </c:pt>
                <c:pt idx="17">
                  <c:v>nevím</c:v>
                </c:pt>
                <c:pt idx="18">
                  <c:v>nekonečno</c:v>
                </c:pt>
              </c:strCache>
            </c:strRef>
          </c:cat>
          <c:val>
            <c:numRef>
              <c:f>List1!$B$2:$B$20</c:f>
              <c:numCache>
                <c:formatCode>General</c:formatCode>
                <c:ptCount val="19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2</c:v>
                </c:pt>
                <c:pt idx="4">
                  <c:v>2</c:v>
                </c:pt>
                <c:pt idx="5">
                  <c:v>3</c:v>
                </c:pt>
                <c:pt idx="6">
                  <c:v>1</c:v>
                </c:pt>
                <c:pt idx="7">
                  <c:v>2</c:v>
                </c:pt>
                <c:pt idx="8">
                  <c:v>1</c:v>
                </c:pt>
                <c:pt idx="9">
                  <c:v>2</c:v>
                </c:pt>
                <c:pt idx="10">
                  <c:v>1</c:v>
                </c:pt>
                <c:pt idx="11">
                  <c:v>1</c:v>
                </c:pt>
                <c:pt idx="12">
                  <c:v>1</c:v>
                </c:pt>
                <c:pt idx="13">
                  <c:v>1</c:v>
                </c:pt>
                <c:pt idx="14">
                  <c:v>1</c:v>
                </c:pt>
                <c:pt idx="15">
                  <c:v>1</c:v>
                </c:pt>
                <c:pt idx="16">
                  <c:v>1</c:v>
                </c:pt>
                <c:pt idx="17">
                  <c:v>3</c:v>
                </c:pt>
                <c:pt idx="18">
                  <c:v>2</c:v>
                </c:pt>
              </c:numCache>
            </c:numRef>
          </c:val>
        </c:ser>
        <c:marker val="1"/>
        <c:axId val="104116992"/>
        <c:axId val="104118912"/>
      </c:lineChart>
      <c:catAx>
        <c:axId val="104116992"/>
        <c:scaling>
          <c:orientation val="minMax"/>
        </c:scaling>
        <c:axPos val="b"/>
        <c:title>
          <c:tx>
            <c:rich>
              <a:bodyPr/>
              <a:lstStyle/>
              <a:p>
                <a:pPr>
                  <a:defRPr>
                    <a:latin typeface="Times New Roman" pitchFamily="18" charset="0"/>
                    <a:cs typeface="Times New Roman" pitchFamily="18" charset="0"/>
                  </a:defRPr>
                </a:pPr>
                <a:r>
                  <a:rPr lang="cs-CZ">
                    <a:latin typeface="Times New Roman" pitchFamily="18" charset="0"/>
                    <a:cs typeface="Times New Roman" pitchFamily="18" charset="0"/>
                  </a:rPr>
                  <a:t>hodiny</a:t>
                </a:r>
              </a:p>
            </c:rich>
          </c:tx>
          <c:layout/>
        </c:title>
        <c:numFmt formatCode="General" sourceLinked="1"/>
        <c:tickLblPos val="nextTo"/>
        <c:txPr>
          <a:bodyPr/>
          <a:lstStyle/>
          <a:p>
            <a:pPr>
              <a:defRPr b="1">
                <a:latin typeface="Times New Roman" pitchFamily="18" charset="0"/>
                <a:cs typeface="Times New Roman" pitchFamily="18" charset="0"/>
              </a:defRPr>
            </a:pPr>
            <a:endParaRPr lang="cs-CZ"/>
          </a:p>
        </c:txPr>
        <c:crossAx val="104118912"/>
        <c:crosses val="autoZero"/>
        <c:auto val="1"/>
        <c:lblAlgn val="ctr"/>
        <c:lblOffset val="100"/>
      </c:catAx>
      <c:valAx>
        <c:axId val="104118912"/>
        <c:scaling>
          <c:orientation val="minMax"/>
          <c:max val="3"/>
        </c:scaling>
        <c:axPos val="l"/>
        <c:majorGridlines/>
        <c:title>
          <c:tx>
            <c:rich>
              <a:bodyPr rot="-5400000" vert="horz"/>
              <a:lstStyle/>
              <a:p>
                <a:pPr>
                  <a:defRPr>
                    <a:latin typeface="Times New Roman" pitchFamily="18" charset="0"/>
                    <a:cs typeface="Times New Roman" pitchFamily="18" charset="0"/>
                  </a:defRPr>
                </a:pPr>
                <a:r>
                  <a:rPr lang="cs-CZ">
                    <a:latin typeface="Times New Roman" pitchFamily="18" charset="0"/>
                    <a:cs typeface="Times New Roman" pitchFamily="18" charset="0"/>
                  </a:rPr>
                  <a:t>počet</a:t>
                </a:r>
                <a:r>
                  <a:rPr lang="cs-CZ" baseline="0">
                    <a:latin typeface="Times New Roman" pitchFamily="18" charset="0"/>
                    <a:cs typeface="Times New Roman" pitchFamily="18" charset="0"/>
                  </a:rPr>
                  <a:t> respondentů</a:t>
                </a:r>
                <a:endParaRPr lang="cs-CZ">
                  <a:latin typeface="Times New Roman" pitchFamily="18" charset="0"/>
                  <a:cs typeface="Times New Roman" pitchFamily="18" charset="0"/>
                </a:endParaRPr>
              </a:p>
            </c:rich>
          </c:tx>
          <c:layout/>
        </c:title>
        <c:numFmt formatCode="General" sourceLinked="1"/>
        <c:tickLblPos val="nextTo"/>
        <c:txPr>
          <a:bodyPr/>
          <a:lstStyle/>
          <a:p>
            <a:pPr>
              <a:defRPr b="1">
                <a:latin typeface="Times New Roman" pitchFamily="18" charset="0"/>
                <a:cs typeface="Times New Roman" pitchFamily="18" charset="0"/>
              </a:defRPr>
            </a:pPr>
            <a:endParaRPr lang="cs-CZ"/>
          </a:p>
        </c:txPr>
        <c:crossAx val="104116992"/>
        <c:crosses val="autoZero"/>
        <c:crossBetween val="between"/>
      </c:valAx>
      <c:spPr>
        <a:gradFill>
          <a:gsLst>
            <a:gs pos="0">
              <a:sysClr val="window" lastClr="FFFFFF">
                <a:lumMod val="85000"/>
              </a:sysClr>
            </a:gs>
            <a:gs pos="100000">
              <a:srgbClr val="4F81BD">
                <a:tint val="23500"/>
                <a:satMod val="160000"/>
              </a:srgbClr>
            </a:gs>
          </a:gsLst>
          <a:lin ang="5400000" scaled="0"/>
        </a:gradFill>
      </c:spPr>
    </c:plotArea>
    <c:plotVisOnly val="1"/>
    <c:dispBlanksAs val="zero"/>
  </c:chart>
  <c:spPr>
    <a:solidFill>
      <a:srgbClr val="EEECE1">
        <a:lumMod val="90000"/>
      </a:srgbClr>
    </a:solidFill>
  </c:spPr>
  <c:externalData r:id="rId1"/>
  <c:userShapes r:id="rId2"/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0.76944</cdr:x>
      <cdr:y>0.75052</cdr:y>
    </cdr:from>
    <cdr:to>
      <cdr:x>0.91088</cdr:x>
      <cdr:y>1</cdr:y>
    </cdr:to>
    <cdr:sp macro="" textlink="">
      <cdr:nvSpPr>
        <cdr:cNvPr id="2" name="TextovéPole 1"/>
        <cdr:cNvSpPr txBox="1"/>
      </cdr:nvSpPr>
      <cdr:spPr>
        <a:xfrm xmlns:a="http://schemas.openxmlformats.org/drawingml/2006/main">
          <a:off x="4974369" y="3395207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cs-CZ" sz="1100"/>
        </a:p>
      </cdr:txBody>
    </cdr:sp>
  </cdr:relSizeAnchor>
  <cdr:relSizeAnchor xmlns:cdr="http://schemas.openxmlformats.org/drawingml/2006/chartDrawing">
    <cdr:from>
      <cdr:x>0.85402</cdr:x>
      <cdr:y>0.70187</cdr:y>
    </cdr:from>
    <cdr:to>
      <cdr:x>0.89806</cdr:x>
      <cdr:y>1</cdr:y>
    </cdr:to>
    <cdr:sp macro="" textlink="">
      <cdr:nvSpPr>
        <cdr:cNvPr id="3" name="TextovéPole 2"/>
        <cdr:cNvSpPr txBox="1"/>
      </cdr:nvSpPr>
      <cdr:spPr>
        <a:xfrm xmlns:a="http://schemas.openxmlformats.org/drawingml/2006/main" rot="18779808">
          <a:off x="4434694" y="3431480"/>
          <a:ext cx="1223662" cy="25369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cs-CZ" sz="10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odpověď:</a:t>
          </a:r>
          <a:r>
            <a:rPr lang="cs-CZ" sz="1000" b="1" i="1" baseline="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 1 osoba</a:t>
          </a:r>
          <a:endParaRPr lang="cs-CZ" sz="1000" b="1" i="1" dirty="0">
            <a:solidFill>
              <a:srgbClr val="FF0000"/>
            </a:solidFill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0.8037</cdr:x>
      <cdr:y>0.43599</cdr:y>
    </cdr:from>
    <cdr:to>
      <cdr:x>0.93799</cdr:x>
      <cdr:y>0.5425</cdr:y>
    </cdr:to>
    <cdr:sp macro="" textlink="">
      <cdr:nvSpPr>
        <cdr:cNvPr id="4" name="Šipka doleva 3"/>
        <cdr:cNvSpPr/>
      </cdr:nvSpPr>
      <cdr:spPr>
        <a:xfrm xmlns:a="http://schemas.openxmlformats.org/drawingml/2006/main" rot="2061837">
          <a:off x="4130256" y="1518250"/>
          <a:ext cx="690113" cy="370936"/>
        </a:xfrm>
        <a:prstGeom xmlns:a="http://schemas.openxmlformats.org/drawingml/2006/main" prst="leftArrow">
          <a:avLst/>
        </a:prstGeom>
        <a:ln xmlns:a="http://schemas.openxmlformats.org/drawingml/2006/main">
          <a:solidFill>
            <a:srgbClr val="FF0000"/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cs-CZ">
            <a:solidFill>
              <a:srgbClr val="FF0000"/>
            </a:solidFill>
          </a:endParaRP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0.65814</cdr:x>
      <cdr:y>0.8233</cdr:y>
    </cdr:from>
    <cdr:to>
      <cdr:x>0.82452</cdr:x>
      <cdr:y>0.95973</cdr:y>
    </cdr:to>
    <cdr:sp macro="" textlink="">
      <cdr:nvSpPr>
        <cdr:cNvPr id="2" name="TextovéPole 1"/>
        <cdr:cNvSpPr txBox="1"/>
      </cdr:nvSpPr>
      <cdr:spPr>
        <a:xfrm xmlns:a="http://schemas.openxmlformats.org/drawingml/2006/main">
          <a:off x="2932141" y="1780128"/>
          <a:ext cx="741249" cy="29498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cs-CZ" sz="1200" b="1" i="1">
              <a:solidFill>
                <a:srgbClr val="00B050"/>
              </a:solidFill>
              <a:latin typeface="Times New Roman" pitchFamily="18" charset="0"/>
              <a:cs typeface="Times New Roman" pitchFamily="18" charset="0"/>
            </a:rPr>
            <a:t>odpověď:</a:t>
          </a:r>
          <a:r>
            <a:rPr lang="cs-CZ" sz="1200" b="1" i="1" baseline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rPr>
            <a:t> ANO</a:t>
          </a:r>
          <a:endParaRPr lang="cs-CZ" sz="1200" b="1" i="1">
            <a:solidFill>
              <a:srgbClr val="00B050"/>
            </a:solidFill>
            <a:latin typeface="Times New Roman" pitchFamily="18" charset="0"/>
            <a:cs typeface="Times New Roman" pitchFamily="18" charset="0"/>
          </a:endParaRP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0.83362</cdr:x>
      <cdr:y>0.63746</cdr:y>
    </cdr:from>
    <cdr:to>
      <cdr:x>1</cdr:x>
      <cdr:y>0.8965</cdr:y>
    </cdr:to>
    <cdr:sp macro="" textlink="">
      <cdr:nvSpPr>
        <cdr:cNvPr id="2" name="TextovéPole 1"/>
        <cdr:cNvSpPr txBox="1"/>
      </cdr:nvSpPr>
      <cdr:spPr>
        <a:xfrm xmlns:a="http://schemas.openxmlformats.org/drawingml/2006/main">
          <a:off x="4902808" y="2250219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pPr algn="ctr"/>
          <a:r>
            <a:rPr lang="cs-CZ" sz="1000" b="1" i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odpověď:</a:t>
          </a:r>
        </a:p>
        <a:p xmlns:a="http://schemas.openxmlformats.org/drawingml/2006/main">
          <a:pPr algn="ctr"/>
          <a:endParaRPr lang="cs-CZ" sz="1000" b="1" i="1">
            <a:solidFill>
              <a:srgbClr val="FF0000"/>
            </a:solidFill>
            <a:latin typeface="Times New Roman" pitchFamily="18" charset="0"/>
            <a:cs typeface="Times New Roman" pitchFamily="18" charset="0"/>
          </a:endParaRPr>
        </a:p>
        <a:p xmlns:a="http://schemas.openxmlformats.org/drawingml/2006/main">
          <a:pPr algn="ctr"/>
          <a:r>
            <a:rPr lang="cs-CZ" sz="1000" b="1" i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1541 km</a:t>
          </a:r>
        </a:p>
        <a:p xmlns:a="http://schemas.openxmlformats.org/drawingml/2006/main">
          <a:pPr algn="l"/>
          <a:endParaRPr lang="cs-CZ" sz="1800"/>
        </a:p>
        <a:p xmlns:a="http://schemas.openxmlformats.org/drawingml/2006/main">
          <a:pPr algn="ctr"/>
          <a:r>
            <a:rPr lang="cs-CZ" sz="1800" baseline="0"/>
            <a:t> </a:t>
          </a:r>
          <a:endParaRPr lang="cs-CZ" sz="1800"/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0.6126</cdr:x>
      <cdr:y>0.86935</cdr:y>
    </cdr:from>
    <cdr:to>
      <cdr:x>0.8032</cdr:x>
      <cdr:y>0.98593</cdr:y>
    </cdr:to>
    <cdr:sp macro="" textlink="">
      <cdr:nvSpPr>
        <cdr:cNvPr id="2" name="TextovéPole 1"/>
        <cdr:cNvSpPr txBox="1"/>
      </cdr:nvSpPr>
      <cdr:spPr>
        <a:xfrm xmlns:a="http://schemas.openxmlformats.org/drawingml/2006/main">
          <a:off x="4228858" y="3168352"/>
          <a:ext cx="1315758" cy="42486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cs-CZ" sz="10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odpověď: 21hodin</a:t>
          </a:r>
        </a:p>
      </cdr:txBody>
    </cdr:sp>
  </cdr:relSizeAnchor>
</c:userShapes>
</file>

<file path=ppt/drawings/drawing5.xml><?xml version="1.0" encoding="utf-8"?>
<c:userShapes xmlns:c="http://schemas.openxmlformats.org/drawingml/2006/chart">
  <cdr:relSizeAnchor xmlns:cdr="http://schemas.openxmlformats.org/drawingml/2006/chartDrawing">
    <cdr:from>
      <cdr:x>0.40616</cdr:x>
      <cdr:y>0.82037</cdr:y>
    </cdr:from>
    <cdr:to>
      <cdr:x>0.6165</cdr:x>
      <cdr:y>0.97135</cdr:y>
    </cdr:to>
    <cdr:sp macro="" textlink="">
      <cdr:nvSpPr>
        <cdr:cNvPr id="2" name="TextovéPole 1"/>
        <cdr:cNvSpPr txBox="1"/>
      </cdr:nvSpPr>
      <cdr:spPr>
        <a:xfrm xmlns:a="http://schemas.openxmlformats.org/drawingml/2006/main">
          <a:off x="2088046" y="2504660"/>
          <a:ext cx="1081378" cy="46095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pPr algn="ctr"/>
          <a:r>
            <a:rPr lang="cs-CZ" sz="1000" b="1" i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odpověď: NE</a:t>
          </a:r>
        </a:p>
      </cdr:txBody>
    </cdr:sp>
  </cdr:relSizeAnchor>
</c:userShap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631D33-61B5-4C66-B3D6-E0A550B9DB02}" type="datetimeFigureOut">
              <a:rPr lang="cs-CZ" smtClean="0"/>
              <a:pPr/>
              <a:t>2.3.2014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2E665F-4637-4DE5-A890-94AA7B49C92E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631D33-61B5-4C66-B3D6-E0A550B9DB02}" type="datetimeFigureOut">
              <a:rPr lang="cs-CZ" smtClean="0"/>
              <a:pPr/>
              <a:t>2.3.2014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2E665F-4637-4DE5-A890-94AA7B49C92E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631D33-61B5-4C66-B3D6-E0A550B9DB02}" type="datetimeFigureOut">
              <a:rPr lang="cs-CZ" smtClean="0"/>
              <a:pPr/>
              <a:t>2.3.2014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2E665F-4637-4DE5-A890-94AA7B49C92E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631D33-61B5-4C66-B3D6-E0A550B9DB02}" type="datetimeFigureOut">
              <a:rPr lang="cs-CZ" smtClean="0"/>
              <a:pPr/>
              <a:t>2.3.2014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2E665F-4637-4DE5-A890-94AA7B49C92E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631D33-61B5-4C66-B3D6-E0A550B9DB02}" type="datetimeFigureOut">
              <a:rPr lang="cs-CZ" smtClean="0"/>
              <a:pPr/>
              <a:t>2.3.2014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2E665F-4637-4DE5-A890-94AA7B49C92E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631D33-61B5-4C66-B3D6-E0A550B9DB02}" type="datetimeFigureOut">
              <a:rPr lang="cs-CZ" smtClean="0"/>
              <a:pPr/>
              <a:t>2.3.2014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2E665F-4637-4DE5-A890-94AA7B49C92E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631D33-61B5-4C66-B3D6-E0A550B9DB02}" type="datetimeFigureOut">
              <a:rPr lang="cs-CZ" smtClean="0"/>
              <a:pPr/>
              <a:t>2.3.2014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2E665F-4637-4DE5-A890-94AA7B49C92E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631D33-61B5-4C66-B3D6-E0A550B9DB02}" type="datetimeFigureOut">
              <a:rPr lang="cs-CZ" smtClean="0"/>
              <a:pPr/>
              <a:t>2.3.2014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2E665F-4637-4DE5-A890-94AA7B49C92E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631D33-61B5-4C66-B3D6-E0A550B9DB02}" type="datetimeFigureOut">
              <a:rPr lang="cs-CZ" smtClean="0"/>
              <a:pPr/>
              <a:t>2.3.2014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2E665F-4637-4DE5-A890-94AA7B49C92E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631D33-61B5-4C66-B3D6-E0A550B9DB02}" type="datetimeFigureOut">
              <a:rPr lang="cs-CZ" smtClean="0"/>
              <a:pPr/>
              <a:t>2.3.2014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2E665F-4637-4DE5-A890-94AA7B49C92E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631D33-61B5-4C66-B3D6-E0A550B9DB02}" type="datetimeFigureOut">
              <a:rPr lang="cs-CZ" smtClean="0"/>
              <a:pPr/>
              <a:t>2.3.2014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2E665F-4637-4DE5-A890-94AA7B49C92E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135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631D33-61B5-4C66-B3D6-E0A550B9DB02}" type="datetimeFigureOut">
              <a:rPr lang="cs-CZ" smtClean="0"/>
              <a:pPr/>
              <a:t>2.3.2014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2E665F-4637-4DE5-A890-94AA7B49C92E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List_aplikace_Microsoft_Office_Excel1.xls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 descr="http://www.wired.com/images_blogs/autopia/2010/04/grand_format_407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664" y="1700808"/>
            <a:ext cx="6408712" cy="38884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ovéPole 4"/>
          <p:cNvSpPr txBox="1"/>
          <p:nvPr/>
        </p:nvSpPr>
        <p:spPr>
          <a:xfrm>
            <a:off x="2051720" y="548680"/>
            <a:ext cx="524310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4800" b="1" i="1" u="sng" dirty="0" smtClean="0"/>
              <a:t>Letoun </a:t>
            </a:r>
            <a:r>
              <a:rPr lang="cs-CZ" sz="4800" b="1" i="1" u="sng" dirty="0" err="1" smtClean="0"/>
              <a:t>Solar</a:t>
            </a:r>
            <a:r>
              <a:rPr lang="cs-CZ" sz="4800" b="1" i="1" u="sng" dirty="0" smtClean="0"/>
              <a:t> Impuls</a:t>
            </a:r>
            <a:endParaRPr lang="cs-CZ" sz="4800" b="1" i="1" u="sng" dirty="0"/>
          </a:p>
        </p:txBody>
      </p:sp>
      <p:sp>
        <p:nvSpPr>
          <p:cNvPr id="6" name="TextovéPole 5"/>
          <p:cNvSpPr txBox="1"/>
          <p:nvPr/>
        </p:nvSpPr>
        <p:spPr>
          <a:xfrm>
            <a:off x="539552" y="6237312"/>
            <a:ext cx="83692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Petr Beneš, DL2				VOŠ a SPŠ Dopravní Masná 18, Praha1</a:t>
            </a:r>
            <a:endParaRPr lang="cs-CZ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3707904" y="332656"/>
            <a:ext cx="138852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3200" b="1" i="1" dirty="0" smtClean="0"/>
              <a:t>Anketa</a:t>
            </a:r>
            <a:endParaRPr lang="cs-CZ" sz="3200" b="1" i="1" dirty="0"/>
          </a:p>
        </p:txBody>
      </p:sp>
      <p:graphicFrame>
        <p:nvGraphicFramePr>
          <p:cNvPr id="5" name="Graf 4"/>
          <p:cNvGraphicFramePr/>
          <p:nvPr/>
        </p:nvGraphicFramePr>
        <p:xfrm>
          <a:off x="2123728" y="1484784"/>
          <a:ext cx="4788645" cy="418238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3851920" y="332656"/>
            <a:ext cx="138852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3200" b="1" i="1" dirty="0" smtClean="0"/>
              <a:t>Anketa</a:t>
            </a:r>
            <a:endParaRPr lang="cs-CZ" sz="3200" b="1" i="1" dirty="0"/>
          </a:p>
        </p:txBody>
      </p:sp>
      <p:graphicFrame>
        <p:nvGraphicFramePr>
          <p:cNvPr id="5" name="Graf 4"/>
          <p:cNvGraphicFramePr/>
          <p:nvPr/>
        </p:nvGraphicFramePr>
        <p:xfrm>
          <a:off x="2483768" y="1052736"/>
          <a:ext cx="4358972" cy="20514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" name="Graf 5"/>
          <p:cNvGraphicFramePr/>
          <p:nvPr/>
        </p:nvGraphicFramePr>
        <p:xfrm>
          <a:off x="683568" y="3789040"/>
          <a:ext cx="3442666" cy="25603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7" name="Graf 6"/>
          <p:cNvGraphicFramePr/>
          <p:nvPr/>
        </p:nvGraphicFramePr>
        <p:xfrm>
          <a:off x="5796136" y="3789040"/>
          <a:ext cx="3022849" cy="247158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3563888" y="404664"/>
            <a:ext cx="138852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3200" b="1" i="1" dirty="0" smtClean="0"/>
              <a:t>Anketa</a:t>
            </a:r>
            <a:endParaRPr lang="cs-CZ" sz="3200" dirty="0"/>
          </a:p>
        </p:txBody>
      </p:sp>
      <p:graphicFrame>
        <p:nvGraphicFramePr>
          <p:cNvPr id="5" name="Graf 4"/>
          <p:cNvGraphicFramePr/>
          <p:nvPr/>
        </p:nvGraphicFramePr>
        <p:xfrm>
          <a:off x="1331640" y="1412776"/>
          <a:ext cx="6264696" cy="45365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1"/>
          <p:cNvSpPr txBox="1"/>
          <p:nvPr/>
        </p:nvSpPr>
        <p:spPr>
          <a:xfrm rot="18779808">
            <a:off x="3847625" y="3748588"/>
            <a:ext cx="1038190" cy="226324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cs-CZ" sz="1000" b="1" i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odpověď:</a:t>
            </a:r>
            <a:r>
              <a:rPr lang="cs-CZ" sz="1000" b="1" i="1" baseline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1 osoba</a:t>
            </a:r>
            <a:endParaRPr lang="cs-CZ" sz="1000" b="1" i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Šipka doleva 4"/>
          <p:cNvSpPr/>
          <p:nvPr/>
        </p:nvSpPr>
        <p:spPr>
          <a:xfrm rot="2061837">
            <a:off x="4226938" y="2477154"/>
            <a:ext cx="690123" cy="370904"/>
          </a:xfrm>
          <a:prstGeom prst="leftArrow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cs-CZ">
              <a:solidFill>
                <a:srgbClr val="FF0000"/>
              </a:solidFill>
            </a:endParaRPr>
          </a:p>
        </p:txBody>
      </p:sp>
      <p:graphicFrame>
        <p:nvGraphicFramePr>
          <p:cNvPr id="6" name="Graf 5"/>
          <p:cNvGraphicFramePr/>
          <p:nvPr/>
        </p:nvGraphicFramePr>
        <p:xfrm>
          <a:off x="1691680" y="1556792"/>
          <a:ext cx="5760640" cy="41044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Obdélník 6"/>
          <p:cNvSpPr/>
          <p:nvPr/>
        </p:nvSpPr>
        <p:spPr>
          <a:xfrm>
            <a:off x="3851920" y="332656"/>
            <a:ext cx="138852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3200" b="1" i="1" dirty="0" smtClean="0"/>
              <a:t>Anketa</a:t>
            </a:r>
            <a:endParaRPr lang="cs-CZ" sz="3200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3635896" y="332656"/>
            <a:ext cx="138852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3200" b="1" i="1" dirty="0" smtClean="0"/>
              <a:t>Anketa</a:t>
            </a:r>
            <a:endParaRPr lang="cs-CZ" sz="3200" dirty="0"/>
          </a:p>
        </p:txBody>
      </p:sp>
      <p:graphicFrame>
        <p:nvGraphicFramePr>
          <p:cNvPr id="5" name="Graf 4"/>
          <p:cNvGraphicFramePr/>
          <p:nvPr/>
        </p:nvGraphicFramePr>
        <p:xfrm>
          <a:off x="1979712" y="1772816"/>
          <a:ext cx="5328592" cy="30243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3707904" y="260648"/>
            <a:ext cx="138852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3200" b="1" i="1" dirty="0" smtClean="0"/>
              <a:t>Anketa</a:t>
            </a:r>
            <a:endParaRPr lang="cs-CZ" sz="3200" dirty="0"/>
          </a:p>
        </p:txBody>
      </p:sp>
      <p:graphicFrame>
        <p:nvGraphicFramePr>
          <p:cNvPr id="5" name="Graf 4"/>
          <p:cNvGraphicFramePr/>
          <p:nvPr/>
        </p:nvGraphicFramePr>
        <p:xfrm>
          <a:off x="1547664" y="1412776"/>
          <a:ext cx="6224114" cy="390769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extovéPole 5"/>
          <p:cNvSpPr txBox="1"/>
          <p:nvPr/>
        </p:nvSpPr>
        <p:spPr>
          <a:xfrm>
            <a:off x="2483768" y="5877272"/>
            <a:ext cx="42575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 smtClean="0">
                <a:solidFill>
                  <a:srgbClr val="FF0000"/>
                </a:solidFill>
              </a:rPr>
              <a:t>Nejblíže byly </a:t>
            </a:r>
            <a:r>
              <a:rPr lang="cs-CZ" b="1" dirty="0" smtClean="0">
                <a:solidFill>
                  <a:srgbClr val="FF0000"/>
                </a:solidFill>
              </a:rPr>
              <a:t>odpovědi </a:t>
            </a:r>
            <a:r>
              <a:rPr lang="cs-CZ" b="1" dirty="0" smtClean="0">
                <a:solidFill>
                  <a:srgbClr val="FF0000"/>
                </a:solidFill>
              </a:rPr>
              <a:t>2 000 km a 800 km</a:t>
            </a:r>
            <a:endParaRPr lang="cs-CZ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Graf 3"/>
          <p:cNvGraphicFramePr/>
          <p:nvPr/>
        </p:nvGraphicFramePr>
        <p:xfrm>
          <a:off x="1043608" y="1700808"/>
          <a:ext cx="6903131" cy="364449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Obdélník 4"/>
          <p:cNvSpPr/>
          <p:nvPr/>
        </p:nvSpPr>
        <p:spPr>
          <a:xfrm>
            <a:off x="3779912" y="332656"/>
            <a:ext cx="138852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3200" b="1" i="1" dirty="0" smtClean="0"/>
              <a:t>Anketa</a:t>
            </a:r>
            <a:endParaRPr lang="cs-CZ" sz="3200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/>
          <p:cNvSpPr txBox="1"/>
          <p:nvPr/>
        </p:nvSpPr>
        <p:spPr>
          <a:xfrm>
            <a:off x="3563888" y="404664"/>
            <a:ext cx="138852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3200" b="1" i="1" dirty="0" smtClean="0"/>
              <a:t>Anketa</a:t>
            </a:r>
            <a:endParaRPr lang="cs-CZ" sz="3200" b="1" i="1" dirty="0"/>
          </a:p>
        </p:txBody>
      </p:sp>
      <p:graphicFrame>
        <p:nvGraphicFramePr>
          <p:cNvPr id="5" name="Graf 4"/>
          <p:cNvGraphicFramePr/>
          <p:nvPr/>
        </p:nvGraphicFramePr>
        <p:xfrm>
          <a:off x="395536" y="1124744"/>
          <a:ext cx="4464496" cy="33123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6" name="Obrázek 5"/>
          <p:cNvPicPr/>
          <p:nvPr/>
        </p:nvPicPr>
        <p:blipFill>
          <a:blip r:embed="rId3" cstate="print"/>
          <a:srcRect l="2981" t="54176" r="74600" b="19825"/>
          <a:stretch>
            <a:fillRect/>
          </a:stretch>
        </p:blipFill>
        <p:spPr bwMode="auto">
          <a:xfrm>
            <a:off x="5220072" y="3861048"/>
            <a:ext cx="3622648" cy="23694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2" name="Rectangle 2"/>
          <p:cNvSpPr>
            <a:spLocks noChangeArrowheads="1"/>
          </p:cNvSpPr>
          <p:nvPr/>
        </p:nvSpPr>
        <p:spPr bwMode="auto">
          <a:xfrm>
            <a:off x="5220072" y="4581128"/>
            <a:ext cx="3554413" cy="182562"/>
          </a:xfrm>
          <a:prstGeom prst="rect">
            <a:avLst/>
          </a:prstGeom>
          <a:noFill/>
          <a:ln w="12700">
            <a:solidFill>
              <a:srgbClr val="FF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/>
          <p:cNvSpPr txBox="1"/>
          <p:nvPr/>
        </p:nvSpPr>
        <p:spPr>
          <a:xfrm>
            <a:off x="4211960" y="332656"/>
            <a:ext cx="113204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3200" b="1" i="1" dirty="0" smtClean="0"/>
              <a:t>Závěr</a:t>
            </a:r>
            <a:endParaRPr lang="cs-CZ" sz="3200" b="1" i="1" dirty="0"/>
          </a:p>
        </p:txBody>
      </p:sp>
      <p:grpSp>
        <p:nvGrpSpPr>
          <p:cNvPr id="8" name="Skupina 7"/>
          <p:cNvGrpSpPr/>
          <p:nvPr/>
        </p:nvGrpSpPr>
        <p:grpSpPr>
          <a:xfrm>
            <a:off x="395536" y="836712"/>
            <a:ext cx="4104456" cy="2160240"/>
            <a:chOff x="395536" y="836712"/>
            <a:chExt cx="5040560" cy="3024336"/>
          </a:xfrm>
        </p:grpSpPr>
        <p:pic>
          <p:nvPicPr>
            <p:cNvPr id="16386" name="Picture 2" descr="http://www.treking.cz/archiv/odpadky-v-horach3.jp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611560" y="1340768"/>
              <a:ext cx="4656517" cy="2095434"/>
            </a:xfrm>
            <a:prstGeom prst="rect">
              <a:avLst/>
            </a:prstGeom>
            <a:noFill/>
          </p:spPr>
        </p:pic>
        <p:sp>
          <p:nvSpPr>
            <p:cNvPr id="6" name="Symbol „Zákaz“ 5"/>
            <p:cNvSpPr/>
            <p:nvPr/>
          </p:nvSpPr>
          <p:spPr>
            <a:xfrm>
              <a:off x="395536" y="836712"/>
              <a:ext cx="5040560" cy="3024336"/>
            </a:xfrm>
            <a:prstGeom prst="noSmoking">
              <a:avLst/>
            </a:prstGeom>
            <a:noFill/>
            <a:ln w="762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>
                <a:solidFill>
                  <a:schemeClr val="tx1"/>
                </a:solidFill>
              </a:endParaRPr>
            </a:p>
          </p:txBody>
        </p:sp>
      </p:grpSp>
      <p:pic>
        <p:nvPicPr>
          <p:cNvPr id="16388" name="Picture 4" descr="http://upload.wikimedia.org/wikipedia/commons/5/5c/Vega_Air_Antonov_An-12_JDK.jpg"/>
          <p:cNvPicPr>
            <a:picLocks noChangeAspect="1" noChangeArrowheads="1"/>
          </p:cNvPicPr>
          <p:nvPr/>
        </p:nvPicPr>
        <p:blipFill>
          <a:blip r:embed="rId3" cstate="print"/>
          <a:srcRect t="5839" b="17052"/>
          <a:stretch>
            <a:fillRect/>
          </a:stretch>
        </p:blipFill>
        <p:spPr bwMode="auto">
          <a:xfrm>
            <a:off x="3491880" y="3356992"/>
            <a:ext cx="5351240" cy="285293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http://washdiplomat.com/DPouch/2013/January/SolarInside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27784" y="908720"/>
            <a:ext cx="4626374" cy="5949280"/>
          </a:xfrm>
          <a:prstGeom prst="rect">
            <a:avLst/>
          </a:prstGeom>
          <a:noFill/>
        </p:spPr>
      </p:pic>
      <p:sp>
        <p:nvSpPr>
          <p:cNvPr id="6" name="Obláček 5"/>
          <p:cNvSpPr/>
          <p:nvPr/>
        </p:nvSpPr>
        <p:spPr>
          <a:xfrm>
            <a:off x="3059832" y="116632"/>
            <a:ext cx="3312368" cy="1584176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900" b="1" i="1" dirty="0" smtClean="0">
                <a:solidFill>
                  <a:schemeClr val="bg1"/>
                </a:solidFill>
              </a:rPr>
              <a:t>Děkuji za pozornost</a:t>
            </a:r>
            <a:endParaRPr lang="cs-CZ" sz="1900" b="1" i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/>
          <p:cNvSpPr txBox="1"/>
          <p:nvPr/>
        </p:nvSpPr>
        <p:spPr>
          <a:xfrm>
            <a:off x="2555776" y="620688"/>
            <a:ext cx="438094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3200" b="1" i="1" dirty="0" smtClean="0"/>
              <a:t>O projektu </a:t>
            </a:r>
            <a:r>
              <a:rPr lang="cs-CZ" sz="3200" b="1" i="1" dirty="0" err="1" smtClean="0"/>
              <a:t>Solar</a:t>
            </a:r>
            <a:r>
              <a:rPr lang="cs-CZ" sz="3200" b="1" i="1" dirty="0" smtClean="0"/>
              <a:t> Impulse</a:t>
            </a:r>
            <a:endParaRPr lang="cs-CZ" sz="3200" b="1" i="1" dirty="0"/>
          </a:p>
        </p:txBody>
      </p:sp>
      <p:pic>
        <p:nvPicPr>
          <p:cNvPr id="5" name="Obrázek 4" descr="http://blog.cafefoundation.org/wp-content/uploads/2010/04/solar-impulse-in-flight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4008" y="3645024"/>
            <a:ext cx="4176464" cy="25081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ovéPole 5"/>
          <p:cNvSpPr txBox="1"/>
          <p:nvPr/>
        </p:nvSpPr>
        <p:spPr>
          <a:xfrm>
            <a:off x="467544" y="1916832"/>
            <a:ext cx="3386120" cy="38779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cs-CZ" dirty="0" smtClean="0"/>
              <a:t> „</a:t>
            </a:r>
            <a:r>
              <a:rPr lang="cs-CZ" dirty="0" err="1" smtClean="0"/>
              <a:t>zekologičtění</a:t>
            </a:r>
            <a:r>
              <a:rPr lang="cs-CZ" dirty="0" smtClean="0"/>
              <a:t>“ letecké dopravy</a:t>
            </a:r>
          </a:p>
          <a:p>
            <a:pPr>
              <a:buFont typeface="Wingdings" pitchFamily="2" charset="2"/>
              <a:buChar char="Q"/>
            </a:pPr>
            <a:endParaRPr lang="cs-CZ" dirty="0" smtClean="0"/>
          </a:p>
          <a:p>
            <a:pPr>
              <a:buFont typeface="Wingdings" pitchFamily="2" charset="2"/>
              <a:buChar char="Q"/>
            </a:pPr>
            <a:endParaRPr lang="cs-CZ" dirty="0"/>
          </a:p>
          <a:p>
            <a:pPr>
              <a:buFont typeface="Wingdings" pitchFamily="2" charset="2"/>
              <a:buChar char="Q"/>
            </a:pPr>
            <a:r>
              <a:rPr lang="cs-CZ" dirty="0" smtClean="0"/>
              <a:t> ambiciózní program</a:t>
            </a:r>
          </a:p>
          <a:p>
            <a:pPr>
              <a:buFont typeface="Wingdings" pitchFamily="2" charset="2"/>
              <a:buChar char="Q"/>
            </a:pPr>
            <a:endParaRPr lang="cs-CZ" dirty="0" smtClean="0"/>
          </a:p>
          <a:p>
            <a:pPr>
              <a:buFont typeface="Wingdings" pitchFamily="2" charset="2"/>
              <a:buChar char="Q"/>
            </a:pPr>
            <a:endParaRPr lang="cs-CZ" dirty="0"/>
          </a:p>
          <a:p>
            <a:pPr>
              <a:buFont typeface="Wingdings" pitchFamily="2" charset="2"/>
              <a:buChar char="Q"/>
            </a:pPr>
            <a:r>
              <a:rPr lang="cs-CZ" dirty="0" smtClean="0"/>
              <a:t> </a:t>
            </a:r>
            <a:r>
              <a:rPr lang="cs-CZ" sz="2400" b="1" i="1" u="sng" dirty="0" err="1" smtClean="0"/>
              <a:t>Bertrand</a:t>
            </a:r>
            <a:r>
              <a:rPr lang="cs-CZ" sz="2400" b="1" i="1" u="sng" dirty="0" smtClean="0"/>
              <a:t> </a:t>
            </a:r>
            <a:r>
              <a:rPr lang="cs-CZ" sz="2400" b="1" i="1" u="sng" dirty="0" err="1" smtClean="0"/>
              <a:t>Piccard</a:t>
            </a:r>
            <a:endParaRPr lang="cs-CZ" b="1" i="1" u="sng" dirty="0" smtClean="0"/>
          </a:p>
          <a:p>
            <a:pPr>
              <a:buFont typeface="Wingdings" pitchFamily="2" charset="2"/>
              <a:buChar char="Q"/>
            </a:pPr>
            <a:r>
              <a:rPr lang="cs-CZ" dirty="0" smtClean="0"/>
              <a:t> </a:t>
            </a:r>
            <a:r>
              <a:rPr lang="cs-CZ" sz="2400" b="1" i="1" u="sng" dirty="0" smtClean="0"/>
              <a:t>André </a:t>
            </a:r>
            <a:r>
              <a:rPr lang="cs-CZ" sz="2400" b="1" i="1" u="sng" dirty="0" err="1" smtClean="0"/>
              <a:t>Borschberg</a:t>
            </a:r>
            <a:endParaRPr lang="cs-CZ" b="1" i="1" u="sng" dirty="0" smtClean="0"/>
          </a:p>
          <a:p>
            <a:pPr>
              <a:buFont typeface="Wingdings" pitchFamily="2" charset="2"/>
              <a:buChar char="Q"/>
            </a:pPr>
            <a:endParaRPr lang="cs-CZ" dirty="0"/>
          </a:p>
          <a:p>
            <a:pPr>
              <a:buFont typeface="Wingdings" pitchFamily="2" charset="2"/>
              <a:buChar char="Q"/>
            </a:pPr>
            <a:endParaRPr lang="cs-CZ" dirty="0" smtClean="0"/>
          </a:p>
          <a:p>
            <a:pPr>
              <a:buFont typeface="Wingdings" pitchFamily="2" charset="2"/>
              <a:buChar char="Q"/>
            </a:pPr>
            <a:r>
              <a:rPr lang="cs-CZ" dirty="0" smtClean="0"/>
              <a:t> 2015</a:t>
            </a:r>
          </a:p>
          <a:p>
            <a:pPr>
              <a:buFont typeface="Wingdings" pitchFamily="2" charset="2"/>
              <a:buChar char="Q"/>
            </a:pPr>
            <a:endParaRPr lang="cs-CZ" dirty="0"/>
          </a:p>
          <a:p>
            <a:pPr>
              <a:buFont typeface="Wingdings" pitchFamily="2" charset="2"/>
              <a:buChar char="Q"/>
            </a:pPr>
            <a:endParaRPr lang="cs-CZ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0" dur="5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5" dur="500"/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/>
          <p:cNvSpPr txBox="1"/>
          <p:nvPr/>
        </p:nvSpPr>
        <p:spPr>
          <a:xfrm>
            <a:off x="3707904" y="476672"/>
            <a:ext cx="126989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3200" b="1" i="1" dirty="0" smtClean="0"/>
              <a:t>Zdroje</a:t>
            </a:r>
            <a:endParaRPr lang="cs-CZ" sz="3200" b="1" i="1" dirty="0"/>
          </a:p>
        </p:txBody>
      </p:sp>
      <p:sp>
        <p:nvSpPr>
          <p:cNvPr id="5" name="Obdélník 4"/>
          <p:cNvSpPr/>
          <p:nvPr/>
        </p:nvSpPr>
        <p:spPr>
          <a:xfrm>
            <a:off x="395536" y="1340768"/>
            <a:ext cx="741682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dirty="0"/>
              <a:t>http://cs.wikipedia.org/wiki/Solar_Impulse</a:t>
            </a:r>
          </a:p>
          <a:p>
            <a:r>
              <a:rPr lang="cs-CZ" dirty="0"/>
              <a:t>http://cs.wikipedia.org/wiki/Letecké_palivo</a:t>
            </a:r>
          </a:p>
          <a:p>
            <a:r>
              <a:rPr lang="cs-CZ" dirty="0"/>
              <a:t>http://www.</a:t>
            </a:r>
            <a:r>
              <a:rPr lang="cs-CZ" dirty="0" err="1"/>
              <a:t>hraozemi.cz</a:t>
            </a:r>
            <a:r>
              <a:rPr lang="cs-CZ" dirty="0"/>
              <a:t>/</a:t>
            </a:r>
            <a:r>
              <a:rPr lang="cs-CZ" dirty="0" err="1"/>
              <a:t>ekostopa.html</a:t>
            </a:r>
            <a:endParaRPr lang="cs-CZ" dirty="0"/>
          </a:p>
          <a:p>
            <a:r>
              <a:rPr lang="cs-CZ" dirty="0"/>
              <a:t>https://www.google.cz/#q=alternativn%C3%AD+leteck%C3%A1+paliva</a:t>
            </a:r>
          </a:p>
          <a:p>
            <a:r>
              <a:rPr lang="cs-CZ" dirty="0"/>
              <a:t>časopis LK LETECTVÍ A KOSMONAUTIKA: 11/2011</a:t>
            </a:r>
          </a:p>
          <a:p>
            <a:r>
              <a:rPr lang="cs-CZ" dirty="0"/>
              <a:t>časopis LK LETECTVÍ A KOSMONAUTIKA: 6/2013</a:t>
            </a:r>
          </a:p>
          <a:p>
            <a:r>
              <a:rPr lang="cs-CZ" dirty="0"/>
              <a:t>časopis LK LETECTVÍ A KOSMONAUTIKA: 8/2013</a:t>
            </a:r>
          </a:p>
          <a:p>
            <a:r>
              <a:rPr lang="cs-CZ" dirty="0"/>
              <a:t>časopis LK: vydává </a:t>
            </a:r>
            <a:r>
              <a:rPr lang="cs-CZ" dirty="0" err="1"/>
              <a:t>Aeromedia</a:t>
            </a:r>
            <a:r>
              <a:rPr lang="cs-CZ" dirty="0"/>
              <a:t> a.s.</a:t>
            </a:r>
          </a:p>
        </p:txBody>
      </p:sp>
      <p:sp>
        <p:nvSpPr>
          <p:cNvPr id="6" name="TextovéPole 5"/>
          <p:cNvSpPr txBox="1"/>
          <p:nvPr/>
        </p:nvSpPr>
        <p:spPr>
          <a:xfrm>
            <a:off x="395536" y="5013176"/>
            <a:ext cx="835292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https://www.google.cz/search?hl=cs&amp;site=imghp&amp;tbm=isch&amp;source=hp&amp;biw=1874&amp;bih=923&amp;q=solar+impulse&amp;oq=solar+impulse&amp;gs_l=img.3..0j0i24l4.1631.5255.0.5416.13.8.0.5.5.0.286.1057.3j4j1.8.0....0...1ac..32.img..3.10.590.JNYDdUAhlvc</a:t>
            </a:r>
          </a:p>
          <a:p>
            <a:endParaRPr lang="cs-CZ" dirty="0"/>
          </a:p>
        </p:txBody>
      </p:sp>
      <p:sp>
        <p:nvSpPr>
          <p:cNvPr id="7" name="TextovéPole 6"/>
          <p:cNvSpPr txBox="1"/>
          <p:nvPr/>
        </p:nvSpPr>
        <p:spPr>
          <a:xfrm>
            <a:off x="467544" y="4149080"/>
            <a:ext cx="222849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b="1" i="1" dirty="0" smtClean="0"/>
              <a:t>Obrázky</a:t>
            </a:r>
          </a:p>
          <a:p>
            <a:r>
              <a:rPr lang="cs-CZ" sz="2400" i="1" u="sng" dirty="0" smtClean="0"/>
              <a:t>SOLAR IMPULSE</a:t>
            </a:r>
            <a:endParaRPr lang="cs-CZ" sz="2400" i="1" u="sng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/>
          <p:cNvSpPr txBox="1"/>
          <p:nvPr/>
        </p:nvSpPr>
        <p:spPr>
          <a:xfrm>
            <a:off x="2987824" y="332656"/>
            <a:ext cx="30963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b="1" i="1" dirty="0" smtClean="0"/>
              <a:t>Prototyp HB-SIA</a:t>
            </a:r>
            <a:endParaRPr lang="cs-CZ" sz="3200" b="1" i="1" dirty="0"/>
          </a:p>
        </p:txBody>
      </p:sp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graphicFrame>
        <p:nvGraphicFramePr>
          <p:cNvPr id="1025" name="Object 1"/>
          <p:cNvGraphicFramePr>
            <a:graphicFrameLocks noChangeAspect="1"/>
          </p:cNvGraphicFramePr>
          <p:nvPr/>
        </p:nvGraphicFramePr>
        <p:xfrm>
          <a:off x="4211960" y="3573016"/>
          <a:ext cx="4320480" cy="3058405"/>
        </p:xfrm>
        <a:graphic>
          <a:graphicData uri="http://schemas.openxmlformats.org/presentationml/2006/ole">
            <p:oleObj spid="_x0000_s1025" name="List" r:id="rId3" imgW="3505285" imgH="2704989" progId="Excel.Sheet.12">
              <p:embed/>
            </p:oleObj>
          </a:graphicData>
        </a:graphic>
      </p:graphicFrame>
      <p:sp>
        <p:nvSpPr>
          <p:cNvPr id="7" name="TextovéPole 6"/>
          <p:cNvSpPr txBox="1"/>
          <p:nvPr/>
        </p:nvSpPr>
        <p:spPr>
          <a:xfrm>
            <a:off x="3779912" y="1196752"/>
            <a:ext cx="16754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cs-CZ" dirty="0" smtClean="0"/>
              <a:t> hornoplošník</a:t>
            </a:r>
            <a:endParaRPr lang="cs-CZ" dirty="0"/>
          </a:p>
        </p:txBody>
      </p:sp>
      <p:grpSp>
        <p:nvGrpSpPr>
          <p:cNvPr id="13" name="Skupina 12"/>
          <p:cNvGrpSpPr/>
          <p:nvPr/>
        </p:nvGrpSpPr>
        <p:grpSpPr>
          <a:xfrm>
            <a:off x="395536" y="1340768"/>
            <a:ext cx="3122543" cy="2990681"/>
            <a:chOff x="395536" y="2276872"/>
            <a:chExt cx="3122543" cy="2990681"/>
          </a:xfrm>
        </p:grpSpPr>
        <p:pic>
          <p:nvPicPr>
            <p:cNvPr id="8" name="Obrázek 7" descr="https://encrypted-tbn2.gstatic.com/images?q=tbn:ANd9GcTh8ShJlm-DjziwUNqiRI3dM_lGpDErtVRtNYsAmfjObWu2F91T"/>
            <p:cNvPicPr/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827584" y="2996952"/>
              <a:ext cx="2690495" cy="2015573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</p:spPr>
        </p:pic>
        <p:sp>
          <p:nvSpPr>
            <p:cNvPr id="1027" name="AutoShape 3"/>
            <p:cNvSpPr>
              <a:spLocks noChangeArrowheads="1"/>
            </p:cNvSpPr>
            <p:nvPr/>
          </p:nvSpPr>
          <p:spPr bwMode="auto">
            <a:xfrm rot="7907887">
              <a:off x="1844302" y="4436496"/>
              <a:ext cx="334962" cy="752475"/>
            </a:xfrm>
            <a:prstGeom prst="downArrow">
              <a:avLst>
                <a:gd name="adj1" fmla="val 50000"/>
                <a:gd name="adj2" fmla="val 56161"/>
              </a:avLst>
            </a:prstGeom>
            <a:solidFill>
              <a:srgbClr val="FF0000"/>
            </a:solidFill>
            <a:ln w="9525">
              <a:solidFill>
                <a:srgbClr val="FF0000"/>
              </a:solidFill>
              <a:miter lim="800000"/>
              <a:headEnd/>
              <a:tailEnd/>
            </a:ln>
          </p:spPr>
          <p:txBody>
            <a:bodyPr vert="eaVert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cs-CZ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28" name="Text Box 4"/>
            <p:cNvSpPr txBox="1">
              <a:spLocks noChangeArrowheads="1"/>
            </p:cNvSpPr>
            <p:nvPr/>
          </p:nvSpPr>
          <p:spPr bwMode="auto">
            <a:xfrm>
              <a:off x="2192757" y="5029428"/>
              <a:ext cx="525463" cy="238125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cs-CZ" sz="1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A340</a:t>
              </a:r>
              <a:endParaRPr kumimoji="0" lang="cs-CZ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29" name="AutoShape 5"/>
            <p:cNvSpPr>
              <a:spLocks noChangeArrowheads="1"/>
            </p:cNvSpPr>
            <p:nvPr/>
          </p:nvSpPr>
          <p:spPr bwMode="auto">
            <a:xfrm rot="-2562651">
              <a:off x="768599" y="2507060"/>
              <a:ext cx="357187" cy="795337"/>
            </a:xfrm>
            <a:prstGeom prst="downArrow">
              <a:avLst>
                <a:gd name="adj1" fmla="val 50000"/>
                <a:gd name="adj2" fmla="val 55667"/>
              </a:avLst>
            </a:prstGeom>
            <a:solidFill>
              <a:srgbClr val="00B050"/>
            </a:solidFill>
            <a:ln w="9525">
              <a:solidFill>
                <a:srgbClr val="00B050"/>
              </a:solidFill>
              <a:miter lim="800000"/>
              <a:headEnd/>
              <a:tailEnd/>
            </a:ln>
          </p:spPr>
          <p:txBody>
            <a:bodyPr vert="eaVert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030" name="Text Box 6"/>
            <p:cNvSpPr txBox="1">
              <a:spLocks noChangeArrowheads="1"/>
            </p:cNvSpPr>
            <p:nvPr/>
          </p:nvSpPr>
          <p:spPr bwMode="auto">
            <a:xfrm>
              <a:off x="395536" y="2276872"/>
              <a:ext cx="636588" cy="269875"/>
            </a:xfrm>
            <a:prstGeom prst="rect">
              <a:avLst/>
            </a:prstGeom>
            <a:solidFill>
              <a:srgbClr val="00B050"/>
            </a:solidFill>
            <a:ln w="9525">
              <a:solidFill>
                <a:srgbClr val="00B05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cs-CZ" sz="1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HB-SIA</a:t>
              </a:r>
              <a:endParaRPr kumimoji="0" lang="cs-CZ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/>
          <p:cNvSpPr txBox="1"/>
          <p:nvPr/>
        </p:nvSpPr>
        <p:spPr>
          <a:xfrm>
            <a:off x="3779912" y="404664"/>
            <a:ext cx="134844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3200" b="1" i="1" dirty="0" smtClean="0"/>
              <a:t>HB-SIA</a:t>
            </a:r>
            <a:endParaRPr lang="cs-CZ" sz="3200" b="1" i="1" dirty="0"/>
          </a:p>
        </p:txBody>
      </p:sp>
      <p:pic>
        <p:nvPicPr>
          <p:cNvPr id="5" name="Obrázek 4" descr="http://www.aviaciontotal.cl/wp-content/uploads/2011/04/solar-impulse.jpg"/>
          <p:cNvPicPr/>
          <p:nvPr/>
        </p:nvPicPr>
        <p:blipFill>
          <a:blip r:embed="rId2" cstate="print"/>
          <a:srcRect t="53908" r="47841"/>
          <a:stretch>
            <a:fillRect/>
          </a:stretch>
        </p:blipFill>
        <p:spPr bwMode="auto">
          <a:xfrm>
            <a:off x="395536" y="1196752"/>
            <a:ext cx="4266703" cy="26954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58" name="Rectangle 2"/>
          <p:cNvSpPr>
            <a:spLocks noChangeArrowheads="1"/>
          </p:cNvSpPr>
          <p:nvPr/>
        </p:nvSpPr>
        <p:spPr bwMode="auto">
          <a:xfrm>
            <a:off x="3779912" y="2348880"/>
            <a:ext cx="931862" cy="4064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cs-CZ" sz="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Odpočinková poloha</a:t>
            </a:r>
            <a:endParaRPr kumimoji="0" lang="cs-CZ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9459" name="Rectangle 3"/>
          <p:cNvSpPr>
            <a:spLocks noChangeArrowheads="1"/>
          </p:cNvSpPr>
          <p:nvPr/>
        </p:nvSpPr>
        <p:spPr bwMode="auto">
          <a:xfrm>
            <a:off x="2627784" y="3356992"/>
            <a:ext cx="1059433" cy="40005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cs-CZ" sz="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Suché jídlo</a:t>
            </a:r>
            <a:endParaRPr kumimoji="0" lang="cs-CZ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9460" name="Rectangle 4"/>
          <p:cNvSpPr>
            <a:spLocks noChangeArrowheads="1"/>
          </p:cNvSpPr>
          <p:nvPr/>
        </p:nvSpPr>
        <p:spPr bwMode="auto">
          <a:xfrm>
            <a:off x="1835696" y="3429000"/>
            <a:ext cx="812800" cy="350837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cs-CZ" sz="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Pitná voda</a:t>
            </a:r>
            <a:endParaRPr kumimoji="0" lang="cs-CZ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9461" name="Rectangle 5"/>
          <p:cNvSpPr>
            <a:spLocks noChangeArrowheads="1"/>
          </p:cNvSpPr>
          <p:nvPr/>
        </p:nvSpPr>
        <p:spPr bwMode="auto">
          <a:xfrm>
            <a:off x="395536" y="2204864"/>
            <a:ext cx="787400" cy="344487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cs-CZ" sz="9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GPS a rádio</a:t>
            </a:r>
            <a:endParaRPr kumimoji="0" lang="cs-CZ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9462" name="Rectangle 6"/>
          <p:cNvSpPr>
            <a:spLocks noChangeArrowheads="1"/>
          </p:cNvSpPr>
          <p:nvPr/>
        </p:nvSpPr>
        <p:spPr bwMode="auto">
          <a:xfrm>
            <a:off x="0" y="1628800"/>
            <a:ext cx="1366838" cy="24765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cs-CZ" sz="9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počítačová obrazovka</a:t>
            </a:r>
            <a:endParaRPr kumimoji="0" lang="cs-CZ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9463" name="Rectangle 7"/>
          <p:cNvSpPr>
            <a:spLocks noChangeArrowheads="1"/>
          </p:cNvSpPr>
          <p:nvPr/>
        </p:nvSpPr>
        <p:spPr bwMode="auto">
          <a:xfrm>
            <a:off x="1331640" y="1412776"/>
            <a:ext cx="615950" cy="5080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cs-CZ" sz="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BIO </a:t>
            </a:r>
            <a:r>
              <a:rPr kumimoji="0" lang="cs-CZ" sz="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zpětná vazba</a:t>
            </a:r>
            <a:endParaRPr kumimoji="0" lang="cs-CZ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9464" name="Rectangle 8"/>
          <p:cNvSpPr>
            <a:spLocks noChangeArrowheads="1"/>
          </p:cNvSpPr>
          <p:nvPr/>
        </p:nvSpPr>
        <p:spPr bwMode="auto">
          <a:xfrm>
            <a:off x="1907704" y="1052736"/>
            <a:ext cx="587375" cy="50165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cs-CZ" sz="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Řídící počítač</a:t>
            </a:r>
            <a:endParaRPr kumimoji="0" lang="cs-CZ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Obdélník 13"/>
          <p:cNvSpPr/>
          <p:nvPr/>
        </p:nvSpPr>
        <p:spPr>
          <a:xfrm>
            <a:off x="3851920" y="1196752"/>
            <a:ext cx="864096" cy="1152128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15" name="Obrázek 14" descr="http://newsimg.bbc.co.uk/media/images/46019000/jpg/_46019280_solar_plane466x275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3968" y="3717032"/>
            <a:ext cx="4441631" cy="26239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65" name="Rectangle 9"/>
          <p:cNvSpPr>
            <a:spLocks noChangeArrowheads="1"/>
          </p:cNvSpPr>
          <p:nvPr/>
        </p:nvSpPr>
        <p:spPr bwMode="auto">
          <a:xfrm>
            <a:off x="5004048" y="3717032"/>
            <a:ext cx="1593850" cy="37465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cs-CZ" sz="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Letadlo je uděláno z karbonových vláken.</a:t>
            </a:r>
            <a:endParaRPr kumimoji="0" lang="cs-CZ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9466" name="Rectangle 10"/>
          <p:cNvSpPr>
            <a:spLocks noChangeArrowheads="1"/>
          </p:cNvSpPr>
          <p:nvPr/>
        </p:nvSpPr>
        <p:spPr bwMode="auto">
          <a:xfrm>
            <a:off x="6732240" y="3717032"/>
            <a:ext cx="2016224" cy="4064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cs-CZ" sz="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Na palubě</a:t>
            </a:r>
            <a:r>
              <a:rPr kumimoji="0" lang="cs-CZ" sz="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 počítací systémy pomáhají minimalizovat spotřebu energie.</a:t>
            </a:r>
            <a:endParaRPr kumimoji="0" lang="cs-CZ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9467" name="Rectangle 11"/>
          <p:cNvSpPr>
            <a:spLocks noChangeArrowheads="1"/>
          </p:cNvSpPr>
          <p:nvPr/>
        </p:nvSpPr>
        <p:spPr bwMode="auto">
          <a:xfrm>
            <a:off x="4283968" y="5661248"/>
            <a:ext cx="1233488" cy="667320"/>
          </a:xfrm>
          <a:prstGeom prst="rect">
            <a:avLst/>
          </a:prstGeom>
          <a:solidFill>
            <a:srgbClr val="4E6128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19468" name="Text Box 12"/>
          <p:cNvSpPr txBox="1">
            <a:spLocks noChangeArrowheads="1"/>
          </p:cNvSpPr>
          <p:nvPr/>
        </p:nvSpPr>
        <p:spPr bwMode="auto">
          <a:xfrm>
            <a:off x="4427984" y="5733256"/>
            <a:ext cx="914400" cy="51435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cs-CZ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Solární panely</a:t>
            </a:r>
            <a:endParaRPr kumimoji="0" lang="cs-CZ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9469" name="Rectangle 13"/>
          <p:cNvSpPr>
            <a:spLocks noChangeArrowheads="1"/>
          </p:cNvSpPr>
          <p:nvPr/>
        </p:nvSpPr>
        <p:spPr bwMode="auto">
          <a:xfrm>
            <a:off x="6948264" y="5877272"/>
            <a:ext cx="1716088" cy="36195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cs-CZ" sz="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4 gondoly pojmou motor a baterie pro uchování energie.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/>
          <p:cNvSpPr txBox="1"/>
          <p:nvPr/>
        </p:nvSpPr>
        <p:spPr>
          <a:xfrm>
            <a:off x="3491880" y="260648"/>
            <a:ext cx="243707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3200" b="1" i="1" dirty="0" smtClean="0"/>
              <a:t>Zkušební lety</a:t>
            </a:r>
            <a:endParaRPr lang="cs-CZ" sz="3200" b="1" i="1" dirty="0"/>
          </a:p>
        </p:txBody>
      </p:sp>
      <p:sp>
        <p:nvSpPr>
          <p:cNvPr id="5" name="TextovéPole 4"/>
          <p:cNvSpPr txBox="1"/>
          <p:nvPr/>
        </p:nvSpPr>
        <p:spPr>
          <a:xfrm>
            <a:off x="323528" y="908720"/>
            <a:ext cx="4387676" cy="563231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cs-CZ" dirty="0" smtClean="0"/>
              <a:t> 3. prosince 2009 </a:t>
            </a:r>
          </a:p>
          <a:p>
            <a:pPr lvl="4">
              <a:buFont typeface="Wingdings" pitchFamily="2" charset="2"/>
              <a:buChar char="Q"/>
            </a:pPr>
            <a:r>
              <a:rPr lang="cs-CZ" dirty="0" smtClean="0"/>
              <a:t> vzdálenost:  350m</a:t>
            </a:r>
          </a:p>
          <a:p>
            <a:pPr lvl="4">
              <a:buFont typeface="Wingdings" pitchFamily="2" charset="2"/>
              <a:buChar char="Q"/>
            </a:pPr>
            <a:r>
              <a:rPr lang="cs-CZ" dirty="0"/>
              <a:t> </a:t>
            </a:r>
            <a:r>
              <a:rPr lang="cs-CZ" dirty="0" smtClean="0"/>
              <a:t>výška: tzv. přízemní let</a:t>
            </a:r>
          </a:p>
          <a:p>
            <a:pPr>
              <a:buFont typeface="Wingdings" pitchFamily="2" charset="2"/>
              <a:buChar char="Q"/>
            </a:pPr>
            <a:endParaRPr lang="cs-CZ" dirty="0"/>
          </a:p>
          <a:p>
            <a:pPr>
              <a:buFont typeface="Wingdings" pitchFamily="2" charset="2"/>
              <a:buChar char="Q"/>
            </a:pPr>
            <a:r>
              <a:rPr lang="cs-CZ" dirty="0" smtClean="0"/>
              <a:t> 7. dubna 2010</a:t>
            </a:r>
          </a:p>
          <a:p>
            <a:pPr lvl="4">
              <a:buFont typeface="Wingdings" pitchFamily="2" charset="2"/>
              <a:buChar char="Q"/>
            </a:pPr>
            <a:r>
              <a:rPr lang="cs-CZ" dirty="0" smtClean="0"/>
              <a:t> výška: 1 000m</a:t>
            </a:r>
          </a:p>
          <a:p>
            <a:pPr>
              <a:buFont typeface="Wingdings" pitchFamily="2" charset="2"/>
              <a:buChar char="Q"/>
            </a:pPr>
            <a:endParaRPr lang="cs-CZ" dirty="0"/>
          </a:p>
          <a:p>
            <a:pPr>
              <a:buFont typeface="Wingdings" pitchFamily="2" charset="2"/>
              <a:buChar char="Q"/>
            </a:pPr>
            <a:r>
              <a:rPr lang="cs-CZ" dirty="0" smtClean="0"/>
              <a:t>7. a 8. června 2010</a:t>
            </a:r>
          </a:p>
          <a:p>
            <a:pPr lvl="4">
              <a:buFont typeface="Wingdings" pitchFamily="2" charset="2"/>
              <a:buChar char="Q"/>
            </a:pPr>
            <a:r>
              <a:rPr lang="cs-CZ" dirty="0"/>
              <a:t> </a:t>
            </a:r>
            <a:r>
              <a:rPr lang="cs-CZ" dirty="0" smtClean="0"/>
              <a:t>čas: 25 hodin</a:t>
            </a:r>
          </a:p>
          <a:p>
            <a:pPr lvl="4">
              <a:buFont typeface="Wingdings" pitchFamily="2" charset="2"/>
              <a:buChar char="Q"/>
            </a:pPr>
            <a:r>
              <a:rPr lang="cs-CZ" dirty="0" smtClean="0"/>
              <a:t> výška:  8,5km</a:t>
            </a:r>
          </a:p>
          <a:p>
            <a:pPr lvl="6">
              <a:buFont typeface="Wingdings" pitchFamily="2" charset="2"/>
              <a:buChar char="Q"/>
            </a:pPr>
            <a:r>
              <a:rPr lang="cs-CZ" dirty="0"/>
              <a:t> </a:t>
            </a:r>
            <a:r>
              <a:rPr lang="cs-CZ" dirty="0" smtClean="0"/>
              <a:t>1,5km</a:t>
            </a:r>
          </a:p>
          <a:p>
            <a:pPr>
              <a:buFont typeface="Wingdings" pitchFamily="2" charset="2"/>
              <a:buChar char="Q"/>
            </a:pPr>
            <a:endParaRPr lang="cs-CZ" dirty="0"/>
          </a:p>
          <a:p>
            <a:pPr>
              <a:buFont typeface="Wingdings" pitchFamily="2" charset="2"/>
              <a:buChar char="Q"/>
            </a:pPr>
            <a:r>
              <a:rPr lang="cs-CZ" dirty="0" smtClean="0"/>
              <a:t>13. května 2011</a:t>
            </a:r>
          </a:p>
          <a:p>
            <a:pPr lvl="4">
              <a:buFont typeface="Wingdings" pitchFamily="2" charset="2"/>
              <a:buChar char="Q"/>
            </a:pPr>
            <a:r>
              <a:rPr lang="cs-CZ" dirty="0"/>
              <a:t> </a:t>
            </a:r>
            <a:r>
              <a:rPr lang="cs-CZ" dirty="0" smtClean="0"/>
              <a:t>vzdálenost: 630km</a:t>
            </a:r>
          </a:p>
          <a:p>
            <a:pPr lvl="4">
              <a:buFont typeface="Wingdings" pitchFamily="2" charset="2"/>
              <a:buChar char="Q"/>
            </a:pPr>
            <a:r>
              <a:rPr lang="cs-CZ" dirty="0"/>
              <a:t> </a:t>
            </a:r>
            <a:r>
              <a:rPr lang="cs-CZ" dirty="0" smtClean="0"/>
              <a:t>čas 13h</a:t>
            </a:r>
          </a:p>
          <a:p>
            <a:pPr lvl="4">
              <a:buFont typeface="Wingdings" pitchFamily="2" charset="2"/>
              <a:buChar char="Q"/>
            </a:pPr>
            <a:r>
              <a:rPr lang="cs-CZ" dirty="0"/>
              <a:t> </a:t>
            </a:r>
            <a:r>
              <a:rPr lang="cs-CZ" dirty="0" smtClean="0"/>
              <a:t>rychlost 50 km/h</a:t>
            </a:r>
          </a:p>
          <a:p>
            <a:pPr lvl="4">
              <a:buFont typeface="Wingdings" pitchFamily="2" charset="2"/>
              <a:buChar char="Q"/>
            </a:pPr>
            <a:r>
              <a:rPr lang="cs-CZ" dirty="0"/>
              <a:t> </a:t>
            </a:r>
            <a:r>
              <a:rPr lang="cs-CZ" dirty="0" smtClean="0"/>
              <a:t>výška 1 800m</a:t>
            </a:r>
          </a:p>
          <a:p>
            <a:pPr>
              <a:buFont typeface="Wingdings" pitchFamily="2" charset="2"/>
              <a:buChar char="Q"/>
            </a:pPr>
            <a:endParaRPr lang="cs-CZ" dirty="0"/>
          </a:p>
          <a:p>
            <a:pPr>
              <a:buFont typeface="Wingdings" pitchFamily="2" charset="2"/>
              <a:buChar char="Q"/>
            </a:pPr>
            <a:r>
              <a:rPr lang="cs-CZ" dirty="0" smtClean="0"/>
              <a:t>V roce 2012</a:t>
            </a:r>
          </a:p>
          <a:p>
            <a:pPr lvl="4">
              <a:buFont typeface="Wingdings" pitchFamily="2" charset="2"/>
              <a:buChar char="Q"/>
            </a:pPr>
            <a:r>
              <a:rPr lang="cs-CZ" dirty="0"/>
              <a:t> </a:t>
            </a:r>
            <a:r>
              <a:rPr lang="cs-CZ" dirty="0" smtClean="0"/>
              <a:t>mezikontinentální let</a:t>
            </a:r>
            <a:endParaRPr lang="cs-CZ" dirty="0"/>
          </a:p>
        </p:txBody>
      </p:sp>
      <p:pic>
        <p:nvPicPr>
          <p:cNvPr id="7" name="Obrázek 6"/>
          <p:cNvPicPr/>
          <p:nvPr/>
        </p:nvPicPr>
        <p:blipFill>
          <a:blip r:embed="rId2" cstate="print"/>
          <a:srcRect l="19374" t="35052" r="64691" b="30584"/>
          <a:stretch>
            <a:fillRect/>
          </a:stretch>
        </p:blipFill>
        <p:spPr bwMode="auto">
          <a:xfrm>
            <a:off x="6156176" y="1052736"/>
            <a:ext cx="1913117" cy="22979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6386" name="Group 2"/>
          <p:cNvGrpSpPr>
            <a:grpSpLocks/>
          </p:cNvGrpSpPr>
          <p:nvPr/>
        </p:nvGrpSpPr>
        <p:grpSpPr bwMode="auto">
          <a:xfrm>
            <a:off x="6660232" y="1340768"/>
            <a:ext cx="836613" cy="881062"/>
            <a:chOff x="3196" y="11643"/>
            <a:chExt cx="1317" cy="1387"/>
          </a:xfrm>
        </p:grpSpPr>
        <p:cxnSp>
          <p:nvCxnSpPr>
            <p:cNvPr id="16387" name="AutoShape 3"/>
            <p:cNvCxnSpPr>
              <a:cxnSpLocks noChangeShapeType="1"/>
            </p:cNvCxnSpPr>
            <p:nvPr/>
          </p:nvCxnSpPr>
          <p:spPr bwMode="auto">
            <a:xfrm flipH="1" flipV="1">
              <a:off x="3702" y="11643"/>
              <a:ext cx="811" cy="1387"/>
            </a:xfrm>
            <a:prstGeom prst="straightConnector1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</p:spPr>
        </p:cxnSp>
        <p:cxnSp>
          <p:nvCxnSpPr>
            <p:cNvPr id="16388" name="AutoShape 4"/>
            <p:cNvCxnSpPr>
              <a:cxnSpLocks noChangeShapeType="1"/>
            </p:cNvCxnSpPr>
            <p:nvPr/>
          </p:nvCxnSpPr>
          <p:spPr bwMode="auto">
            <a:xfrm flipH="1">
              <a:off x="3196" y="11643"/>
              <a:ext cx="506" cy="737"/>
            </a:xfrm>
            <a:prstGeom prst="straightConnector1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</p:spPr>
        </p:cxnSp>
      </p:grpSp>
      <p:pic>
        <p:nvPicPr>
          <p:cNvPr id="11" name="Obrázek 10" descr="http://www.solarimpulse.com/uploads/thumbs/492x327/recap_bis.pn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80112" y="4077072"/>
            <a:ext cx="3180052" cy="20920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3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8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1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6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9" dur="5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5" dur="500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0" dur="500"/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3" dur="500"/>
                                        <p:tgtEl>
                                          <p:spTgt spid="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6" dur="500"/>
                                        <p:tgtEl>
                                          <p:spTgt spid="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9" dur="500"/>
                                        <p:tgtEl>
                                          <p:spTgt spid="5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2" dur="500"/>
                                        <p:tgtEl>
                                          <p:spTgt spid="5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8" dur="50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3" dur="500"/>
                                        <p:tgtEl>
                                          <p:spTgt spid="5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6" dur="500"/>
                                        <p:tgtEl>
                                          <p:spTgt spid="5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/>
          <p:cNvSpPr txBox="1"/>
          <p:nvPr/>
        </p:nvSpPr>
        <p:spPr>
          <a:xfrm>
            <a:off x="2699792" y="476672"/>
            <a:ext cx="386073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3200" b="1" i="1" dirty="0" smtClean="0"/>
              <a:t>Turné </a:t>
            </a:r>
            <a:r>
              <a:rPr lang="cs-CZ" sz="3200" b="1" i="1" dirty="0" err="1" smtClean="0"/>
              <a:t>Across</a:t>
            </a:r>
            <a:r>
              <a:rPr lang="cs-CZ" sz="3200" b="1" i="1" dirty="0" smtClean="0"/>
              <a:t> </a:t>
            </a:r>
            <a:r>
              <a:rPr lang="cs-CZ" sz="3200" b="1" i="1" dirty="0" err="1" smtClean="0"/>
              <a:t>America</a:t>
            </a:r>
            <a:endParaRPr lang="cs-CZ" sz="3200" b="1" i="1" dirty="0"/>
          </a:p>
        </p:txBody>
      </p:sp>
      <p:pic>
        <p:nvPicPr>
          <p:cNvPr id="5" name="Obrázek 4" descr="http://www.dw.de/image/0,,16859842_401,00.jpg"/>
          <p:cNvPicPr/>
          <p:nvPr/>
        </p:nvPicPr>
        <p:blipFill>
          <a:blip r:embed="rId2" cstate="print"/>
          <a:srcRect l="6019" t="6998" r="6423"/>
          <a:stretch>
            <a:fillRect/>
          </a:stretch>
        </p:blipFill>
        <p:spPr bwMode="auto">
          <a:xfrm>
            <a:off x="5796136" y="1340768"/>
            <a:ext cx="3155935" cy="188705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6" name="TextovéPole 5"/>
          <p:cNvSpPr txBox="1"/>
          <p:nvPr/>
        </p:nvSpPr>
        <p:spPr>
          <a:xfrm>
            <a:off x="611561" y="1340768"/>
            <a:ext cx="8352928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Q"/>
            </a:pPr>
            <a:r>
              <a:rPr lang="cs-CZ" dirty="0"/>
              <a:t> </a:t>
            </a:r>
            <a:r>
              <a:rPr lang="cs-CZ" dirty="0" smtClean="0"/>
              <a:t>podpora iniciativy </a:t>
            </a:r>
            <a:r>
              <a:rPr lang="cs-CZ" dirty="0" err="1" smtClean="0"/>
              <a:t>Clean</a:t>
            </a:r>
            <a:r>
              <a:rPr lang="cs-CZ" dirty="0" smtClean="0"/>
              <a:t> </a:t>
            </a:r>
            <a:r>
              <a:rPr lang="cs-CZ" dirty="0" err="1" smtClean="0"/>
              <a:t>Generat</a:t>
            </a:r>
            <a:endParaRPr lang="cs-CZ" dirty="0" smtClean="0"/>
          </a:p>
          <a:p>
            <a:pPr marL="800100" lvl="1" indent="-342900">
              <a:buFont typeface="Wingdings" pitchFamily="2" charset="2"/>
              <a:buChar char="Q"/>
            </a:pPr>
            <a:r>
              <a:rPr lang="cs-CZ" dirty="0" smtClean="0"/>
              <a:t>(čisté generace)</a:t>
            </a:r>
          </a:p>
          <a:p>
            <a:pPr marL="342900" indent="-342900">
              <a:buFont typeface="Wingdings" pitchFamily="2" charset="2"/>
              <a:buChar char="Q"/>
            </a:pPr>
            <a:endParaRPr lang="cs-CZ" dirty="0" smtClean="0"/>
          </a:p>
          <a:p>
            <a:pPr marL="342900" indent="-342900">
              <a:buFont typeface="Wingdings" pitchFamily="2" charset="2"/>
              <a:buChar char="Q"/>
            </a:pPr>
            <a:endParaRPr lang="cs-CZ" dirty="0"/>
          </a:p>
          <a:p>
            <a:pPr marL="342900" indent="-342900">
              <a:buFont typeface="Wingdings" pitchFamily="2" charset="2"/>
              <a:buChar char="Q"/>
            </a:pPr>
            <a:endParaRPr lang="cs-CZ" dirty="0"/>
          </a:p>
          <a:p>
            <a:pPr marL="342900" indent="-342900">
              <a:buFont typeface="Wingdings" pitchFamily="2" charset="2"/>
              <a:buChar char="Q"/>
            </a:pPr>
            <a:r>
              <a:rPr lang="cs-CZ" dirty="0" smtClean="0"/>
              <a:t>22. května 2013</a:t>
            </a:r>
          </a:p>
          <a:p>
            <a:pPr marL="800100" lvl="1" indent="-342900">
              <a:buFont typeface="Wingdings" pitchFamily="2" charset="2"/>
              <a:buChar char="Q"/>
            </a:pPr>
            <a:r>
              <a:rPr lang="cs-CZ" dirty="0" smtClean="0"/>
              <a:t>rekord</a:t>
            </a:r>
          </a:p>
          <a:p>
            <a:pPr marL="800100" lvl="1" indent="-342900">
              <a:buFont typeface="Wingdings" pitchFamily="2" charset="2"/>
              <a:buChar char="Q"/>
            </a:pPr>
            <a:r>
              <a:rPr lang="cs-CZ" dirty="0"/>
              <a:t>v</a:t>
            </a:r>
            <a:r>
              <a:rPr lang="cs-CZ" dirty="0" smtClean="0"/>
              <a:t>zdálenost </a:t>
            </a:r>
            <a:r>
              <a:rPr lang="cs-CZ" dirty="0" smtClean="0"/>
              <a:t>1541km</a:t>
            </a:r>
            <a:endParaRPr lang="cs-CZ" dirty="0" smtClean="0"/>
          </a:p>
          <a:p>
            <a:pPr marL="342900" indent="-342900">
              <a:buFont typeface="Wingdings" pitchFamily="2" charset="2"/>
              <a:buChar char="Q"/>
            </a:pPr>
            <a:r>
              <a:rPr lang="cs-CZ" b="1" dirty="0" smtClean="0"/>
              <a:t>Byl </a:t>
            </a:r>
            <a:r>
              <a:rPr lang="cs-CZ" b="1" dirty="0"/>
              <a:t>to též nejdelší let z hlediska vzdálenosti, který kdy uskutečnilo solární letadlo. </a:t>
            </a:r>
            <a:r>
              <a:rPr lang="cs-CZ" b="1" dirty="0" smtClean="0"/>
              <a:t>Musíte </a:t>
            </a:r>
            <a:r>
              <a:rPr lang="cs-CZ" b="1" dirty="0"/>
              <a:t>pochopit, že jsem musel být bdělý téměř 20 hodin bez žádného autopilota</a:t>
            </a:r>
            <a:r>
              <a:rPr lang="cs-CZ" b="1" dirty="0" smtClean="0"/>
              <a:t>.“</a:t>
            </a:r>
          </a:p>
          <a:p>
            <a:pPr marL="342900" indent="-342900">
              <a:buFont typeface="Wingdings" pitchFamily="2" charset="2"/>
              <a:buChar char="Q"/>
            </a:pPr>
            <a:endParaRPr lang="cs-CZ" b="1" dirty="0" smtClean="0"/>
          </a:p>
          <a:p>
            <a:pPr marL="342900" indent="-342900">
              <a:buFont typeface="Wingdings" pitchFamily="2" charset="2"/>
              <a:buChar char="Q"/>
            </a:pPr>
            <a:endParaRPr lang="cs-CZ" b="1" dirty="0"/>
          </a:p>
          <a:p>
            <a:pPr marL="342900" indent="-342900">
              <a:buFont typeface="Wingdings" pitchFamily="2" charset="2"/>
              <a:buChar char="Q"/>
            </a:pPr>
            <a:r>
              <a:rPr lang="cs-CZ" dirty="0" smtClean="0"/>
              <a:t>4.června 2013</a:t>
            </a:r>
          </a:p>
          <a:p>
            <a:pPr marL="800100" lvl="1" indent="-342900">
              <a:buFont typeface="Wingdings" pitchFamily="2" charset="2"/>
              <a:buChar char="Q"/>
            </a:pPr>
            <a:r>
              <a:rPr lang="cs-CZ" dirty="0" smtClean="0"/>
              <a:t>21 hodin a 22 minut</a:t>
            </a:r>
          </a:p>
          <a:p>
            <a:pPr marL="800100" lvl="1" indent="-342900">
              <a:buFont typeface="Wingdings" pitchFamily="2" charset="2"/>
              <a:buChar char="Q"/>
            </a:pPr>
            <a:r>
              <a:rPr lang="cs-CZ" dirty="0" smtClean="0"/>
              <a:t>Let letěl pod výškovými mraky</a:t>
            </a:r>
          </a:p>
          <a:p>
            <a:pPr marL="800100" lvl="1" indent="-342900">
              <a:buFont typeface="Wingdings" pitchFamily="2" charset="2"/>
              <a:buChar char="Q"/>
            </a:pPr>
            <a:r>
              <a:rPr lang="cs-CZ" dirty="0" smtClean="0"/>
              <a:t>Nezabránilo dobíjení akumulátorů</a:t>
            </a:r>
          </a:p>
          <a:p>
            <a:pPr marL="342900" indent="-342900">
              <a:buFont typeface="Wingdings" pitchFamily="2" charset="2"/>
              <a:buChar char="Q"/>
            </a:pPr>
            <a:endParaRPr lang="cs-CZ" b="1" dirty="0"/>
          </a:p>
          <a:p>
            <a:pPr marL="342900" indent="-342900">
              <a:buFont typeface="Wingdings" pitchFamily="2" charset="2"/>
              <a:buChar char="Q"/>
            </a:pPr>
            <a:endParaRPr lang="cs-CZ" dirty="0"/>
          </a:p>
          <a:p>
            <a:pPr marL="342900" indent="-342900">
              <a:buFont typeface="Wingdings" pitchFamily="2" charset="2"/>
              <a:buChar char="Q"/>
            </a:pPr>
            <a:endParaRPr lang="cs-CZ" dirty="0" smtClean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" dur="5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3" dur="500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8" dur="500"/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1" dur="500"/>
                                        <p:tgtEl>
                                          <p:spTgt spid="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4" dur="500"/>
                                        <p:tgtEl>
                                          <p:spTgt spid="6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/>
          <p:cNvSpPr txBox="1"/>
          <p:nvPr/>
        </p:nvSpPr>
        <p:spPr>
          <a:xfrm>
            <a:off x="2123728" y="476672"/>
            <a:ext cx="519603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3200" b="1" dirty="0" smtClean="0"/>
              <a:t>Shrnutí Turné </a:t>
            </a:r>
            <a:r>
              <a:rPr lang="cs-CZ" sz="3200" b="1" dirty="0" err="1" smtClean="0"/>
              <a:t>Across</a:t>
            </a:r>
            <a:r>
              <a:rPr lang="cs-CZ" sz="3200" b="1" dirty="0" smtClean="0"/>
              <a:t> </a:t>
            </a:r>
            <a:r>
              <a:rPr lang="cs-CZ" sz="3200" b="1" dirty="0" err="1" smtClean="0"/>
              <a:t>America</a:t>
            </a:r>
            <a:endParaRPr lang="cs-CZ" sz="3200" b="1" dirty="0"/>
          </a:p>
        </p:txBody>
      </p:sp>
      <p:sp>
        <p:nvSpPr>
          <p:cNvPr id="5" name="TextovéPole 4"/>
          <p:cNvSpPr txBox="1"/>
          <p:nvPr/>
        </p:nvSpPr>
        <p:spPr>
          <a:xfrm>
            <a:off x="539552" y="1772816"/>
            <a:ext cx="819974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000" b="1" i="1" dirty="0" smtClean="0"/>
              <a:t>„Přitom jsme též </a:t>
            </a:r>
            <a:r>
              <a:rPr lang="cs-CZ" sz="2000" b="1" i="1" dirty="0" smtClean="0"/>
              <a:t>posunuli </a:t>
            </a:r>
            <a:r>
              <a:rPr lang="cs-CZ" sz="2000" b="1" i="1" dirty="0" smtClean="0"/>
              <a:t>hranice čistých technologií na nebývalou úroveň“</a:t>
            </a:r>
            <a:endParaRPr lang="cs-CZ" sz="2000" b="1" i="1" dirty="0"/>
          </a:p>
        </p:txBody>
      </p:sp>
      <p:pic>
        <p:nvPicPr>
          <p:cNvPr id="17412" name="Picture 4" descr="http://www.omegawatches.com/uploads/pics/From_Left_to_Right_Solar_Impulse_pilots_Bertrand_Piccard_and_Andre_Borschber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9672" y="2492896"/>
            <a:ext cx="5760640" cy="3840427"/>
          </a:xfrm>
          <a:prstGeom prst="rect">
            <a:avLst/>
          </a:prstGeom>
          <a:noFill/>
        </p:spPr>
      </p:pic>
      <p:sp>
        <p:nvSpPr>
          <p:cNvPr id="6" name="Obdélník 5"/>
          <p:cNvSpPr/>
          <p:nvPr/>
        </p:nvSpPr>
        <p:spPr>
          <a:xfrm>
            <a:off x="7020272" y="2132856"/>
            <a:ext cx="173938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 err="1" smtClean="0"/>
              <a:t>Bertrand</a:t>
            </a:r>
            <a:r>
              <a:rPr lang="cs-CZ" dirty="0" smtClean="0"/>
              <a:t> </a:t>
            </a:r>
            <a:r>
              <a:rPr lang="cs-CZ" dirty="0" err="1" smtClean="0"/>
              <a:t>Piccard</a:t>
            </a:r>
            <a:endParaRPr lang="cs-CZ" dirty="0"/>
          </a:p>
        </p:txBody>
      </p:sp>
      <p:sp>
        <p:nvSpPr>
          <p:cNvPr id="7" name="Šipka doprava 6"/>
          <p:cNvSpPr/>
          <p:nvPr/>
        </p:nvSpPr>
        <p:spPr>
          <a:xfrm>
            <a:off x="395536" y="4437112"/>
            <a:ext cx="1728192" cy="93610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600" b="1" dirty="0" err="1" smtClean="0"/>
              <a:t>Bertrand</a:t>
            </a:r>
            <a:r>
              <a:rPr lang="cs-CZ" sz="1600" b="1" dirty="0" smtClean="0"/>
              <a:t> </a:t>
            </a:r>
            <a:r>
              <a:rPr lang="cs-CZ" sz="1600" b="1" dirty="0" err="1" smtClean="0"/>
              <a:t>Piccard</a:t>
            </a:r>
            <a:endParaRPr lang="cs-CZ" sz="1600" b="1" dirty="0"/>
          </a:p>
        </p:txBody>
      </p:sp>
      <p:sp>
        <p:nvSpPr>
          <p:cNvPr id="9" name="Šipka doleva 8"/>
          <p:cNvSpPr/>
          <p:nvPr/>
        </p:nvSpPr>
        <p:spPr>
          <a:xfrm>
            <a:off x="7343800" y="4149080"/>
            <a:ext cx="1800200" cy="100811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600" b="1" dirty="0" smtClean="0"/>
              <a:t>André </a:t>
            </a:r>
            <a:r>
              <a:rPr lang="cs-CZ" sz="1600" b="1" dirty="0" err="1" smtClean="0"/>
              <a:t>Borschberg</a:t>
            </a:r>
            <a:endParaRPr lang="cs-CZ" sz="1600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/>
          <p:cNvSpPr txBox="1"/>
          <p:nvPr/>
        </p:nvSpPr>
        <p:spPr>
          <a:xfrm>
            <a:off x="3707904" y="260648"/>
            <a:ext cx="133402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3200" b="1" i="1" dirty="0" smtClean="0"/>
              <a:t>HB-SIB</a:t>
            </a:r>
            <a:endParaRPr lang="cs-CZ" sz="3200" b="1" i="1" dirty="0"/>
          </a:p>
        </p:txBody>
      </p:sp>
      <p:sp>
        <p:nvSpPr>
          <p:cNvPr id="5" name="TextovéPole 4"/>
          <p:cNvSpPr txBox="1"/>
          <p:nvPr/>
        </p:nvSpPr>
        <p:spPr>
          <a:xfrm>
            <a:off x="539552" y="908720"/>
            <a:ext cx="3703001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cs-CZ" dirty="0" smtClean="0"/>
              <a:t> 2015 bude stroj nejdříve dokončen</a:t>
            </a:r>
          </a:p>
          <a:p>
            <a:pPr>
              <a:buFont typeface="Wingdings" pitchFamily="2" charset="2"/>
              <a:buChar char="Q"/>
            </a:pPr>
            <a:endParaRPr lang="cs-CZ" dirty="0"/>
          </a:p>
          <a:p>
            <a:pPr>
              <a:buFont typeface="Wingdings" pitchFamily="2" charset="2"/>
              <a:buChar char="Q"/>
            </a:pPr>
            <a:r>
              <a:rPr lang="cs-CZ" dirty="0" smtClean="0"/>
              <a:t> autopilot</a:t>
            </a:r>
          </a:p>
          <a:p>
            <a:pPr>
              <a:buFont typeface="Wingdings" pitchFamily="2" charset="2"/>
              <a:buChar char="Q"/>
            </a:pPr>
            <a:endParaRPr lang="cs-CZ" dirty="0"/>
          </a:p>
          <a:p>
            <a:pPr>
              <a:buFont typeface="Wingdings" pitchFamily="2" charset="2"/>
              <a:buChar char="Q"/>
            </a:pPr>
            <a:r>
              <a:rPr lang="cs-CZ" dirty="0" smtClean="0"/>
              <a:t> přetlaková kabina</a:t>
            </a:r>
          </a:p>
          <a:p>
            <a:pPr>
              <a:buFont typeface="Wingdings" pitchFamily="2" charset="2"/>
              <a:buChar char="Q"/>
            </a:pPr>
            <a:endParaRPr lang="cs-CZ" dirty="0"/>
          </a:p>
          <a:p>
            <a:pPr>
              <a:buFont typeface="Wingdings" pitchFamily="2" charset="2"/>
              <a:buChar char="Q"/>
            </a:pPr>
            <a:r>
              <a:rPr lang="cs-CZ" dirty="0" smtClean="0"/>
              <a:t> dvoumístný kokpit</a:t>
            </a:r>
            <a:endParaRPr lang="cs-CZ" dirty="0"/>
          </a:p>
        </p:txBody>
      </p:sp>
      <p:pic>
        <p:nvPicPr>
          <p:cNvPr id="6" name="Obrázek 5" descr="http://img15.nnm.me/0/c/5/3/2/925b330ff95678c180c88d406da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3212976"/>
            <a:ext cx="7128792" cy="3359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/>
          <p:cNvSpPr txBox="1"/>
          <p:nvPr/>
        </p:nvSpPr>
        <p:spPr>
          <a:xfrm>
            <a:off x="2555776" y="332656"/>
            <a:ext cx="400661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3200" b="1" i="1" dirty="0" smtClean="0"/>
              <a:t>Moje ekologická stopa</a:t>
            </a:r>
            <a:endParaRPr lang="cs-CZ" sz="3200" b="1" i="1" dirty="0"/>
          </a:p>
        </p:txBody>
      </p:sp>
      <p:pic>
        <p:nvPicPr>
          <p:cNvPr id="5" name="Obrázek 4" descr="https://www.email.cz/download/i/cPu3DqIXN45XaMU68SFbMOq6qixSYT5QhKoWR-HAnq0tnDqvcevbj69CMYQ7Tr2Q9lpJnBA/Sn%C3%ADmek%20obrazovky%20(2).png"/>
          <p:cNvPicPr/>
          <p:nvPr/>
        </p:nvPicPr>
        <p:blipFill>
          <a:blip r:embed="rId2" cstate="print"/>
          <a:srcRect l="14777" t="13561" r="40094" b="19310"/>
          <a:stretch>
            <a:fillRect/>
          </a:stretch>
        </p:blipFill>
        <p:spPr bwMode="auto">
          <a:xfrm>
            <a:off x="539552" y="1196752"/>
            <a:ext cx="3888432" cy="3240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Obrázek 5" descr="https://www.email.cz/download/i/ssQU2wIm7wlG9N7KpF4Ifd3HWRka9SPehOvt_lh7koO4PWVL3p4oMpjPYlGkW27dged6af8/Sn%C3%ADmek%20obrazovky%20(3).png"/>
          <p:cNvPicPr/>
          <p:nvPr/>
        </p:nvPicPr>
        <p:blipFill>
          <a:blip r:embed="rId3" cstate="print"/>
          <a:srcRect l="14783" t="12759" r="40069" b="19987"/>
          <a:stretch>
            <a:fillRect/>
          </a:stretch>
        </p:blipFill>
        <p:spPr bwMode="auto">
          <a:xfrm>
            <a:off x="4572000" y="2780928"/>
            <a:ext cx="4169383" cy="34826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163</TotalTime>
  <Words>467</Words>
  <Application>Microsoft Office PowerPoint</Application>
  <PresentationFormat>Předvádění na obrazovce (4:3)</PresentationFormat>
  <Paragraphs>141</Paragraphs>
  <Slides>20</Slides>
  <Notes>0</Notes>
  <HiddenSlides>0</HiddenSlides>
  <MMClips>0</MMClips>
  <ScaleCrop>false</ScaleCrop>
  <HeadingPairs>
    <vt:vector size="6" baseType="variant">
      <vt:variant>
        <vt:lpstr>Motiv</vt:lpstr>
      </vt:variant>
      <vt:variant>
        <vt:i4>1</vt:i4>
      </vt:variant>
      <vt:variant>
        <vt:lpstr>Vložené servery OLE</vt:lpstr>
      </vt:variant>
      <vt:variant>
        <vt:i4>1</vt:i4>
      </vt:variant>
      <vt:variant>
        <vt:lpstr>Nadpisy snímků</vt:lpstr>
      </vt:variant>
      <vt:variant>
        <vt:i4>20</vt:i4>
      </vt:variant>
    </vt:vector>
  </HeadingPairs>
  <TitlesOfParts>
    <vt:vector size="22" baseType="lpstr">
      <vt:lpstr>Motiv sady Office</vt:lpstr>
      <vt:lpstr>List</vt:lpstr>
      <vt:lpstr>Snímek 1</vt:lpstr>
      <vt:lpstr>Snímek 2</vt:lpstr>
      <vt:lpstr>Snímek 3</vt:lpstr>
      <vt:lpstr>Snímek 4</vt:lpstr>
      <vt:lpstr>Snímek 5</vt:lpstr>
      <vt:lpstr>Snímek 6</vt:lpstr>
      <vt:lpstr>Snímek 7</vt:lpstr>
      <vt:lpstr>Snímek 8</vt:lpstr>
      <vt:lpstr>Snímek 9</vt:lpstr>
      <vt:lpstr>Snímek 10</vt:lpstr>
      <vt:lpstr>Snímek 11</vt:lpstr>
      <vt:lpstr>Snímek 12</vt:lpstr>
      <vt:lpstr>Snímek 13</vt:lpstr>
      <vt:lpstr>Snímek 14</vt:lpstr>
      <vt:lpstr>Snímek 15</vt:lpstr>
      <vt:lpstr>Snímek 16</vt:lpstr>
      <vt:lpstr>Snímek 17</vt:lpstr>
      <vt:lpstr>Snímek 18</vt:lpstr>
      <vt:lpstr>Snímek 19</vt:lpstr>
      <vt:lpstr>Snímek 20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Snímek 1</dc:title>
  <dc:creator>Peta</dc:creator>
  <cp:lastModifiedBy>lbenesova</cp:lastModifiedBy>
  <cp:revision>10</cp:revision>
  <dcterms:created xsi:type="dcterms:W3CDTF">2014-02-27T06:12:28Z</dcterms:created>
  <dcterms:modified xsi:type="dcterms:W3CDTF">2014-03-02T21:56:15Z</dcterms:modified>
</cp:coreProperties>
</file>