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C04CF02-A7D2-40AF-8F57-BC95C5BF540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18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68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6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7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83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0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3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57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56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5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08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2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94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2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3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52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11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8DEC87-EE1A-45E6-8D5F-82B4447F3280}" type="datetimeFigureOut">
              <a:rPr lang="cs-CZ" smtClean="0"/>
              <a:t>31.1.2016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6CD5-E07A-4872-A8A0-80DAC3A31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561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zscr.cz/hzs-hlavniho-mesta-prahy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782146"/>
            <a:ext cx="8825658" cy="23420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sz="5400" dirty="0" smtClean="0"/>
              <a:t>Historie požárního sboru </a:t>
            </a:r>
            <a:r>
              <a:rPr lang="cs-CZ" sz="5400" dirty="0" err="1" smtClean="0"/>
              <a:t>hl.m</a:t>
            </a:r>
            <a:r>
              <a:rPr lang="cs-CZ" sz="5400" dirty="0" smtClean="0"/>
              <a:t>. Prahy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684957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>
                <a:solidFill>
                  <a:srgbClr val="FFFF00"/>
                </a:solidFill>
              </a:rPr>
              <a:t>Miroslav </a:t>
            </a:r>
            <a:r>
              <a:rPr lang="cs-CZ" sz="3000" dirty="0" smtClean="0">
                <a:solidFill>
                  <a:srgbClr val="FFFF00"/>
                </a:solidFill>
              </a:rPr>
              <a:t>Chmel, DL2</a:t>
            </a:r>
            <a:r>
              <a:rPr lang="cs-CZ" sz="2600" dirty="0" smtClean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										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54955" y="445168"/>
            <a:ext cx="804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Studentská konference 2015 - 2016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8147" y="5823284"/>
            <a:ext cx="41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Vedoucí práce: Mgr. J. Kulíšková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Technika jednotek požární ochrany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FF00"/>
                </a:solidFill>
              </a:rPr>
              <a:t>Koněspřežka</a:t>
            </a:r>
            <a:r>
              <a:rPr lang="cs-CZ" dirty="0" smtClean="0">
                <a:solidFill>
                  <a:srgbClr val="FFFF00"/>
                </a:solidFill>
              </a:rPr>
              <a:t> z roku 1906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97" y="3192592"/>
            <a:ext cx="3179618" cy="238575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CAS K 27 DENNIS </a:t>
            </a:r>
            <a:r>
              <a:rPr lang="cs-CZ" dirty="0" err="1" smtClean="0">
                <a:solidFill>
                  <a:srgbClr val="FFFF00"/>
                </a:solidFill>
              </a:rPr>
              <a:t>Rapier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76" y="3040885"/>
            <a:ext cx="3582785" cy="2689167"/>
          </a:xfrm>
        </p:spPr>
      </p:pic>
    </p:spTree>
    <p:extLst>
      <p:ext uri="{BB962C8B-B14F-4D97-AF65-F5344CB8AC3E}">
        <p14:creationId xmlns:p14="http://schemas.microsoft.com/office/powerpoint/2010/main" val="328409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7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Zdroje</a:t>
            </a:r>
            <a:endParaRPr lang="cs-CZ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453" y="1503948"/>
            <a:ext cx="11177336" cy="4744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Literatura: </a:t>
            </a:r>
          </a:p>
          <a:p>
            <a:pPr lvl="0"/>
            <a:r>
              <a:rPr lang="cs-CZ" sz="2100" dirty="0"/>
              <a:t>150 let pomáháme a zachraňujeme (vydal Hasičský záchranný sbor hlavního města Prahy v roce 2003). Napsal kolektiv autorů.</a:t>
            </a:r>
          </a:p>
          <a:p>
            <a:pPr lvl="0"/>
            <a:r>
              <a:rPr lang="cs-CZ" sz="2100" dirty="0"/>
              <a:t>Technické prostředky požární ochrany (vydalo Generální ředitelství Hasičského záchranného sboru ČR v roce 2007) Napsali Ing. Václav Kratochvíl Ph.D. a Ing. Michal Kratochvíl.</a:t>
            </a:r>
          </a:p>
          <a:p>
            <a:pPr lvl="0"/>
            <a:r>
              <a:rPr lang="cs-CZ" sz="2100" dirty="0"/>
              <a:t>155 let událostí s pražskými hasiči 1853-2008 (vydal Hasičský záchranný sbor hlavního města Prahy v roce 2008). Napsal kolektiv autorů.</a:t>
            </a:r>
          </a:p>
          <a:p>
            <a:pPr marL="0" indent="0">
              <a:buNone/>
            </a:pPr>
            <a:r>
              <a:rPr lang="cs-CZ" sz="2100" dirty="0"/>
              <a:t>Internet:</a:t>
            </a:r>
          </a:p>
          <a:p>
            <a:r>
              <a:rPr lang="cs-CZ" sz="2100" dirty="0"/>
              <a:t>-</a:t>
            </a:r>
            <a:r>
              <a:rPr lang="cs-CZ" sz="2100" u="sng" dirty="0">
                <a:hlinkClick r:id="rId2"/>
              </a:rPr>
              <a:t>http://www.hzscr.cz/hzs-hlavniho-mesta-prahy.aspx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Fotky:</a:t>
            </a:r>
          </a:p>
          <a:p>
            <a:pPr lvl="0"/>
            <a:r>
              <a:rPr lang="cs-CZ" sz="2100" dirty="0"/>
              <a:t>Z vlastních zdrojů </a:t>
            </a:r>
          </a:p>
          <a:p>
            <a:r>
              <a:rPr lang="cs-CZ" sz="2100" dirty="0"/>
              <a:t>http://storage.pozary.cz/2014/02/530db01821304/kike8wgf2xcopy/1024x768.jpg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81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198718"/>
            <a:ext cx="9404723" cy="738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Začátky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191126"/>
            <a:ext cx="10627478" cy="53901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První zmínka 14. století </a:t>
            </a:r>
          </a:p>
          <a:p>
            <a:pPr lvl="2"/>
            <a:r>
              <a:rPr lang="cs-CZ" sz="2400" dirty="0" smtClean="0"/>
              <a:t>U požáru velel rychtář a občané dle svých </a:t>
            </a:r>
            <a:r>
              <a:rPr lang="cs-CZ" sz="2400" dirty="0" smtClean="0"/>
              <a:t>profesí</a:t>
            </a:r>
          </a:p>
          <a:p>
            <a:pPr lvl="2"/>
            <a:endParaRPr lang="cs-CZ" sz="2400" dirty="0" smtClean="0"/>
          </a:p>
          <a:p>
            <a:pPr marL="457200"/>
            <a:r>
              <a:rPr lang="cs-CZ" sz="2400" dirty="0" smtClean="0"/>
              <a:t>17. století – první požární řád v Praze </a:t>
            </a:r>
          </a:p>
          <a:p>
            <a:pPr marL="1257300" lvl="2"/>
            <a:r>
              <a:rPr lang="cs-CZ" sz="2400" dirty="0" smtClean="0"/>
              <a:t>Řád určoval jak mají být vybaveny požární zbrojnice </a:t>
            </a:r>
            <a:endParaRPr lang="cs-CZ" sz="2400" dirty="0" smtClean="0"/>
          </a:p>
          <a:p>
            <a:pPr marL="1257300" lvl="2"/>
            <a:endParaRPr lang="cs-CZ" sz="2400" dirty="0" smtClean="0"/>
          </a:p>
          <a:p>
            <a:pPr marL="457200"/>
            <a:r>
              <a:rPr lang="cs-CZ" sz="2400" dirty="0" smtClean="0"/>
              <a:t>18.století - </a:t>
            </a:r>
            <a:r>
              <a:rPr lang="cs-CZ" sz="2400" dirty="0"/>
              <a:t>stoletím reforem Marie </a:t>
            </a:r>
            <a:r>
              <a:rPr lang="cs-CZ" sz="2400" dirty="0" smtClean="0"/>
              <a:t>Terezie</a:t>
            </a:r>
          </a:p>
          <a:p>
            <a:pPr marL="1257300" lvl="2"/>
            <a:r>
              <a:rPr lang="cs-CZ" sz="2400" dirty="0"/>
              <a:t>nejvyšším velitelem u požárů je městský </a:t>
            </a:r>
            <a:r>
              <a:rPr lang="cs-CZ" sz="2400" dirty="0" smtClean="0"/>
              <a:t>hejtman</a:t>
            </a:r>
          </a:p>
          <a:p>
            <a:pPr marL="1257300" lvl="2"/>
            <a:endParaRPr lang="cs-CZ" sz="2400" dirty="0" smtClean="0"/>
          </a:p>
          <a:p>
            <a:pPr marL="457200"/>
            <a:r>
              <a:rPr lang="cs-CZ" sz="2400" dirty="0"/>
              <a:t>19. století </a:t>
            </a:r>
            <a:r>
              <a:rPr lang="cs-CZ" sz="2400" dirty="0" smtClean="0"/>
              <a:t> - </a:t>
            </a:r>
            <a:r>
              <a:rPr lang="cs-CZ" sz="2400" dirty="0"/>
              <a:t>požární </a:t>
            </a:r>
            <a:r>
              <a:rPr lang="cs-CZ" sz="2400" dirty="0" smtClean="0"/>
              <a:t>zálohy</a:t>
            </a:r>
          </a:p>
        </p:txBody>
      </p:sp>
    </p:spTree>
    <p:extLst>
      <p:ext uri="{BB962C8B-B14F-4D97-AF65-F5344CB8AC3E}">
        <p14:creationId xmlns:p14="http://schemas.microsoft.com/office/powerpoint/2010/main" val="226631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814" y="411891"/>
            <a:ext cx="8825659" cy="6914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23. března 1853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35971" y="1531672"/>
            <a:ext cx="8825658" cy="860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FF00"/>
                </a:solidFill>
              </a:rPr>
              <a:t>Rozhodnutí magistrátu vzít pod svou správu zametání ulic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0814" y="2836973"/>
            <a:ext cx="556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k 16. srpnu 1853 </a:t>
            </a:r>
            <a:r>
              <a:rPr lang="cs-CZ" sz="2200" dirty="0" smtClean="0"/>
              <a:t>přijato třicet </a:t>
            </a:r>
            <a:r>
              <a:rPr lang="cs-CZ" sz="2200" dirty="0"/>
              <a:t>metařů, jako zaměstnanců obce.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80814" y="4027577"/>
            <a:ext cx="514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Po přijetí vycvičeni na obsluhu stříkaček 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80814" y="5218181"/>
            <a:ext cx="4893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Od ostatních metařů se lišili páskou a v případě poplachu okamžitě vyjeli hasit </a:t>
            </a:r>
            <a:endParaRPr lang="cs-CZ" sz="2200" dirty="0"/>
          </a:p>
        </p:txBody>
      </p:sp>
      <p:pic>
        <p:nvPicPr>
          <p:cNvPr id="1026" name="Picture 2" descr="http://fijepo.sweb.cz/obr/pohl/03/POH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34" y="2742863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6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167" y="427838"/>
            <a:ext cx="8825659" cy="7506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Hasiči v období 19-20. století </a:t>
            </a:r>
            <a:endParaRPr lang="cs-CZ" sz="4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75446" y="1521874"/>
            <a:ext cx="8825658" cy="1238104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800" dirty="0" smtClean="0">
                <a:solidFill>
                  <a:srgbClr val="FFFF00"/>
                </a:solidFill>
              </a:rPr>
              <a:t>Od </a:t>
            </a:r>
            <a:r>
              <a:rPr lang="cs-CZ" sz="8800" dirty="0" smtClean="0">
                <a:solidFill>
                  <a:srgbClr val="FFFF00"/>
                </a:solidFill>
              </a:rPr>
              <a:t>r. </a:t>
            </a:r>
            <a:r>
              <a:rPr lang="cs-CZ" sz="8800" dirty="0" smtClean="0">
                <a:solidFill>
                  <a:srgbClr val="FFFF00"/>
                </a:solidFill>
              </a:rPr>
              <a:t>1855 – dvojí podřízenost hasebního mistra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8800" dirty="0"/>
              <a:t>přednostovy hospodářského úřadu magistrátu </a:t>
            </a:r>
            <a:r>
              <a:rPr lang="cs-CZ" sz="8800" dirty="0" smtClean="0"/>
              <a:t/>
            </a:r>
            <a:br>
              <a:rPr lang="cs-CZ" sz="8800" dirty="0" smtClean="0"/>
            </a:br>
            <a:r>
              <a:rPr lang="cs-CZ" sz="8800" dirty="0" smtClean="0"/>
              <a:t>tzv</a:t>
            </a:r>
            <a:r>
              <a:rPr lang="cs-CZ" sz="8800" dirty="0"/>
              <a:t>. </a:t>
            </a:r>
            <a:r>
              <a:rPr lang="cs-CZ" sz="8800" dirty="0" smtClean="0"/>
              <a:t>řediteli hašení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8800" dirty="0"/>
              <a:t>policejnímu </a:t>
            </a:r>
            <a:r>
              <a:rPr lang="cs-CZ" sz="8800" dirty="0" smtClean="0"/>
              <a:t>řediteli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cs-CZ" sz="8600" dirty="0" smtClean="0"/>
              <a:t>tedy </a:t>
            </a:r>
            <a:r>
              <a:rPr lang="cs-CZ" sz="8600" dirty="0"/>
              <a:t>podřízenost </a:t>
            </a:r>
            <a:r>
              <a:rPr lang="cs-CZ" sz="8600" dirty="0" smtClean="0"/>
              <a:t>vnitru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cs-CZ" sz="8800" dirty="0" smtClean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50" name="Picture 2" descr="http://files.hrubavrbka.webnode.cz/200000523-aeefcafe9d/1%20-%20Zakl%C3%A1daj%C3%ADc%C3%AD%20%C4%8Dlenov%C3%A9%20SDH%20Hrub%C3%A1%20Vrb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01" y="2918947"/>
            <a:ext cx="4953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2994" y="3535358"/>
            <a:ext cx="5099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Od </a:t>
            </a:r>
            <a:r>
              <a:rPr lang="cs-CZ" sz="2200" dirty="0" smtClean="0"/>
              <a:t>r. </a:t>
            </a:r>
            <a:r>
              <a:rPr lang="cs-CZ" sz="2200" dirty="0" smtClean="0"/>
              <a:t>1857 – zavedení uniforem 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2994" y="4233625"/>
            <a:ext cx="484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R. </a:t>
            </a:r>
            <a:r>
              <a:rPr lang="cs-CZ" sz="2200" dirty="0" smtClean="0"/>
              <a:t>1872 změna velitelského jazyka z němčiny na češtinu 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2993" y="5574774"/>
            <a:ext cx="656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R.1926 </a:t>
            </a:r>
            <a:r>
              <a:rPr lang="cs-CZ" sz="2200" dirty="0" smtClean="0"/>
              <a:t>– modernizace vozového parku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 smtClean="0"/>
              <a:t>založení centrální stanice v Sokolské ulici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0207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8435" y="634313"/>
            <a:ext cx="8825659" cy="7655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Za protektorátu </a:t>
            </a:r>
            <a:endParaRPr lang="cs-CZ" sz="4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68922" y="1778808"/>
            <a:ext cx="9726362" cy="60192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FF00"/>
                </a:solidFill>
              </a:rPr>
              <a:t>Podřízenost řediteli hasičů v </a:t>
            </a:r>
            <a:r>
              <a:rPr lang="cs-CZ" sz="2400" dirty="0" err="1" smtClean="0">
                <a:solidFill>
                  <a:srgbClr val="FFFF00"/>
                </a:solidFill>
              </a:rPr>
              <a:t>Dusseldorfu</a:t>
            </a:r>
            <a:r>
              <a:rPr lang="cs-CZ" sz="2400" dirty="0" smtClean="0">
                <a:solidFill>
                  <a:srgbClr val="FFFF00"/>
                </a:solidFill>
              </a:rPr>
              <a:t> a veliké inovace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32900" y="2613711"/>
            <a:ext cx="532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První </a:t>
            </a:r>
            <a:r>
              <a:rPr lang="cs-CZ" sz="2000" dirty="0"/>
              <a:t>automobilový </a:t>
            </a:r>
            <a:r>
              <a:rPr lang="cs-CZ" sz="2000" dirty="0" smtClean="0"/>
              <a:t>žebřík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0476" y="3080529"/>
            <a:ext cx="373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Výstavba 7 požárních stanic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32900" y="3822234"/>
            <a:ext cx="354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/>
              <a:t>Navýšení počtů hasičů až na 700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3314" y="5674058"/>
            <a:ext cx="114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Několikrát byli pod donuceni zneužiti k činnostem proti obyvatelům ČS</a:t>
            </a:r>
            <a:endParaRPr lang="cs-CZ" sz="2400" dirty="0"/>
          </a:p>
        </p:txBody>
      </p:sp>
      <p:pic>
        <p:nvPicPr>
          <p:cNvPr id="3074" name="Picture 2" descr="http://storage.pozary.cz/2012/05/uz4fc1ee67b2b1d/obr4fc1ee95ec748/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24" y="2307356"/>
            <a:ext cx="5715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389239"/>
            <a:ext cx="8825659" cy="9370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Po druhé světové válce </a:t>
            </a:r>
            <a:endParaRPr lang="cs-CZ" sz="4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4" y="1749369"/>
            <a:ext cx="8825658" cy="860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FF00"/>
                </a:solidFill>
              </a:rPr>
              <a:t>Navrácení všech pravomocí zpět do ČS a dělení hasičů do různých oddělení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0732" y="4614965"/>
            <a:ext cx="7604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Od roku 1970 začalo fungovat univerzální číslo 150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0732" y="3384475"/>
            <a:ext cx="6554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Rozdělení hasičů na preventivní a zásahové </a:t>
            </a:r>
            <a:endParaRPr lang="cs-CZ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0732" y="5591956"/>
            <a:ext cx="8013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Začleňování do celosvětových skupin začátkem 90. let</a:t>
            </a:r>
            <a:endParaRPr lang="cs-CZ" sz="2200" dirty="0"/>
          </a:p>
        </p:txBody>
      </p:sp>
      <p:pic>
        <p:nvPicPr>
          <p:cNvPr id="4098" name="Picture 2" descr="http://www.zachranny-kruh.cz/image.php?idx=329949&amp;di=4&amp;mw=400&amp;m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64" y="2441500"/>
            <a:ext cx="3810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7246" y="667265"/>
            <a:ext cx="8825659" cy="7573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Suchdolská letecká tragédie</a:t>
            </a:r>
            <a:endParaRPr lang="cs-CZ" sz="4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7245" y="1910614"/>
            <a:ext cx="10280249" cy="860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FFFF00"/>
                </a:solidFill>
              </a:rPr>
              <a:t>30. října 1975 </a:t>
            </a:r>
            <a:r>
              <a:rPr lang="cs-CZ" sz="2400" dirty="0" smtClean="0">
                <a:solidFill>
                  <a:srgbClr val="FFFF00"/>
                </a:solidFill>
              </a:rPr>
              <a:t>se zřítilo letadlo jugoslávské společnosti v Suchdole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81664" y="3059237"/>
            <a:ext cx="5288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Na palubě se nacházelo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115 </a:t>
            </a:r>
            <a:r>
              <a:rPr lang="cs-CZ" sz="2200" dirty="0" smtClean="0"/>
              <a:t>cestujících a 5 členů posádky </a:t>
            </a:r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81665" y="5101285"/>
            <a:ext cx="4712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Zemřelo 75 lidí a 45 lidí přežilo  </a:t>
            </a:r>
            <a:endParaRPr lang="cs-CZ" sz="2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81665" y="4080261"/>
            <a:ext cx="4843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Jednalo se o typ </a:t>
            </a:r>
            <a:r>
              <a:rPr lang="cs-CZ" sz="2200" dirty="0" err="1"/>
              <a:t>McDonnell</a:t>
            </a:r>
            <a:r>
              <a:rPr lang="cs-CZ" sz="2200" dirty="0"/>
              <a:t> </a:t>
            </a:r>
            <a:r>
              <a:rPr lang="cs-CZ" sz="2200" dirty="0" err="1"/>
              <a:t>Douglas</a:t>
            </a:r>
            <a:r>
              <a:rPr lang="cs-CZ" sz="2200" dirty="0"/>
              <a:t> DC-9-32</a:t>
            </a:r>
          </a:p>
        </p:txBody>
      </p:sp>
      <p:pic>
        <p:nvPicPr>
          <p:cNvPr id="5122" name="Picture 2" descr="http://img.ceskatelevize.cz/program/porady/1091682868/foto09/403235100081014_01.jpg?1279187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2" y="2732565"/>
            <a:ext cx="4543647" cy="36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494" y="428367"/>
            <a:ext cx="8825659" cy="79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Suchdolská letecká havárie </a:t>
            </a:r>
            <a:endParaRPr lang="cs-CZ" sz="4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9494" y="1501742"/>
            <a:ext cx="58534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09:24 – nahlášení pádu letadla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V rozmezí 12 minut přijíždí hasičské jednotky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Po příjezdu prvních jednotek je hned povolán jeřáb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20 minut po příjezdu jednotek už je odvezeno 52 cestujících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10:20 – dokončení hašení a vyhledávaní zraněných a předání místa vyšetřovatelům </a:t>
            </a:r>
            <a:endParaRPr lang="cs-CZ" sz="2200" dirty="0"/>
          </a:p>
        </p:txBody>
      </p:sp>
      <p:pic>
        <p:nvPicPr>
          <p:cNvPr id="6146" name="Picture 2" descr="http://www.suchdolskenoviny.cz/wps/wp-content/uploads/2015/10/Sanitka-11d%C3%ADl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9" y="1937391"/>
            <a:ext cx="5043157" cy="4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4911" y="518982"/>
            <a:ext cx="8825659" cy="7161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cs-CZ" sz="4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Hasičský záchranný sbor dnes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59350" y="1385782"/>
            <a:ext cx="11243806" cy="860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FFFF00"/>
                </a:solidFill>
              </a:rPr>
              <a:t>Je členěn na několik odborů a klade se dnes velký důraz na prevenci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14911" y="2156031"/>
            <a:ext cx="49768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Odbor </a:t>
            </a:r>
            <a:r>
              <a:rPr lang="cs-CZ" sz="2200" dirty="0" smtClean="0"/>
              <a:t>prevence</a:t>
            </a:r>
          </a:p>
          <a:p>
            <a:r>
              <a:rPr lang="cs-CZ" sz="2200" dirty="0" smtClean="0"/>
              <a:t>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Odbor </a:t>
            </a:r>
            <a:r>
              <a:rPr lang="cs-CZ" sz="2200" dirty="0" smtClean="0"/>
              <a:t>ochrany obyvatelstva </a:t>
            </a:r>
            <a:r>
              <a:rPr lang="cs-CZ" sz="2200" dirty="0"/>
              <a:t>a krizového řízení </a:t>
            </a: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Odbor IZS (Integrovaný Záchranný Systém</a:t>
            </a:r>
            <a:r>
              <a:rPr lang="cs-CZ" sz="2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Odbor operačního řízení a komunikačních systémů.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1100" y="6117870"/>
            <a:ext cx="4794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11 stanic profesionálních hasičů</a:t>
            </a:r>
            <a:endParaRPr lang="cs-CZ" sz="2200" dirty="0"/>
          </a:p>
        </p:txBody>
      </p:sp>
      <p:pic>
        <p:nvPicPr>
          <p:cNvPr id="7174" name="Picture 6" descr="http://img.firmy.cz/premise/full/201411/2916/f3/5479f1eaf3879ce6041d0800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3" y="20247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3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1823</TotalTime>
  <Words>402</Words>
  <Application>Microsoft Office PowerPoint</Application>
  <PresentationFormat>Širokoúhlá obrazovka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Historie požárního sboru hl.m. Prahy</vt:lpstr>
      <vt:lpstr>Začátky </vt:lpstr>
      <vt:lpstr>23. března 1853</vt:lpstr>
      <vt:lpstr>Hasiči v období 19-20. století </vt:lpstr>
      <vt:lpstr>Za protektorátu </vt:lpstr>
      <vt:lpstr>Po druhé světové válce </vt:lpstr>
      <vt:lpstr>Suchdolská letecká tragédie</vt:lpstr>
      <vt:lpstr>Suchdolská letecká havárie </vt:lpstr>
      <vt:lpstr>Hasičský záchranný sbor dnes</vt:lpstr>
      <vt:lpstr>Technika jednotek požární ochrany</vt:lpstr>
      <vt:lpstr>Zdroje</vt:lpstr>
      <vt:lpstr>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požárního sboru hl.m. Prahy</dc:title>
  <dc:creator>mira chmel</dc:creator>
  <cp:lastModifiedBy>Doma</cp:lastModifiedBy>
  <cp:revision>24</cp:revision>
  <dcterms:created xsi:type="dcterms:W3CDTF">2015-11-23T18:07:06Z</dcterms:created>
  <dcterms:modified xsi:type="dcterms:W3CDTF">2016-01-31T07:49:27Z</dcterms:modified>
</cp:coreProperties>
</file>