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86" r:id="rId7"/>
    <p:sldId id="261" r:id="rId8"/>
    <p:sldId id="282" r:id="rId9"/>
    <p:sldId id="262" r:id="rId10"/>
    <p:sldId id="283" r:id="rId11"/>
    <p:sldId id="263" r:id="rId12"/>
    <p:sldId id="284" r:id="rId13"/>
    <p:sldId id="275" r:id="rId14"/>
    <p:sldId id="264" r:id="rId15"/>
    <p:sldId id="285" r:id="rId16"/>
    <p:sldId id="287" r:id="rId17"/>
    <p:sldId id="290" r:id="rId18"/>
    <p:sldId id="265" r:id="rId19"/>
    <p:sldId id="266" r:id="rId20"/>
    <p:sldId id="267" r:id="rId21"/>
    <p:sldId id="288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89" r:id="rId30"/>
    <p:sldId id="276" r:id="rId31"/>
    <p:sldId id="277" r:id="rId32"/>
    <p:sldId id="279" r:id="rId33"/>
    <p:sldId id="281" r:id="rId34"/>
    <p:sldId id="280" r:id="rId3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>
        <p:scale>
          <a:sx n="66" d="100"/>
          <a:sy n="66" d="100"/>
        </p:scale>
        <p:origin x="-1500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D794-30A5-4B10-9C87-B06E02036AB9}" type="datetimeFigureOut">
              <a:rPr lang="cs-CZ" smtClean="0"/>
              <a:t>8.12.2013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EBD-F36E-4B2A-8156-6C835C98106A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D794-30A5-4B10-9C87-B06E02036AB9}" type="datetimeFigureOut">
              <a:rPr lang="cs-CZ" smtClean="0"/>
              <a:t>8.12.2013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EBD-F36E-4B2A-8156-6C835C98106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D794-30A5-4B10-9C87-B06E02036AB9}" type="datetimeFigureOut">
              <a:rPr lang="cs-CZ" smtClean="0"/>
              <a:t>8.12.2013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EBD-F36E-4B2A-8156-6C835C98106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D794-30A5-4B10-9C87-B06E02036AB9}" type="datetimeFigureOut">
              <a:rPr lang="cs-CZ" smtClean="0"/>
              <a:t>8.12.2013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EBD-F36E-4B2A-8156-6C835C98106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D794-30A5-4B10-9C87-B06E02036AB9}" type="datetimeFigureOut">
              <a:rPr lang="cs-CZ" smtClean="0"/>
              <a:t>8.12.2013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EBD-F36E-4B2A-8156-6C835C98106A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D794-30A5-4B10-9C87-B06E02036AB9}" type="datetimeFigureOut">
              <a:rPr lang="cs-CZ" smtClean="0"/>
              <a:t>8.12.2013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EBD-F36E-4B2A-8156-6C835C98106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D794-30A5-4B10-9C87-B06E02036AB9}" type="datetimeFigureOut">
              <a:rPr lang="cs-CZ" smtClean="0"/>
              <a:t>8.12.2013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EBD-F36E-4B2A-8156-6C835C98106A}" type="slidenum">
              <a:rPr lang="cs-CZ" smtClean="0"/>
              <a:t>‹#›</a:t>
            </a:fld>
            <a:endParaRPr lang="cs-CZ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D794-30A5-4B10-9C87-B06E02036AB9}" type="datetimeFigureOut">
              <a:rPr lang="cs-CZ" smtClean="0"/>
              <a:t>8.12.2013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EBD-F36E-4B2A-8156-6C835C98106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D794-30A5-4B10-9C87-B06E02036AB9}" type="datetimeFigureOut">
              <a:rPr lang="cs-CZ" smtClean="0"/>
              <a:t>8.12.2013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EBD-F36E-4B2A-8156-6C835C98106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D794-30A5-4B10-9C87-B06E02036AB9}" type="datetimeFigureOut">
              <a:rPr lang="cs-CZ" smtClean="0"/>
              <a:t>8.12.2013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EBD-F36E-4B2A-8156-6C835C98106A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D794-30A5-4B10-9C87-B06E02036AB9}" type="datetimeFigureOut">
              <a:rPr lang="cs-CZ" smtClean="0"/>
              <a:t>8.12.2013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EBD-F36E-4B2A-8156-6C835C98106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2A77D794-30A5-4B10-9C87-B06E02036AB9}" type="datetimeFigureOut">
              <a:rPr lang="cs-CZ" smtClean="0"/>
              <a:t>8.12.2013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6C6EBEBD-F36E-4B2A-8156-6C835C98106A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6000" dirty="0" smtClean="0">
                <a:latin typeface="Adobe Fangsong Std R" pitchFamily="18" charset="-128"/>
                <a:ea typeface="Adobe Fangsong Std R" pitchFamily="18" charset="-128"/>
              </a:rPr>
              <a:t>Karel </a:t>
            </a:r>
            <a:r>
              <a:rPr lang="cs-CZ" sz="6000" dirty="0" err="1" smtClean="0">
                <a:latin typeface="Adobe Fangsong Std R" pitchFamily="18" charset="-128"/>
                <a:ea typeface="Adobe Fangsong Std R" pitchFamily="18" charset="-128"/>
              </a:rPr>
              <a:t>Sellner</a:t>
            </a:r>
            <a:endParaRPr lang="cs-CZ" sz="6000" dirty="0"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(ne)známý spisovatel</a:t>
            </a:r>
            <a:endParaRPr lang="cs-CZ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122" name="Picture 2" descr="http://bakovnj.as4u.cz/galerie/obrazky/image.php?img=381663&amp;x=520&amp;y=5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84984"/>
            <a:ext cx="2714353" cy="28083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73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4725144"/>
            <a:ext cx="6781800" cy="1600200"/>
          </a:xfrm>
        </p:spPr>
        <p:txBody>
          <a:bodyPr>
            <a:normAutofit/>
          </a:bodyPr>
          <a:lstStyle/>
          <a:p>
            <a:r>
              <a:rPr lang="cs-CZ" dirty="0" smtClean="0"/>
              <a:t>Kněžmost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851" y="836712"/>
            <a:ext cx="4571533" cy="229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3435846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C:\Users\nnnnnn\Desktop\Scree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t="8011" r="2178" b="26513"/>
          <a:stretch/>
        </p:blipFill>
        <p:spPr bwMode="auto">
          <a:xfrm>
            <a:off x="3435847" y="3022983"/>
            <a:ext cx="4592538" cy="239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0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803" y="3429000"/>
            <a:ext cx="3683618" cy="2348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1. světová válka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>
                <a:latin typeface="Calibri" panose="020F0502020204030204" pitchFamily="34" charset="0"/>
              </a:rPr>
              <a:t>26.7.1916 byl kvůli svým demokratickým a proti monarchistickým názorům, které šířil, poslán do války.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V této době mu bylo 43 let, což byla ale výhoda, protože nemusel bojovat.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Nejprve byl odvelen do Maďarska do města </a:t>
            </a:r>
            <a:r>
              <a:rPr lang="cs-CZ" dirty="0" err="1" smtClean="0">
                <a:latin typeface="Calibri" panose="020F0502020204030204" pitchFamily="34" charset="0"/>
              </a:rPr>
              <a:t>Kezkemeth</a:t>
            </a:r>
            <a:r>
              <a:rPr lang="cs-CZ" dirty="0" smtClean="0">
                <a:latin typeface="Calibri" panose="020F0502020204030204" pitchFamily="34" charset="0"/>
              </a:rPr>
              <a:t>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Poté odvelen do Albánie, jako projektant různých dopravních cest.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Našel zde velkou inspiraci pro své knihy – </a:t>
            </a:r>
            <a:r>
              <a:rPr lang="cs-CZ" b="1" dirty="0" smtClean="0">
                <a:latin typeface="Calibri" panose="020F0502020204030204" pitchFamily="34" charset="0"/>
              </a:rPr>
              <a:t>V TAJEMNÉ ZEMI, POHÁDKY MÁJOVÝCH VEČERŮ</a:t>
            </a:r>
            <a:r>
              <a:rPr lang="cs-CZ" dirty="0" smtClean="0">
                <a:latin typeface="Calibri" panose="020F0502020204030204" pitchFamily="34" charset="0"/>
              </a:rPr>
              <a:t>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Ke konci roku 1918 se navrátil do ČSR.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88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Albánie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9"/>
          <a:stretch/>
        </p:blipFill>
        <p:spPr bwMode="auto">
          <a:xfrm>
            <a:off x="3275856" y="692696"/>
            <a:ext cx="4381500" cy="22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52" y="692696"/>
            <a:ext cx="3294608" cy="461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66222"/>
            <a:ext cx="4381500" cy="234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7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3645024"/>
            <a:ext cx="3882008" cy="2527176"/>
          </a:xfrm>
        </p:spPr>
        <p:txBody>
          <a:bodyPr>
            <a:noAutofit/>
          </a:bodyPr>
          <a:lstStyle/>
          <a:p>
            <a:r>
              <a:rPr lang="cs-CZ" dirty="0" smtClean="0"/>
              <a:t>Karel </a:t>
            </a:r>
            <a:r>
              <a:rPr lang="cs-CZ" dirty="0" err="1" smtClean="0"/>
              <a:t>Sellner</a:t>
            </a:r>
            <a:r>
              <a:rPr lang="cs-CZ" dirty="0" smtClean="0"/>
              <a:t> za 1. světové války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F:\Sellner-Karel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92696"/>
            <a:ext cx="3399753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1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Okresní inspektor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5250160" cy="4615408"/>
          </a:xfrm>
        </p:spPr>
        <p:txBody>
          <a:bodyPr>
            <a:normAutofit fontScale="92500"/>
          </a:bodyPr>
          <a:lstStyle/>
          <a:p>
            <a:r>
              <a:rPr lang="cs-CZ" dirty="0" smtClean="0">
                <a:latin typeface="Calibri" panose="020F0502020204030204" pitchFamily="34" charset="0"/>
              </a:rPr>
              <a:t>1.9.1919 byl jednohlasně zvolen v první volbě školním inspektorem v Mladé Boleslavi.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Zasloužil se o mnoho zlepšení, jako například o sociální postavení učitelů, nebo kupříkladu o stavbu nových škol.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Byl velkým přítelem jak dětí, tak i učitelů.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Stal se velmi uznávanou a respektovanou osobností.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1926 založil tehdy nejlepší regionální deník v ČSR – </a:t>
            </a:r>
            <a:r>
              <a:rPr lang="cs-CZ" b="1" dirty="0" smtClean="0">
                <a:latin typeface="Calibri" panose="020F0502020204030204" pitchFamily="34" charset="0"/>
              </a:rPr>
              <a:t>BOLESLAVAN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Vytvořil učitelské desatero.</a:t>
            </a:r>
          </a:p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76" y="1052736"/>
            <a:ext cx="2832191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53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2708920"/>
            <a:ext cx="3233936" cy="3463280"/>
          </a:xfrm>
        </p:spPr>
        <p:txBody>
          <a:bodyPr>
            <a:noAutofit/>
          </a:bodyPr>
          <a:lstStyle/>
          <a:p>
            <a:r>
              <a:rPr lang="cs-CZ" dirty="0" smtClean="0"/>
              <a:t>Karel </a:t>
            </a:r>
            <a:r>
              <a:rPr lang="cs-CZ" dirty="0" err="1" smtClean="0"/>
              <a:t>Sellner</a:t>
            </a:r>
            <a:r>
              <a:rPr lang="cs-CZ" dirty="0" smtClean="0"/>
              <a:t> - inspektor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C:\Users\nnnnnn\Desktop\20131128_213834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136" y="809058"/>
            <a:ext cx="4659602" cy="5140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94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Učitelské desatero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543400"/>
          </a:xfrm>
        </p:spPr>
        <p:txBody>
          <a:bodyPr>
            <a:normAutofit/>
          </a:bodyPr>
          <a:lstStyle/>
          <a:p>
            <a:r>
              <a:rPr lang="cs-CZ" u="sng" dirty="0" smtClean="0">
                <a:latin typeface="Calibri" panose="020F0502020204030204" pitchFamily="34" charset="0"/>
              </a:rPr>
              <a:t>1)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b="1" dirty="0" smtClean="0">
                <a:latin typeface="Calibri" panose="020F0502020204030204" pitchFamily="34" charset="0"/>
              </a:rPr>
              <a:t>V jedno budeš věřiti – že máš osud budoucích ve svých rukou!</a:t>
            </a:r>
          </a:p>
          <a:p>
            <a:r>
              <a:rPr lang="cs-CZ" u="sng" dirty="0" smtClean="0">
                <a:latin typeface="Calibri" panose="020F0502020204030204" pitchFamily="34" charset="0"/>
              </a:rPr>
              <a:t>2)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b="1" dirty="0" smtClean="0">
                <a:latin typeface="Calibri" panose="020F0502020204030204" pitchFamily="34" charset="0"/>
              </a:rPr>
              <a:t>Nevezmeš nadarmo jméno pokroku, lidskosti a mravnosti!</a:t>
            </a:r>
          </a:p>
          <a:p>
            <a:r>
              <a:rPr lang="cs-CZ" u="sng" dirty="0" smtClean="0">
                <a:latin typeface="Calibri" panose="020F0502020204030204" pitchFamily="34" charset="0"/>
              </a:rPr>
              <a:t>3)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b="1" dirty="0" smtClean="0">
                <a:latin typeface="Calibri" panose="020F0502020204030204" pitchFamily="34" charset="0"/>
              </a:rPr>
              <a:t>Pomni, že škola je chrámem umění, pravdy a dobra, dílnou lidskosti!</a:t>
            </a:r>
          </a:p>
          <a:p>
            <a:r>
              <a:rPr lang="cs-CZ" u="sng" dirty="0" smtClean="0">
                <a:latin typeface="Calibri" panose="020F0502020204030204" pitchFamily="34" charset="0"/>
              </a:rPr>
              <a:t>4)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b="1" dirty="0" smtClean="0">
                <a:latin typeface="Calibri" panose="020F0502020204030204" pitchFamily="34" charset="0"/>
              </a:rPr>
              <a:t>Cti otce naší republiky a jeho železná vytrvalost a láska k vlasti buď též ti bude vzorem!</a:t>
            </a:r>
          </a:p>
          <a:p>
            <a:r>
              <a:rPr lang="cs-CZ" u="sng" dirty="0" smtClean="0">
                <a:latin typeface="Calibri" panose="020F0502020204030204" pitchFamily="34" charset="0"/>
              </a:rPr>
              <a:t>5)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b="1" dirty="0">
                <a:latin typeface="Calibri" panose="020F0502020204030204" pitchFamily="34" charset="0"/>
              </a:rPr>
              <a:t>N</a:t>
            </a:r>
            <a:r>
              <a:rPr lang="cs-CZ" b="1" dirty="0" smtClean="0">
                <a:latin typeface="Calibri" panose="020F0502020204030204" pitchFamily="34" charset="0"/>
              </a:rPr>
              <a:t>ezabiješ v dětech lásky k sobě kaprálskou řízností a studenou povýšeností!</a:t>
            </a:r>
          </a:p>
        </p:txBody>
      </p:sp>
    </p:spTree>
    <p:extLst>
      <p:ext uri="{BB962C8B-B14F-4D97-AF65-F5344CB8AC3E}">
        <p14:creationId xmlns:p14="http://schemas.microsoft.com/office/powerpoint/2010/main" val="375770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Učitelské desatero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327376"/>
          </a:xfrm>
        </p:spPr>
        <p:txBody>
          <a:bodyPr>
            <a:noAutofit/>
          </a:bodyPr>
          <a:lstStyle/>
          <a:p>
            <a:r>
              <a:rPr lang="cs-CZ" u="sng" dirty="0">
                <a:latin typeface="Calibri" panose="020F0502020204030204" pitchFamily="34" charset="0"/>
              </a:rPr>
              <a:t>6)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b="1" dirty="0">
                <a:latin typeface="Calibri" panose="020F0502020204030204" pitchFamily="34" charset="0"/>
              </a:rPr>
              <a:t>Celým svým zjevem, slovem i skutkem buď vždy čist!</a:t>
            </a:r>
          </a:p>
          <a:p>
            <a:r>
              <a:rPr lang="cs-CZ" u="sng" dirty="0">
                <a:latin typeface="Calibri" panose="020F0502020204030204" pitchFamily="34" charset="0"/>
              </a:rPr>
              <a:t>7)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b="1" dirty="0">
                <a:latin typeface="Calibri" panose="020F0502020204030204" pitchFamily="34" charset="0"/>
              </a:rPr>
              <a:t>Nepokradeš dětem ani minuty času vyučovacího, ale využij každé příležitosti k zasévání dobrého símě v duši dětskou!</a:t>
            </a:r>
          </a:p>
          <a:p>
            <a:r>
              <a:rPr lang="cs-CZ" u="sng" dirty="0">
                <a:latin typeface="Calibri" panose="020F0502020204030204" pitchFamily="34" charset="0"/>
              </a:rPr>
              <a:t>8)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b="1" dirty="0">
                <a:latin typeface="Calibri" panose="020F0502020204030204" pitchFamily="34" charset="0"/>
              </a:rPr>
              <a:t>Nepromluvíš nikdy ve škole slova nelaskavého, nepromluvíš nepřipraven, nepromluvíš proti pravdě a pokroku!</a:t>
            </a:r>
          </a:p>
          <a:p>
            <a:r>
              <a:rPr lang="cs-CZ" u="sng" dirty="0">
                <a:latin typeface="Calibri" panose="020F0502020204030204" pitchFamily="34" charset="0"/>
              </a:rPr>
              <a:t>9)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b="1" dirty="0">
                <a:latin typeface="Calibri" panose="020F0502020204030204" pitchFamily="34" charset="0"/>
              </a:rPr>
              <a:t>Nepožádáš darmo lásky dětí, ale dáš jim celé srdce své i duši svou!</a:t>
            </a:r>
          </a:p>
          <a:p>
            <a:r>
              <a:rPr lang="cs-CZ" u="sng" dirty="0">
                <a:latin typeface="Calibri" panose="020F0502020204030204" pitchFamily="34" charset="0"/>
              </a:rPr>
              <a:t>10)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b="1" dirty="0">
                <a:latin typeface="Calibri" panose="020F0502020204030204" pitchFamily="34" charset="0"/>
              </a:rPr>
              <a:t>Aniž požádáš, aby svobodná republika platila tě za hodiny marně utrácené</a:t>
            </a:r>
            <a:r>
              <a:rPr lang="cs-CZ" b="1" dirty="0" smtClean="0">
                <a:latin typeface="Calibri" panose="020F0502020204030204" pitchFamily="34" charset="0"/>
              </a:rPr>
              <a:t>!</a:t>
            </a:r>
            <a:endParaRPr lang="cs-CZ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65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Penze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5466184" cy="5407496"/>
          </a:xfrm>
        </p:spPr>
        <p:txBody>
          <a:bodyPr/>
          <a:lstStyle/>
          <a:p>
            <a:r>
              <a:rPr lang="cs-CZ" dirty="0" smtClean="0">
                <a:latin typeface="Calibri" panose="020F0502020204030204" pitchFamily="34" charset="0"/>
              </a:rPr>
              <a:t>Karel </a:t>
            </a:r>
            <a:r>
              <a:rPr lang="cs-CZ" dirty="0" err="1" smtClean="0">
                <a:latin typeface="Calibri" panose="020F0502020204030204" pitchFamily="34" charset="0"/>
              </a:rPr>
              <a:t>Sellner</a:t>
            </a:r>
            <a:r>
              <a:rPr lang="cs-CZ" dirty="0" smtClean="0">
                <a:latin typeface="Calibri" panose="020F0502020204030204" pitchFamily="34" charset="0"/>
              </a:rPr>
              <a:t> ukončil svoji pedagogickou dráhu v říjnu roku 1933.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V okolí </a:t>
            </a:r>
            <a:r>
              <a:rPr lang="cs-CZ" dirty="0" err="1" smtClean="0">
                <a:latin typeface="Calibri" panose="020F0502020204030204" pitchFamily="34" charset="0"/>
              </a:rPr>
              <a:t>mladoboleslavska</a:t>
            </a:r>
            <a:r>
              <a:rPr lang="cs-CZ" dirty="0" smtClean="0">
                <a:latin typeface="Calibri" panose="020F0502020204030204" pitchFamily="34" charset="0"/>
              </a:rPr>
              <a:t>, ale i v dalších koutech byl velmi váženou a uznávanou autoritou.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Po okupaci se stáhnul do ústraní a byl jako za Rakouska-Uherska šikanován Němci, ne za svůj původ, ale hlavně za své prodemokratické vlastenecké názory.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2050" name="Picture 2" descr="C:\Users\nnnnnn\Desktop\20131128_215607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018" y="1412776"/>
            <a:ext cx="2443112" cy="3456384"/>
          </a:xfrm>
          <a:prstGeom prst="rect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56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Penze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>
                <a:latin typeface="Calibri" panose="020F0502020204030204" pitchFamily="34" charset="0"/>
              </a:rPr>
              <a:t>V roce 1941 napsal a sám ilustroval trojdílnou rodinnou kroniku, čítající 664 listů.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Po skončení války začal psát IV. díl, kde radostně reaguje na znovuzískání svobody v tehdy ještě svobodném Československu.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V jeho 74 letech mu bylo uděleno čestné občanství obce Březovice, kterého si velmi považoval.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V 75 letech měl v hotelu Grand v Mladé Boleslavi velkolepou oslavu, a od té doby se již neúčastnil žádných veřejných akcí.</a:t>
            </a:r>
          </a:p>
        </p:txBody>
      </p:sp>
    </p:spTree>
    <p:extLst>
      <p:ext uri="{BB962C8B-B14F-4D97-AF65-F5344CB8AC3E}">
        <p14:creationId xmlns:p14="http://schemas.microsoft.com/office/powerpoint/2010/main" val="246970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Kdo to byl?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5987008" cy="5649491"/>
          </a:xfrm>
        </p:spPr>
        <p:txBody>
          <a:bodyPr/>
          <a:lstStyle/>
          <a:p>
            <a:r>
              <a:rPr lang="cs-CZ" dirty="0" smtClean="0">
                <a:latin typeface="Calibri" panose="020F0502020204030204" pitchFamily="34" charset="0"/>
              </a:rPr>
              <a:t>Český spisovatel, pedagog, archeolog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23.10.1873 – 25.2. 1955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Byl velkým </a:t>
            </a:r>
            <a:r>
              <a:rPr lang="cs-CZ" dirty="0" smtClean="0">
                <a:latin typeface="Calibri" panose="020F0502020204030204" pitchFamily="34" charset="0"/>
              </a:rPr>
              <a:t>reformátorem ve školství.</a:t>
            </a:r>
            <a:endParaRPr lang="cs-CZ" dirty="0" smtClean="0">
              <a:latin typeface="Calibri" panose="020F0502020204030204" pitchFamily="34" charset="0"/>
            </a:endParaRPr>
          </a:p>
          <a:p>
            <a:r>
              <a:rPr lang="cs-CZ" dirty="0" smtClean="0">
                <a:latin typeface="Calibri" panose="020F0502020204030204" pitchFamily="34" charset="0"/>
              </a:rPr>
              <a:t>Některé knihy psal pod pseudonymem </a:t>
            </a:r>
            <a:r>
              <a:rPr lang="cs-CZ" b="1" dirty="0" smtClean="0">
                <a:latin typeface="Calibri" panose="020F0502020204030204" pitchFamily="34" charset="0"/>
              </a:rPr>
              <a:t>Karel Franta</a:t>
            </a:r>
            <a:r>
              <a:rPr lang="cs-CZ" dirty="0" smtClean="0">
                <a:latin typeface="Calibri" panose="020F0502020204030204" pitchFamily="34" charset="0"/>
              </a:rPr>
              <a:t>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Spolupracoval například s E. </a:t>
            </a:r>
            <a:r>
              <a:rPr lang="cs-CZ" dirty="0" err="1" smtClean="0">
                <a:latin typeface="Calibri" panose="020F0502020204030204" pitchFamily="34" charset="0"/>
              </a:rPr>
              <a:t>Štorchem</a:t>
            </a:r>
            <a:r>
              <a:rPr lang="cs-CZ" dirty="0" smtClean="0">
                <a:latin typeface="Calibri" panose="020F0502020204030204" pitchFamily="34" charset="0"/>
              </a:rPr>
              <a:t>, J. S. </a:t>
            </a:r>
            <a:r>
              <a:rPr lang="cs-CZ" dirty="0" err="1" smtClean="0">
                <a:latin typeface="Calibri" panose="020F0502020204030204" pitchFamily="34" charset="0"/>
              </a:rPr>
              <a:t>Macharem</a:t>
            </a:r>
            <a:r>
              <a:rPr lang="cs-CZ" dirty="0" smtClean="0">
                <a:latin typeface="Calibri" panose="020F0502020204030204" pitchFamily="34" charset="0"/>
              </a:rPr>
              <a:t> a </a:t>
            </a:r>
            <a:r>
              <a:rPr lang="cs-CZ" dirty="0" err="1" smtClean="0">
                <a:latin typeface="Calibri" panose="020F0502020204030204" pitchFamily="34" charset="0"/>
              </a:rPr>
              <a:t>dalšímy</a:t>
            </a:r>
            <a:r>
              <a:rPr lang="cs-CZ" dirty="0" smtClean="0">
                <a:latin typeface="Calibri" panose="020F0502020204030204" pitchFamily="34" charset="0"/>
              </a:rPr>
              <a:t>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Díla: </a:t>
            </a:r>
            <a:r>
              <a:rPr lang="cs-CZ" b="1" dirty="0" smtClean="0">
                <a:latin typeface="Calibri" panose="020F0502020204030204" pitchFamily="34" charset="0"/>
              </a:rPr>
              <a:t>Petrovský, Václav Vrba, První lidé v Čechách, Tajemný rytíř, V tajemné zemi, Pohádky májových večerů, Poslední, </a:t>
            </a:r>
            <a:r>
              <a:rPr lang="cs-CZ" b="1" dirty="0" err="1" smtClean="0">
                <a:latin typeface="Calibri" panose="020F0502020204030204" pitchFamily="34" charset="0"/>
              </a:rPr>
              <a:t>Bohdar</a:t>
            </a:r>
            <a:endParaRPr lang="cs-CZ" b="1" dirty="0" smtClean="0">
              <a:latin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1026" name="Picture 2" descr="C:\Users\nnnnnn\Desktop\20131128_215510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52736"/>
            <a:ext cx="258098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73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Penze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615408"/>
          </a:xfrm>
        </p:spPr>
        <p:txBody>
          <a:bodyPr>
            <a:normAutofit fontScale="92500"/>
          </a:bodyPr>
          <a:lstStyle/>
          <a:p>
            <a:r>
              <a:rPr lang="cs-CZ" dirty="0" smtClean="0">
                <a:latin typeface="Calibri" panose="020F0502020204030204" pitchFamily="34" charset="0"/>
              </a:rPr>
              <a:t>Ke konci svého života trávil čas už jen ve své vile v Mladé Boleslavi.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Často přijímal různé návštěvy a mnoho lidí ze soukromého, ale i veřejného života k němu chodilo pro rady.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Stále doplňoval rodinnou kroniku díl IV.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Velice ho trápil komunistický převrat, který velmi těžce po psychické stránce nesl.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Jeho osoba, ale i díla byla komunistům nepohodlná, jelikož podle nich podněcovaly k revolucionářským myšlenkám, a tak po roce 1948 všechny knihy z knihoven byly vyřazeny, a Karel </a:t>
            </a:r>
            <a:r>
              <a:rPr lang="cs-CZ" dirty="0" err="1" smtClean="0">
                <a:latin typeface="Calibri" panose="020F0502020204030204" pitchFamily="34" charset="0"/>
              </a:rPr>
              <a:t>Sellner</a:t>
            </a:r>
            <a:r>
              <a:rPr lang="cs-CZ" dirty="0" smtClean="0">
                <a:latin typeface="Calibri" panose="020F0502020204030204" pitchFamily="34" charset="0"/>
              </a:rPr>
              <a:t> byl na několik let zapomenut.</a:t>
            </a:r>
            <a:endParaRPr 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76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Kronika rodu </a:t>
            </a:r>
            <a:r>
              <a:rPr lang="cs-CZ" dirty="0" err="1" smtClean="0"/>
              <a:t>Sellnerů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C:\Users\nnnnnn\Desktop\20131128_2159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3"/>
            <a:ext cx="6431947" cy="474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00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Penze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471392"/>
          </a:xfrm>
        </p:spPr>
        <p:txBody>
          <a:bodyPr/>
          <a:lstStyle/>
          <a:p>
            <a:r>
              <a:rPr lang="cs-CZ" dirty="0" smtClean="0">
                <a:latin typeface="Calibri" panose="020F0502020204030204" pitchFamily="34" charset="0"/>
              </a:rPr>
              <a:t>Jeho odkazu se zase začalo vzpomínat až po revolučním roce 1989.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V době tzv. „tání ledu“ v roce 1968 byla slavnostně odhalena pamětní deska na jeho vile v Mladé Boleslavi.</a:t>
            </a:r>
          </a:p>
          <a:p>
            <a:r>
              <a:rPr lang="cs-CZ" dirty="0" err="1" smtClean="0">
                <a:latin typeface="Calibri" panose="020F0502020204030204" pitchFamily="34" charset="0"/>
              </a:rPr>
              <a:t>Sellner</a:t>
            </a:r>
            <a:r>
              <a:rPr lang="cs-CZ" dirty="0" smtClean="0">
                <a:latin typeface="Calibri" panose="020F0502020204030204" pitchFamily="34" charset="0"/>
              </a:rPr>
              <a:t> byl přesvědčeným demokratem, nejblíže měl k sociální demokracii.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Zajímavým faktem je také to, že nikdy nebyl členem žádné strany, přestože mu to bylo několikrát nabídnuto.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520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9" y="3817688"/>
            <a:ext cx="1722883" cy="2371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Kauza Masaryk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471392"/>
          </a:xfrm>
        </p:spPr>
        <p:txBody>
          <a:bodyPr/>
          <a:lstStyle/>
          <a:p>
            <a:r>
              <a:rPr lang="cs-CZ" dirty="0" smtClean="0">
                <a:latin typeface="Calibri" panose="020F0502020204030204" pitchFamily="34" charset="0"/>
              </a:rPr>
              <a:t>10.3.1948 byl nalezen pod oknem svého bytu ministr zahraničních věcí Jan Masaryk, syn </a:t>
            </a:r>
            <a:r>
              <a:rPr lang="cs-CZ" dirty="0" err="1" smtClean="0">
                <a:latin typeface="Calibri" panose="020F0502020204030204" pitchFamily="34" charset="0"/>
              </a:rPr>
              <a:t>T.G.Masaryka</a:t>
            </a:r>
            <a:r>
              <a:rPr lang="cs-CZ" dirty="0" smtClean="0">
                <a:latin typeface="Calibri" panose="020F0502020204030204" pitchFamily="34" charset="0"/>
              </a:rPr>
              <a:t>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Tato událost přispěla k celkovému zhoršení </a:t>
            </a:r>
            <a:r>
              <a:rPr lang="cs-CZ" dirty="0" err="1" smtClean="0">
                <a:latin typeface="Calibri" panose="020F0502020204030204" pitchFamily="34" charset="0"/>
              </a:rPr>
              <a:t>Sellnerova</a:t>
            </a:r>
            <a:r>
              <a:rPr lang="cs-CZ" dirty="0" smtClean="0">
                <a:latin typeface="Calibri" panose="020F0502020204030204" pitchFamily="34" charset="0"/>
              </a:rPr>
              <a:t> zdraví, protože on a několik milionů lidí v ČSR bylo přesvědčeno, že šlo o vraždu z důvodů politických.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Karel </a:t>
            </a:r>
            <a:r>
              <a:rPr lang="cs-CZ" dirty="0" err="1" smtClean="0">
                <a:latin typeface="Calibri" panose="020F0502020204030204" pitchFamily="34" charset="0"/>
              </a:rPr>
              <a:t>Sellner</a:t>
            </a:r>
            <a:r>
              <a:rPr lang="cs-CZ" dirty="0" smtClean="0">
                <a:latin typeface="Calibri" panose="020F0502020204030204" pitchFamily="34" charset="0"/>
              </a:rPr>
              <a:t> tuto událost - stejně jako například úmrtí prezidenta Beneše - sepsal do své kroniky dílu IV.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481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Kauza Masaryk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i="1" dirty="0" smtClean="0"/>
              <a:t>    „ </a:t>
            </a:r>
            <a:r>
              <a:rPr lang="cs-CZ" i="1" dirty="0"/>
              <a:t>Byla to zpráva neuvěřitelná, neboť muž tak silný a duševně vyrovnaný, plný bodrého humoru a radosti ze života, zcela oddaný národu a v jeho službách neúnavně pracující, který získal v cizině úctu a obdiv politiků, </a:t>
            </a:r>
            <a:r>
              <a:rPr lang="cs-CZ" i="1" dirty="0" smtClean="0"/>
              <a:t>státníků </a:t>
            </a:r>
            <a:r>
              <a:rPr lang="cs-CZ" i="1" dirty="0"/>
              <a:t>a diplomatů, ten že by skončil život sebevraždou z okna II. poschodí</a:t>
            </a:r>
            <a:r>
              <a:rPr lang="cs-CZ" i="1" dirty="0" smtClean="0"/>
              <a:t>?.....“</a:t>
            </a:r>
          </a:p>
          <a:p>
            <a:pPr lvl="8"/>
            <a:r>
              <a:rPr lang="cs-CZ" sz="2400" b="1" dirty="0" smtClean="0">
                <a:latin typeface="Calibri" panose="020F0502020204030204" pitchFamily="34" charset="0"/>
              </a:rPr>
              <a:t>Karel </a:t>
            </a:r>
            <a:r>
              <a:rPr lang="cs-CZ" sz="2400" b="1" dirty="0" err="1" smtClean="0">
                <a:latin typeface="Calibri" panose="020F0502020204030204" pitchFamily="34" charset="0"/>
              </a:rPr>
              <a:t>Sellner</a:t>
            </a:r>
            <a:r>
              <a:rPr lang="cs-CZ" sz="2400" b="1" dirty="0" smtClean="0">
                <a:latin typeface="Calibri" panose="020F0502020204030204" pitchFamily="34" charset="0"/>
              </a:rPr>
              <a:t>: Rodinná kronika IV. díl</a:t>
            </a:r>
            <a:endParaRPr lang="cs-CZ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9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Úmrtí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latin typeface="Calibri" panose="020F0502020204030204" pitchFamily="34" charset="0"/>
              </a:rPr>
              <a:t>Zápisy v rodinné kronice byly den ode dne horší a řidší.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Poslední zápis je z data 14.11.1950.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Důvod nepokračování v psaní se již nikdy nedozvíme, ale pravděpodobně za to mohla jeho zhoršující se zdravotní situace.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Karel </a:t>
            </a:r>
            <a:r>
              <a:rPr lang="cs-CZ" dirty="0" err="1" smtClean="0">
                <a:latin typeface="Calibri" panose="020F0502020204030204" pitchFamily="34" charset="0"/>
              </a:rPr>
              <a:t>Sellner</a:t>
            </a:r>
            <a:r>
              <a:rPr lang="cs-CZ" dirty="0" smtClean="0">
                <a:latin typeface="Calibri" panose="020F0502020204030204" pitchFamily="34" charset="0"/>
              </a:rPr>
              <a:t> zemřel 25. února 1955 v Mladé Boleslavi</a:t>
            </a:r>
            <a:endParaRPr 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06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Závěrečné slova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543400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Calibri" panose="020F0502020204030204" pitchFamily="34" charset="0"/>
              </a:rPr>
              <a:t>Karel </a:t>
            </a:r>
            <a:r>
              <a:rPr lang="cs-CZ" dirty="0" err="1" smtClean="0">
                <a:latin typeface="Calibri" panose="020F0502020204030204" pitchFamily="34" charset="0"/>
              </a:rPr>
              <a:t>Sellner</a:t>
            </a:r>
            <a:r>
              <a:rPr lang="cs-CZ" dirty="0" smtClean="0">
                <a:latin typeface="Calibri" panose="020F0502020204030204" pitchFamily="34" charset="0"/>
              </a:rPr>
              <a:t> byl mimořádně nadaný člověk ve všech směrech.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Za svého života uskutečnil 140 přednášek na 437 místech, přednášel kupříkladu i v Praze.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Byl významnou kulturní a sociální osobností hlavně Mladoboleslavska.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Byl výborným pedagogem, spisovatelem, čestným </a:t>
            </a:r>
            <a:r>
              <a:rPr lang="cs-CZ" dirty="0">
                <a:latin typeface="Calibri" panose="020F0502020204030204" pitchFamily="34" charset="0"/>
              </a:rPr>
              <a:t>a spravedlivým </a:t>
            </a:r>
            <a:r>
              <a:rPr lang="cs-CZ" dirty="0" smtClean="0">
                <a:latin typeface="Calibri" panose="020F0502020204030204" pitchFamily="34" charset="0"/>
              </a:rPr>
              <a:t>člověkem.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Byl velice </a:t>
            </a:r>
            <a:r>
              <a:rPr lang="cs-CZ" dirty="0">
                <a:latin typeface="Calibri" panose="020F0502020204030204" pitchFamily="34" charset="0"/>
              </a:rPr>
              <a:t>optimistickým člověkem</a:t>
            </a:r>
            <a:r>
              <a:rPr lang="cs-CZ" dirty="0" smtClean="0">
                <a:latin typeface="Calibri" panose="020F0502020204030204" pitchFamily="34" charset="0"/>
              </a:rPr>
              <a:t>, </a:t>
            </a:r>
            <a:r>
              <a:rPr lang="cs-CZ" sz="2600" b="1" dirty="0">
                <a:latin typeface="Calibri" panose="020F0502020204030204" pitchFamily="34" charset="0"/>
              </a:rPr>
              <a:t>jenž vždy i v dobách nejhorších držel svůj nadhled a víru v to, že po této době se zase bude žíti lépe. </a:t>
            </a:r>
            <a:endParaRPr lang="cs-CZ" sz="2600" b="1" dirty="0" smtClean="0">
              <a:latin typeface="Calibri" panose="020F0502020204030204" pitchFamily="34" charset="0"/>
            </a:endParaRP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46796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Odkazy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latin typeface="Calibri" panose="020F0502020204030204" pitchFamily="34" charset="0"/>
              </a:rPr>
              <a:t>Karel </a:t>
            </a:r>
            <a:r>
              <a:rPr lang="cs-CZ" dirty="0" err="1" smtClean="0">
                <a:latin typeface="Calibri" panose="020F0502020204030204" pitchFamily="34" charset="0"/>
              </a:rPr>
              <a:t>Sellner</a:t>
            </a:r>
            <a:r>
              <a:rPr lang="cs-CZ" dirty="0" smtClean="0">
                <a:latin typeface="Calibri" panose="020F0502020204030204" pitchFamily="34" charset="0"/>
              </a:rPr>
              <a:t> má jednu pamětní desku na své vile v Mladé Boleslavi a druhou na bývalé škole v Březovicích.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Je po něm také pojmenovaná ulice v Mladé Boleslavi – </a:t>
            </a:r>
            <a:r>
              <a:rPr lang="cs-CZ" dirty="0" err="1" smtClean="0">
                <a:latin typeface="Calibri" panose="020F0502020204030204" pitchFamily="34" charset="0"/>
              </a:rPr>
              <a:t>Sellnerova</a:t>
            </a:r>
            <a:r>
              <a:rPr lang="cs-CZ" dirty="0" smtClean="0">
                <a:latin typeface="Calibri" panose="020F0502020204030204" pitchFamily="34" charset="0"/>
              </a:rPr>
              <a:t>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Karel </a:t>
            </a:r>
            <a:r>
              <a:rPr lang="cs-CZ" dirty="0" err="1" smtClean="0">
                <a:latin typeface="Calibri" panose="020F0502020204030204" pitchFamily="34" charset="0"/>
              </a:rPr>
              <a:t>Sellner</a:t>
            </a:r>
            <a:r>
              <a:rPr lang="cs-CZ" dirty="0" smtClean="0">
                <a:latin typeface="Calibri" panose="020F0502020204030204" pitchFamily="34" charset="0"/>
              </a:rPr>
              <a:t> se navždy stal osobností, která je spjatá s historickými romány, archeologií a pedagogikou.</a:t>
            </a:r>
          </a:p>
        </p:txBody>
      </p:sp>
    </p:spTree>
    <p:extLst>
      <p:ext uri="{BB962C8B-B14F-4D97-AF65-F5344CB8AC3E}">
        <p14:creationId xmlns:p14="http://schemas.microsoft.com/office/powerpoint/2010/main" val="253381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 smtClean="0"/>
              <a:t>Sellnerova</a:t>
            </a:r>
            <a:r>
              <a:rPr lang="cs-CZ" sz="3600" dirty="0" smtClean="0"/>
              <a:t> ulice v Mladé Boleslavi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F:\screenshoter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3620"/>
          <a:stretch/>
        </p:blipFill>
        <p:spPr bwMode="auto">
          <a:xfrm>
            <a:off x="-75519" y="590988"/>
            <a:ext cx="9219519" cy="446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Volný tvar 4"/>
          <p:cNvSpPr/>
          <p:nvPr/>
        </p:nvSpPr>
        <p:spPr>
          <a:xfrm>
            <a:off x="415636" y="1787236"/>
            <a:ext cx="7578437" cy="1025237"/>
          </a:xfrm>
          <a:custGeom>
            <a:avLst/>
            <a:gdLst>
              <a:gd name="connsiteX0" fmla="*/ 1676400 w 7578437"/>
              <a:gd name="connsiteY0" fmla="*/ 318655 h 1025237"/>
              <a:gd name="connsiteX1" fmla="*/ 1191491 w 7578437"/>
              <a:gd name="connsiteY1" fmla="*/ 290946 h 1025237"/>
              <a:gd name="connsiteX2" fmla="*/ 1108364 w 7578437"/>
              <a:gd name="connsiteY2" fmla="*/ 277091 h 1025237"/>
              <a:gd name="connsiteX3" fmla="*/ 942109 w 7578437"/>
              <a:gd name="connsiteY3" fmla="*/ 290946 h 1025237"/>
              <a:gd name="connsiteX4" fmla="*/ 748146 w 7578437"/>
              <a:gd name="connsiteY4" fmla="*/ 318655 h 1025237"/>
              <a:gd name="connsiteX5" fmla="*/ 609600 w 7578437"/>
              <a:gd name="connsiteY5" fmla="*/ 332509 h 1025237"/>
              <a:gd name="connsiteX6" fmla="*/ 554182 w 7578437"/>
              <a:gd name="connsiteY6" fmla="*/ 346364 h 1025237"/>
              <a:gd name="connsiteX7" fmla="*/ 484909 w 7578437"/>
              <a:gd name="connsiteY7" fmla="*/ 360219 h 1025237"/>
              <a:gd name="connsiteX8" fmla="*/ 401782 w 7578437"/>
              <a:gd name="connsiteY8" fmla="*/ 387928 h 1025237"/>
              <a:gd name="connsiteX9" fmla="*/ 360219 w 7578437"/>
              <a:gd name="connsiteY9" fmla="*/ 415637 h 1025237"/>
              <a:gd name="connsiteX10" fmla="*/ 249382 w 7578437"/>
              <a:gd name="connsiteY10" fmla="*/ 498764 h 1025237"/>
              <a:gd name="connsiteX11" fmla="*/ 138546 w 7578437"/>
              <a:gd name="connsiteY11" fmla="*/ 512619 h 1025237"/>
              <a:gd name="connsiteX12" fmla="*/ 96982 w 7578437"/>
              <a:gd name="connsiteY12" fmla="*/ 526473 h 1025237"/>
              <a:gd name="connsiteX13" fmla="*/ 27709 w 7578437"/>
              <a:gd name="connsiteY13" fmla="*/ 540328 h 1025237"/>
              <a:gd name="connsiteX14" fmla="*/ 0 w 7578437"/>
              <a:gd name="connsiteY14" fmla="*/ 581891 h 1025237"/>
              <a:gd name="connsiteX15" fmla="*/ 13855 w 7578437"/>
              <a:gd name="connsiteY15" fmla="*/ 637309 h 1025237"/>
              <a:gd name="connsiteX16" fmla="*/ 55419 w 7578437"/>
              <a:gd name="connsiteY16" fmla="*/ 775855 h 1025237"/>
              <a:gd name="connsiteX17" fmla="*/ 110837 w 7578437"/>
              <a:gd name="connsiteY17" fmla="*/ 803564 h 1025237"/>
              <a:gd name="connsiteX18" fmla="*/ 152400 w 7578437"/>
              <a:gd name="connsiteY18" fmla="*/ 845128 h 1025237"/>
              <a:gd name="connsiteX19" fmla="*/ 207819 w 7578437"/>
              <a:gd name="connsiteY19" fmla="*/ 914400 h 1025237"/>
              <a:gd name="connsiteX20" fmla="*/ 290946 w 7578437"/>
              <a:gd name="connsiteY20" fmla="*/ 955964 h 1025237"/>
              <a:gd name="connsiteX21" fmla="*/ 332509 w 7578437"/>
              <a:gd name="connsiteY21" fmla="*/ 983673 h 1025237"/>
              <a:gd name="connsiteX22" fmla="*/ 429491 w 7578437"/>
              <a:gd name="connsiteY22" fmla="*/ 1011382 h 1025237"/>
              <a:gd name="connsiteX23" fmla="*/ 1011382 w 7578437"/>
              <a:gd name="connsiteY23" fmla="*/ 983673 h 1025237"/>
              <a:gd name="connsiteX24" fmla="*/ 1177637 w 7578437"/>
              <a:gd name="connsiteY24" fmla="*/ 969819 h 1025237"/>
              <a:gd name="connsiteX25" fmla="*/ 1440873 w 7578437"/>
              <a:gd name="connsiteY25" fmla="*/ 955964 h 1025237"/>
              <a:gd name="connsiteX26" fmla="*/ 1676400 w 7578437"/>
              <a:gd name="connsiteY26" fmla="*/ 942109 h 1025237"/>
              <a:gd name="connsiteX27" fmla="*/ 1898073 w 7578437"/>
              <a:gd name="connsiteY27" fmla="*/ 914400 h 1025237"/>
              <a:gd name="connsiteX28" fmla="*/ 1939637 w 7578437"/>
              <a:gd name="connsiteY28" fmla="*/ 900546 h 1025237"/>
              <a:gd name="connsiteX29" fmla="*/ 2161309 w 7578437"/>
              <a:gd name="connsiteY29" fmla="*/ 886691 h 1025237"/>
              <a:gd name="connsiteX30" fmla="*/ 2410691 w 7578437"/>
              <a:gd name="connsiteY30" fmla="*/ 858982 h 1025237"/>
              <a:gd name="connsiteX31" fmla="*/ 2687782 w 7578437"/>
              <a:gd name="connsiteY31" fmla="*/ 831273 h 1025237"/>
              <a:gd name="connsiteX32" fmla="*/ 3685309 w 7578437"/>
              <a:gd name="connsiteY32" fmla="*/ 845128 h 1025237"/>
              <a:gd name="connsiteX33" fmla="*/ 3796146 w 7578437"/>
              <a:gd name="connsiteY33" fmla="*/ 858982 h 1025237"/>
              <a:gd name="connsiteX34" fmla="*/ 3920837 w 7578437"/>
              <a:gd name="connsiteY34" fmla="*/ 845128 h 1025237"/>
              <a:gd name="connsiteX35" fmla="*/ 4100946 w 7578437"/>
              <a:gd name="connsiteY35" fmla="*/ 831273 h 1025237"/>
              <a:gd name="connsiteX36" fmla="*/ 4211782 w 7578437"/>
              <a:gd name="connsiteY36" fmla="*/ 817419 h 1025237"/>
              <a:gd name="connsiteX37" fmla="*/ 4502728 w 7578437"/>
              <a:gd name="connsiteY37" fmla="*/ 803564 h 1025237"/>
              <a:gd name="connsiteX38" fmla="*/ 4779819 w 7578437"/>
              <a:gd name="connsiteY38" fmla="*/ 775855 h 1025237"/>
              <a:gd name="connsiteX39" fmla="*/ 5043055 w 7578437"/>
              <a:gd name="connsiteY39" fmla="*/ 762000 h 1025237"/>
              <a:gd name="connsiteX40" fmla="*/ 5126182 w 7578437"/>
              <a:gd name="connsiteY40" fmla="*/ 748146 h 1025237"/>
              <a:gd name="connsiteX41" fmla="*/ 5527964 w 7578437"/>
              <a:gd name="connsiteY41" fmla="*/ 720437 h 1025237"/>
              <a:gd name="connsiteX42" fmla="*/ 5638800 w 7578437"/>
              <a:gd name="connsiteY42" fmla="*/ 706582 h 1025237"/>
              <a:gd name="connsiteX43" fmla="*/ 5694219 w 7578437"/>
              <a:gd name="connsiteY43" fmla="*/ 692728 h 1025237"/>
              <a:gd name="connsiteX44" fmla="*/ 5763491 w 7578437"/>
              <a:gd name="connsiteY44" fmla="*/ 678873 h 1025237"/>
              <a:gd name="connsiteX45" fmla="*/ 5874328 w 7578437"/>
              <a:gd name="connsiteY45" fmla="*/ 651164 h 1025237"/>
              <a:gd name="connsiteX46" fmla="*/ 6026728 w 7578437"/>
              <a:gd name="connsiteY46" fmla="*/ 665019 h 1025237"/>
              <a:gd name="connsiteX47" fmla="*/ 6123709 w 7578437"/>
              <a:gd name="connsiteY47" fmla="*/ 692728 h 1025237"/>
              <a:gd name="connsiteX48" fmla="*/ 6179128 w 7578437"/>
              <a:gd name="connsiteY48" fmla="*/ 706582 h 1025237"/>
              <a:gd name="connsiteX49" fmla="*/ 6220691 w 7578437"/>
              <a:gd name="connsiteY49" fmla="*/ 720437 h 1025237"/>
              <a:gd name="connsiteX50" fmla="*/ 6276109 w 7578437"/>
              <a:gd name="connsiteY50" fmla="*/ 734291 h 1025237"/>
              <a:gd name="connsiteX51" fmla="*/ 6359237 w 7578437"/>
              <a:gd name="connsiteY51" fmla="*/ 762000 h 1025237"/>
              <a:gd name="connsiteX52" fmla="*/ 6483928 w 7578437"/>
              <a:gd name="connsiteY52" fmla="*/ 789709 h 1025237"/>
              <a:gd name="connsiteX53" fmla="*/ 6567055 w 7578437"/>
              <a:gd name="connsiteY53" fmla="*/ 817419 h 1025237"/>
              <a:gd name="connsiteX54" fmla="*/ 6608619 w 7578437"/>
              <a:gd name="connsiteY54" fmla="*/ 831273 h 1025237"/>
              <a:gd name="connsiteX55" fmla="*/ 6650182 w 7578437"/>
              <a:gd name="connsiteY55" fmla="*/ 858982 h 1025237"/>
              <a:gd name="connsiteX56" fmla="*/ 6788728 w 7578437"/>
              <a:gd name="connsiteY56" fmla="*/ 900546 h 1025237"/>
              <a:gd name="connsiteX57" fmla="*/ 6858000 w 7578437"/>
              <a:gd name="connsiteY57" fmla="*/ 914400 h 1025237"/>
              <a:gd name="connsiteX58" fmla="*/ 6913419 w 7578437"/>
              <a:gd name="connsiteY58" fmla="*/ 928255 h 1025237"/>
              <a:gd name="connsiteX59" fmla="*/ 6996546 w 7578437"/>
              <a:gd name="connsiteY59" fmla="*/ 969819 h 1025237"/>
              <a:gd name="connsiteX60" fmla="*/ 7051964 w 7578437"/>
              <a:gd name="connsiteY60" fmla="*/ 997528 h 1025237"/>
              <a:gd name="connsiteX61" fmla="*/ 7162800 w 7578437"/>
              <a:gd name="connsiteY61" fmla="*/ 1025237 h 1025237"/>
              <a:gd name="connsiteX62" fmla="*/ 7329055 w 7578437"/>
              <a:gd name="connsiteY62" fmla="*/ 1011382 h 1025237"/>
              <a:gd name="connsiteX63" fmla="*/ 7370619 w 7578437"/>
              <a:gd name="connsiteY63" fmla="*/ 997528 h 1025237"/>
              <a:gd name="connsiteX64" fmla="*/ 7439891 w 7578437"/>
              <a:gd name="connsiteY64" fmla="*/ 969819 h 1025237"/>
              <a:gd name="connsiteX65" fmla="*/ 7536873 w 7578437"/>
              <a:gd name="connsiteY65" fmla="*/ 942109 h 1025237"/>
              <a:gd name="connsiteX66" fmla="*/ 7578437 w 7578437"/>
              <a:gd name="connsiteY66" fmla="*/ 914400 h 1025237"/>
              <a:gd name="connsiteX67" fmla="*/ 7550728 w 7578437"/>
              <a:gd name="connsiteY67" fmla="*/ 706582 h 1025237"/>
              <a:gd name="connsiteX68" fmla="*/ 7495309 w 7578437"/>
              <a:gd name="connsiteY68" fmla="*/ 637309 h 1025237"/>
              <a:gd name="connsiteX69" fmla="*/ 7467600 w 7578437"/>
              <a:gd name="connsiteY69" fmla="*/ 595746 h 1025237"/>
              <a:gd name="connsiteX70" fmla="*/ 7426037 w 7578437"/>
              <a:gd name="connsiteY70" fmla="*/ 568037 h 1025237"/>
              <a:gd name="connsiteX71" fmla="*/ 7342909 w 7578437"/>
              <a:gd name="connsiteY71" fmla="*/ 484909 h 1025237"/>
              <a:gd name="connsiteX72" fmla="*/ 7301346 w 7578437"/>
              <a:gd name="connsiteY72" fmla="*/ 457200 h 1025237"/>
              <a:gd name="connsiteX73" fmla="*/ 7259782 w 7578437"/>
              <a:gd name="connsiteY73" fmla="*/ 415637 h 1025237"/>
              <a:gd name="connsiteX74" fmla="*/ 7162800 w 7578437"/>
              <a:gd name="connsiteY74" fmla="*/ 346364 h 1025237"/>
              <a:gd name="connsiteX75" fmla="*/ 7038109 w 7578437"/>
              <a:gd name="connsiteY75" fmla="*/ 304800 h 1025237"/>
              <a:gd name="connsiteX76" fmla="*/ 6954982 w 7578437"/>
              <a:gd name="connsiteY76" fmla="*/ 277091 h 1025237"/>
              <a:gd name="connsiteX77" fmla="*/ 6858000 w 7578437"/>
              <a:gd name="connsiteY77" fmla="*/ 221673 h 1025237"/>
              <a:gd name="connsiteX78" fmla="*/ 6802582 w 7578437"/>
              <a:gd name="connsiteY78" fmla="*/ 207819 h 1025237"/>
              <a:gd name="connsiteX79" fmla="*/ 6761019 w 7578437"/>
              <a:gd name="connsiteY79" fmla="*/ 193964 h 1025237"/>
              <a:gd name="connsiteX80" fmla="*/ 6650182 w 7578437"/>
              <a:gd name="connsiteY80" fmla="*/ 166255 h 1025237"/>
              <a:gd name="connsiteX81" fmla="*/ 6608619 w 7578437"/>
              <a:gd name="connsiteY81" fmla="*/ 138546 h 1025237"/>
              <a:gd name="connsiteX82" fmla="*/ 6580909 w 7578437"/>
              <a:gd name="connsiteY82" fmla="*/ 110837 h 1025237"/>
              <a:gd name="connsiteX83" fmla="*/ 6525491 w 7578437"/>
              <a:gd name="connsiteY83" fmla="*/ 83128 h 1025237"/>
              <a:gd name="connsiteX84" fmla="*/ 6483928 w 7578437"/>
              <a:gd name="connsiteY84" fmla="*/ 69273 h 1025237"/>
              <a:gd name="connsiteX85" fmla="*/ 6345382 w 7578437"/>
              <a:gd name="connsiteY85" fmla="*/ 41564 h 1025237"/>
              <a:gd name="connsiteX86" fmla="*/ 5818909 w 7578437"/>
              <a:gd name="connsiteY86" fmla="*/ 55419 h 1025237"/>
              <a:gd name="connsiteX87" fmla="*/ 5708073 w 7578437"/>
              <a:gd name="connsiteY87" fmla="*/ 27709 h 1025237"/>
              <a:gd name="connsiteX88" fmla="*/ 5652655 w 7578437"/>
              <a:gd name="connsiteY88" fmla="*/ 13855 h 1025237"/>
              <a:gd name="connsiteX89" fmla="*/ 5209309 w 7578437"/>
              <a:gd name="connsiteY89" fmla="*/ 0 h 1025237"/>
              <a:gd name="connsiteX90" fmla="*/ 4724400 w 7578437"/>
              <a:gd name="connsiteY90" fmla="*/ 27709 h 1025237"/>
              <a:gd name="connsiteX91" fmla="*/ 4655128 w 7578437"/>
              <a:gd name="connsiteY91" fmla="*/ 41564 h 1025237"/>
              <a:gd name="connsiteX92" fmla="*/ 4613564 w 7578437"/>
              <a:gd name="connsiteY92" fmla="*/ 69273 h 1025237"/>
              <a:gd name="connsiteX93" fmla="*/ 4544291 w 7578437"/>
              <a:gd name="connsiteY93" fmla="*/ 83128 h 1025237"/>
              <a:gd name="connsiteX94" fmla="*/ 4364182 w 7578437"/>
              <a:gd name="connsiteY94" fmla="*/ 110837 h 1025237"/>
              <a:gd name="connsiteX95" fmla="*/ 4197928 w 7578437"/>
              <a:gd name="connsiteY95" fmla="*/ 152400 h 1025237"/>
              <a:gd name="connsiteX96" fmla="*/ 4142509 w 7578437"/>
              <a:gd name="connsiteY96" fmla="*/ 180109 h 1025237"/>
              <a:gd name="connsiteX97" fmla="*/ 3920837 w 7578437"/>
              <a:gd name="connsiteY97" fmla="*/ 193964 h 1025237"/>
              <a:gd name="connsiteX98" fmla="*/ 3796146 w 7578437"/>
              <a:gd name="connsiteY98" fmla="*/ 221673 h 1025237"/>
              <a:gd name="connsiteX99" fmla="*/ 3519055 w 7578437"/>
              <a:gd name="connsiteY99" fmla="*/ 249382 h 1025237"/>
              <a:gd name="connsiteX100" fmla="*/ 3435928 w 7578437"/>
              <a:gd name="connsiteY100" fmla="*/ 263237 h 1025237"/>
              <a:gd name="connsiteX101" fmla="*/ 3214255 w 7578437"/>
              <a:gd name="connsiteY101" fmla="*/ 290946 h 1025237"/>
              <a:gd name="connsiteX102" fmla="*/ 3131128 w 7578437"/>
              <a:gd name="connsiteY102" fmla="*/ 304800 h 1025237"/>
              <a:gd name="connsiteX103" fmla="*/ 3034146 w 7578437"/>
              <a:gd name="connsiteY103" fmla="*/ 318655 h 1025237"/>
              <a:gd name="connsiteX104" fmla="*/ 2964873 w 7578437"/>
              <a:gd name="connsiteY104" fmla="*/ 332509 h 1025237"/>
              <a:gd name="connsiteX105" fmla="*/ 1676400 w 7578437"/>
              <a:gd name="connsiteY105" fmla="*/ 318655 h 1025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7578437" h="1025237">
                <a:moveTo>
                  <a:pt x="1676400" y="318655"/>
                </a:moveTo>
                <a:cubicBezTo>
                  <a:pt x="1459720" y="275317"/>
                  <a:pt x="1698227" y="319098"/>
                  <a:pt x="1191491" y="290946"/>
                </a:cubicBezTo>
                <a:cubicBezTo>
                  <a:pt x="1163443" y="289388"/>
                  <a:pt x="1136073" y="281709"/>
                  <a:pt x="1108364" y="277091"/>
                </a:cubicBezTo>
                <a:lnTo>
                  <a:pt x="942109" y="290946"/>
                </a:lnTo>
                <a:cubicBezTo>
                  <a:pt x="677282" y="317429"/>
                  <a:pt x="963151" y="291780"/>
                  <a:pt x="748146" y="318655"/>
                </a:cubicBezTo>
                <a:cubicBezTo>
                  <a:pt x="702092" y="324412"/>
                  <a:pt x="655782" y="327891"/>
                  <a:pt x="609600" y="332509"/>
                </a:cubicBezTo>
                <a:cubicBezTo>
                  <a:pt x="591127" y="337127"/>
                  <a:pt x="572770" y="342233"/>
                  <a:pt x="554182" y="346364"/>
                </a:cubicBezTo>
                <a:cubicBezTo>
                  <a:pt x="531194" y="351473"/>
                  <a:pt x="507628" y="354023"/>
                  <a:pt x="484909" y="360219"/>
                </a:cubicBezTo>
                <a:cubicBezTo>
                  <a:pt x="456730" y="367904"/>
                  <a:pt x="426084" y="371726"/>
                  <a:pt x="401782" y="387928"/>
                </a:cubicBezTo>
                <a:cubicBezTo>
                  <a:pt x="387928" y="397164"/>
                  <a:pt x="373221" y="405235"/>
                  <a:pt x="360219" y="415637"/>
                </a:cubicBezTo>
                <a:cubicBezTo>
                  <a:pt x="323361" y="445123"/>
                  <a:pt x="306664" y="491604"/>
                  <a:pt x="249382" y="498764"/>
                </a:cubicBezTo>
                <a:lnTo>
                  <a:pt x="138546" y="512619"/>
                </a:lnTo>
                <a:cubicBezTo>
                  <a:pt x="124691" y="517237"/>
                  <a:pt x="111150" y="522931"/>
                  <a:pt x="96982" y="526473"/>
                </a:cubicBezTo>
                <a:cubicBezTo>
                  <a:pt x="74137" y="532184"/>
                  <a:pt x="48155" y="528645"/>
                  <a:pt x="27709" y="540328"/>
                </a:cubicBezTo>
                <a:cubicBezTo>
                  <a:pt x="13252" y="548589"/>
                  <a:pt x="9236" y="568037"/>
                  <a:pt x="0" y="581891"/>
                </a:cubicBezTo>
                <a:cubicBezTo>
                  <a:pt x="4618" y="600364"/>
                  <a:pt x="10449" y="618575"/>
                  <a:pt x="13855" y="637309"/>
                </a:cubicBezTo>
                <a:cubicBezTo>
                  <a:pt x="22437" y="684511"/>
                  <a:pt x="13484" y="740909"/>
                  <a:pt x="55419" y="775855"/>
                </a:cubicBezTo>
                <a:cubicBezTo>
                  <a:pt x="71285" y="789077"/>
                  <a:pt x="92364" y="794328"/>
                  <a:pt x="110837" y="803564"/>
                </a:cubicBezTo>
                <a:cubicBezTo>
                  <a:pt x="124691" y="817419"/>
                  <a:pt x="139857" y="830076"/>
                  <a:pt x="152400" y="845128"/>
                </a:cubicBezTo>
                <a:cubicBezTo>
                  <a:pt x="188407" y="888336"/>
                  <a:pt x="167510" y="882153"/>
                  <a:pt x="207819" y="914400"/>
                </a:cubicBezTo>
                <a:cubicBezTo>
                  <a:pt x="273996" y="967341"/>
                  <a:pt x="222655" y="921818"/>
                  <a:pt x="290946" y="955964"/>
                </a:cubicBezTo>
                <a:cubicBezTo>
                  <a:pt x="305839" y="963411"/>
                  <a:pt x="317616" y="976226"/>
                  <a:pt x="332509" y="983673"/>
                </a:cubicBezTo>
                <a:cubicBezTo>
                  <a:pt x="352388" y="993613"/>
                  <a:pt x="411731" y="1006942"/>
                  <a:pt x="429491" y="1011382"/>
                </a:cubicBezTo>
                <a:lnTo>
                  <a:pt x="1011382" y="983673"/>
                </a:lnTo>
                <a:cubicBezTo>
                  <a:pt x="1066877" y="980093"/>
                  <a:pt x="1122142" y="973399"/>
                  <a:pt x="1177637" y="969819"/>
                </a:cubicBezTo>
                <a:cubicBezTo>
                  <a:pt x="1265321" y="964162"/>
                  <a:pt x="1353142" y="960838"/>
                  <a:pt x="1440873" y="955964"/>
                </a:cubicBezTo>
                <a:lnTo>
                  <a:pt x="1676400" y="942109"/>
                </a:lnTo>
                <a:cubicBezTo>
                  <a:pt x="1750291" y="932873"/>
                  <a:pt x="1827428" y="937947"/>
                  <a:pt x="1898073" y="914400"/>
                </a:cubicBezTo>
                <a:cubicBezTo>
                  <a:pt x="1911928" y="909782"/>
                  <a:pt x="1925113" y="902075"/>
                  <a:pt x="1939637" y="900546"/>
                </a:cubicBezTo>
                <a:cubicBezTo>
                  <a:pt x="2013265" y="892796"/>
                  <a:pt x="2087492" y="892369"/>
                  <a:pt x="2161309" y="886691"/>
                </a:cubicBezTo>
                <a:cubicBezTo>
                  <a:pt x="2252641" y="879665"/>
                  <a:pt x="2321398" y="870144"/>
                  <a:pt x="2410691" y="858982"/>
                </a:cubicBezTo>
                <a:cubicBezTo>
                  <a:pt x="2518668" y="822992"/>
                  <a:pt x="2481816" y="831273"/>
                  <a:pt x="2687782" y="831273"/>
                </a:cubicBezTo>
                <a:cubicBezTo>
                  <a:pt x="3020323" y="831273"/>
                  <a:pt x="3352800" y="840510"/>
                  <a:pt x="3685309" y="845128"/>
                </a:cubicBezTo>
                <a:cubicBezTo>
                  <a:pt x="3722255" y="849746"/>
                  <a:pt x="3758913" y="858982"/>
                  <a:pt x="3796146" y="858982"/>
                </a:cubicBezTo>
                <a:cubicBezTo>
                  <a:pt x="3837965" y="858982"/>
                  <a:pt x="3879189" y="848914"/>
                  <a:pt x="3920837" y="845128"/>
                </a:cubicBezTo>
                <a:cubicBezTo>
                  <a:pt x="3980803" y="839677"/>
                  <a:pt x="4041004" y="836982"/>
                  <a:pt x="4100946" y="831273"/>
                </a:cubicBezTo>
                <a:cubicBezTo>
                  <a:pt x="4138011" y="827743"/>
                  <a:pt x="4174637" y="819981"/>
                  <a:pt x="4211782" y="817419"/>
                </a:cubicBezTo>
                <a:cubicBezTo>
                  <a:pt x="4308644" y="810739"/>
                  <a:pt x="4405746" y="808182"/>
                  <a:pt x="4502728" y="803564"/>
                </a:cubicBezTo>
                <a:cubicBezTo>
                  <a:pt x="4591361" y="793716"/>
                  <a:pt x="4691592" y="781737"/>
                  <a:pt x="4779819" y="775855"/>
                </a:cubicBezTo>
                <a:cubicBezTo>
                  <a:pt x="4867491" y="770010"/>
                  <a:pt x="4955310" y="766618"/>
                  <a:pt x="5043055" y="762000"/>
                </a:cubicBezTo>
                <a:cubicBezTo>
                  <a:pt x="5070764" y="757382"/>
                  <a:pt x="5098308" y="751630"/>
                  <a:pt x="5126182" y="748146"/>
                </a:cubicBezTo>
                <a:cubicBezTo>
                  <a:pt x="5274106" y="729656"/>
                  <a:pt x="5366147" y="728953"/>
                  <a:pt x="5527964" y="720437"/>
                </a:cubicBezTo>
                <a:cubicBezTo>
                  <a:pt x="5564909" y="715819"/>
                  <a:pt x="5602074" y="712703"/>
                  <a:pt x="5638800" y="706582"/>
                </a:cubicBezTo>
                <a:cubicBezTo>
                  <a:pt x="5657582" y="703452"/>
                  <a:pt x="5675631" y="696859"/>
                  <a:pt x="5694219" y="692728"/>
                </a:cubicBezTo>
                <a:cubicBezTo>
                  <a:pt x="5717206" y="687620"/>
                  <a:pt x="5740546" y="684168"/>
                  <a:pt x="5763491" y="678873"/>
                </a:cubicBezTo>
                <a:cubicBezTo>
                  <a:pt x="5800598" y="670310"/>
                  <a:pt x="5874328" y="651164"/>
                  <a:pt x="5874328" y="651164"/>
                </a:cubicBezTo>
                <a:cubicBezTo>
                  <a:pt x="5925128" y="655782"/>
                  <a:pt x="5976166" y="658277"/>
                  <a:pt x="6026728" y="665019"/>
                </a:cubicBezTo>
                <a:cubicBezTo>
                  <a:pt x="6067345" y="670435"/>
                  <a:pt x="6086300" y="682040"/>
                  <a:pt x="6123709" y="692728"/>
                </a:cubicBezTo>
                <a:cubicBezTo>
                  <a:pt x="6142018" y="697959"/>
                  <a:pt x="6160819" y="701351"/>
                  <a:pt x="6179128" y="706582"/>
                </a:cubicBezTo>
                <a:cubicBezTo>
                  <a:pt x="6193170" y="710594"/>
                  <a:pt x="6206649" y="716425"/>
                  <a:pt x="6220691" y="720437"/>
                </a:cubicBezTo>
                <a:cubicBezTo>
                  <a:pt x="6239000" y="725668"/>
                  <a:pt x="6257871" y="728820"/>
                  <a:pt x="6276109" y="734291"/>
                </a:cubicBezTo>
                <a:cubicBezTo>
                  <a:pt x="6304085" y="742684"/>
                  <a:pt x="6330596" y="756272"/>
                  <a:pt x="6359237" y="762000"/>
                </a:cubicBezTo>
                <a:cubicBezTo>
                  <a:pt x="6398769" y="769907"/>
                  <a:pt x="6444811" y="777974"/>
                  <a:pt x="6483928" y="789709"/>
                </a:cubicBezTo>
                <a:cubicBezTo>
                  <a:pt x="6511904" y="798102"/>
                  <a:pt x="6539346" y="808183"/>
                  <a:pt x="6567055" y="817419"/>
                </a:cubicBezTo>
                <a:lnTo>
                  <a:pt x="6608619" y="831273"/>
                </a:lnTo>
                <a:cubicBezTo>
                  <a:pt x="6622473" y="840509"/>
                  <a:pt x="6634966" y="852219"/>
                  <a:pt x="6650182" y="858982"/>
                </a:cubicBezTo>
                <a:cubicBezTo>
                  <a:pt x="6684716" y="874330"/>
                  <a:pt x="6748430" y="891591"/>
                  <a:pt x="6788728" y="900546"/>
                </a:cubicBezTo>
                <a:cubicBezTo>
                  <a:pt x="6811715" y="905654"/>
                  <a:pt x="6835013" y="909292"/>
                  <a:pt x="6858000" y="914400"/>
                </a:cubicBezTo>
                <a:cubicBezTo>
                  <a:pt x="6876588" y="918531"/>
                  <a:pt x="6894946" y="923637"/>
                  <a:pt x="6913419" y="928255"/>
                </a:cubicBezTo>
                <a:cubicBezTo>
                  <a:pt x="6993291" y="981504"/>
                  <a:pt x="6916243" y="935403"/>
                  <a:pt x="6996546" y="969819"/>
                </a:cubicBezTo>
                <a:cubicBezTo>
                  <a:pt x="7015529" y="977955"/>
                  <a:pt x="7032981" y="989392"/>
                  <a:pt x="7051964" y="997528"/>
                </a:cubicBezTo>
                <a:cubicBezTo>
                  <a:pt x="7089237" y="1013502"/>
                  <a:pt x="7122148" y="1017106"/>
                  <a:pt x="7162800" y="1025237"/>
                </a:cubicBezTo>
                <a:cubicBezTo>
                  <a:pt x="7218218" y="1020619"/>
                  <a:pt x="7273932" y="1018732"/>
                  <a:pt x="7329055" y="1011382"/>
                </a:cubicBezTo>
                <a:cubicBezTo>
                  <a:pt x="7343531" y="1009452"/>
                  <a:pt x="7356945" y="1002656"/>
                  <a:pt x="7370619" y="997528"/>
                </a:cubicBezTo>
                <a:cubicBezTo>
                  <a:pt x="7393905" y="988796"/>
                  <a:pt x="7416298" y="977684"/>
                  <a:pt x="7439891" y="969819"/>
                </a:cubicBezTo>
                <a:cubicBezTo>
                  <a:pt x="7466526" y="960940"/>
                  <a:pt x="7510187" y="955452"/>
                  <a:pt x="7536873" y="942109"/>
                </a:cubicBezTo>
                <a:cubicBezTo>
                  <a:pt x="7551766" y="934662"/>
                  <a:pt x="7564582" y="923636"/>
                  <a:pt x="7578437" y="914400"/>
                </a:cubicBezTo>
                <a:cubicBezTo>
                  <a:pt x="7575343" y="877268"/>
                  <a:pt x="7579022" y="763171"/>
                  <a:pt x="7550728" y="706582"/>
                </a:cubicBezTo>
                <a:cubicBezTo>
                  <a:pt x="7522302" y="649730"/>
                  <a:pt x="7529671" y="680261"/>
                  <a:pt x="7495309" y="637309"/>
                </a:cubicBezTo>
                <a:cubicBezTo>
                  <a:pt x="7484907" y="624307"/>
                  <a:pt x="7479374" y="607520"/>
                  <a:pt x="7467600" y="595746"/>
                </a:cubicBezTo>
                <a:cubicBezTo>
                  <a:pt x="7455826" y="583972"/>
                  <a:pt x="7438482" y="579099"/>
                  <a:pt x="7426037" y="568037"/>
                </a:cubicBezTo>
                <a:cubicBezTo>
                  <a:pt x="7396748" y="542003"/>
                  <a:pt x="7375514" y="506646"/>
                  <a:pt x="7342909" y="484909"/>
                </a:cubicBezTo>
                <a:cubicBezTo>
                  <a:pt x="7329055" y="475673"/>
                  <a:pt x="7314138" y="467860"/>
                  <a:pt x="7301346" y="457200"/>
                </a:cubicBezTo>
                <a:cubicBezTo>
                  <a:pt x="7286294" y="444657"/>
                  <a:pt x="7274658" y="428388"/>
                  <a:pt x="7259782" y="415637"/>
                </a:cubicBezTo>
                <a:cubicBezTo>
                  <a:pt x="7250993" y="408103"/>
                  <a:pt x="7180346" y="355137"/>
                  <a:pt x="7162800" y="346364"/>
                </a:cubicBezTo>
                <a:cubicBezTo>
                  <a:pt x="7093352" y="311640"/>
                  <a:pt x="7104253" y="324643"/>
                  <a:pt x="7038109" y="304800"/>
                </a:cubicBezTo>
                <a:cubicBezTo>
                  <a:pt x="7010133" y="296407"/>
                  <a:pt x="6979284" y="293293"/>
                  <a:pt x="6954982" y="277091"/>
                </a:cubicBezTo>
                <a:cubicBezTo>
                  <a:pt x="6920527" y="254121"/>
                  <a:pt x="6898180" y="236740"/>
                  <a:pt x="6858000" y="221673"/>
                </a:cubicBezTo>
                <a:cubicBezTo>
                  <a:pt x="6840171" y="214987"/>
                  <a:pt x="6820891" y="213050"/>
                  <a:pt x="6802582" y="207819"/>
                </a:cubicBezTo>
                <a:cubicBezTo>
                  <a:pt x="6788540" y="203807"/>
                  <a:pt x="6775108" y="197807"/>
                  <a:pt x="6761019" y="193964"/>
                </a:cubicBezTo>
                <a:cubicBezTo>
                  <a:pt x="6724278" y="183944"/>
                  <a:pt x="6650182" y="166255"/>
                  <a:pt x="6650182" y="166255"/>
                </a:cubicBezTo>
                <a:cubicBezTo>
                  <a:pt x="6636328" y="157019"/>
                  <a:pt x="6621621" y="148948"/>
                  <a:pt x="6608619" y="138546"/>
                </a:cubicBezTo>
                <a:cubicBezTo>
                  <a:pt x="6598419" y="130386"/>
                  <a:pt x="6591778" y="118083"/>
                  <a:pt x="6580909" y="110837"/>
                </a:cubicBezTo>
                <a:cubicBezTo>
                  <a:pt x="6563725" y="99381"/>
                  <a:pt x="6544474" y="91264"/>
                  <a:pt x="6525491" y="83128"/>
                </a:cubicBezTo>
                <a:cubicBezTo>
                  <a:pt x="6512068" y="77375"/>
                  <a:pt x="6497970" y="73285"/>
                  <a:pt x="6483928" y="69273"/>
                </a:cubicBezTo>
                <a:cubicBezTo>
                  <a:pt x="6426068" y="52742"/>
                  <a:pt x="6410688" y="52449"/>
                  <a:pt x="6345382" y="41564"/>
                </a:cubicBezTo>
                <a:cubicBezTo>
                  <a:pt x="6169891" y="46182"/>
                  <a:pt x="5994419" y="59235"/>
                  <a:pt x="5818909" y="55419"/>
                </a:cubicBezTo>
                <a:cubicBezTo>
                  <a:pt x="5780836" y="54591"/>
                  <a:pt x="5745018" y="36945"/>
                  <a:pt x="5708073" y="27709"/>
                </a:cubicBezTo>
                <a:cubicBezTo>
                  <a:pt x="5689600" y="23091"/>
                  <a:pt x="5671687" y="14450"/>
                  <a:pt x="5652655" y="13855"/>
                </a:cubicBezTo>
                <a:lnTo>
                  <a:pt x="5209309" y="0"/>
                </a:lnTo>
                <a:cubicBezTo>
                  <a:pt x="5042014" y="6692"/>
                  <a:pt x="4887364" y="5981"/>
                  <a:pt x="4724400" y="27709"/>
                </a:cubicBezTo>
                <a:cubicBezTo>
                  <a:pt x="4701059" y="30821"/>
                  <a:pt x="4678219" y="36946"/>
                  <a:pt x="4655128" y="41564"/>
                </a:cubicBezTo>
                <a:cubicBezTo>
                  <a:pt x="4641273" y="50800"/>
                  <a:pt x="4629155" y="63426"/>
                  <a:pt x="4613564" y="69273"/>
                </a:cubicBezTo>
                <a:cubicBezTo>
                  <a:pt x="4591515" y="77541"/>
                  <a:pt x="4567519" y="79257"/>
                  <a:pt x="4544291" y="83128"/>
                </a:cubicBezTo>
                <a:cubicBezTo>
                  <a:pt x="4357381" y="114279"/>
                  <a:pt x="4532957" y="80151"/>
                  <a:pt x="4364182" y="110837"/>
                </a:cubicBezTo>
                <a:cubicBezTo>
                  <a:pt x="4308068" y="121040"/>
                  <a:pt x="4251695" y="132848"/>
                  <a:pt x="4197928" y="152400"/>
                </a:cubicBezTo>
                <a:cubicBezTo>
                  <a:pt x="4178518" y="159458"/>
                  <a:pt x="4162934" y="177045"/>
                  <a:pt x="4142509" y="180109"/>
                </a:cubicBezTo>
                <a:cubicBezTo>
                  <a:pt x="4069293" y="191091"/>
                  <a:pt x="3994728" y="189346"/>
                  <a:pt x="3920837" y="193964"/>
                </a:cubicBezTo>
                <a:cubicBezTo>
                  <a:pt x="3880492" y="204051"/>
                  <a:pt x="3837198" y="215809"/>
                  <a:pt x="3796146" y="221673"/>
                </a:cubicBezTo>
                <a:cubicBezTo>
                  <a:pt x="3672838" y="239288"/>
                  <a:pt x="3649577" y="234026"/>
                  <a:pt x="3519055" y="249382"/>
                </a:cubicBezTo>
                <a:cubicBezTo>
                  <a:pt x="3491156" y="252664"/>
                  <a:pt x="3463762" y="259441"/>
                  <a:pt x="3435928" y="263237"/>
                </a:cubicBezTo>
                <a:cubicBezTo>
                  <a:pt x="3362145" y="273298"/>
                  <a:pt x="3287708" y="278704"/>
                  <a:pt x="3214255" y="290946"/>
                </a:cubicBezTo>
                <a:lnTo>
                  <a:pt x="3131128" y="304800"/>
                </a:lnTo>
                <a:cubicBezTo>
                  <a:pt x="3098852" y="309765"/>
                  <a:pt x="3066357" y="313286"/>
                  <a:pt x="3034146" y="318655"/>
                </a:cubicBezTo>
                <a:cubicBezTo>
                  <a:pt x="3010918" y="322526"/>
                  <a:pt x="2988420" y="332274"/>
                  <a:pt x="2964873" y="332509"/>
                </a:cubicBezTo>
                <a:lnTo>
                  <a:pt x="1676400" y="318655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261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3954016" cy="4975448"/>
          </a:xfrm>
        </p:spPr>
        <p:txBody>
          <a:bodyPr>
            <a:noAutofit/>
          </a:bodyPr>
          <a:lstStyle/>
          <a:p>
            <a:r>
              <a:rPr lang="cs-CZ" dirty="0" smtClean="0"/>
              <a:t>Odhalení pamětní desky v Březovicích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706" y="1124743"/>
            <a:ext cx="5751214" cy="410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42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Dětství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692696"/>
            <a:ext cx="7910264" cy="4687416"/>
          </a:xfrm>
        </p:spPr>
        <p:txBody>
          <a:bodyPr>
            <a:normAutofit lnSpcReduction="10000"/>
          </a:bodyPr>
          <a:lstStyle/>
          <a:p>
            <a:r>
              <a:rPr lang="cs-CZ" dirty="0" smtClean="0">
                <a:latin typeface="Calibri" panose="020F0502020204030204" pitchFamily="34" charset="0"/>
              </a:rPr>
              <a:t>Karel </a:t>
            </a:r>
            <a:r>
              <a:rPr lang="cs-CZ" dirty="0" err="1" smtClean="0">
                <a:latin typeface="Calibri" panose="020F0502020204030204" pitchFamily="34" charset="0"/>
              </a:rPr>
              <a:t>Sellner</a:t>
            </a:r>
            <a:r>
              <a:rPr lang="cs-CZ" dirty="0" smtClean="0">
                <a:latin typeface="Calibri" panose="020F0502020204030204" pitchFamily="34" charset="0"/>
              </a:rPr>
              <a:t> se narodil </a:t>
            </a:r>
            <a:r>
              <a:rPr lang="cs-CZ" dirty="0" smtClean="0">
                <a:latin typeface="Calibri" panose="020F0502020204030204" pitchFamily="34" charset="0"/>
              </a:rPr>
              <a:t>23.10.1873 v Daliměřicích u Turnova.</a:t>
            </a:r>
            <a:endParaRPr lang="cs-CZ" dirty="0" smtClean="0">
              <a:latin typeface="Calibri" panose="020F0502020204030204" pitchFamily="34" charset="0"/>
            </a:endParaRPr>
          </a:p>
          <a:p>
            <a:r>
              <a:rPr lang="cs-CZ" dirty="0" smtClean="0">
                <a:latin typeface="Calibri" panose="020F0502020204030204" pitchFamily="34" charset="0"/>
              </a:rPr>
              <a:t>V otci měl velký vzor a velice si ho vážil.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V rodině panovala velmi harmonická, až klidná nálada, jenž měla velký vliv na jeho budoucí tvorbu.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1879 Karel nastoupil do obecné školy.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Velice dobře hrál na housle, klavír a později i na varhany.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Velký zájem věnoval hlavně kreslení, vlastivědě a literatuře, ale také historii, především té pravěké.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Jeho dětství bylo veselé a radostné, často se o něm zmiňuje a připomíná i ve svých knihách.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Karel </a:t>
            </a:r>
            <a:r>
              <a:rPr lang="cs-CZ" dirty="0" err="1" smtClean="0">
                <a:latin typeface="Calibri" panose="020F0502020204030204" pitchFamily="34" charset="0"/>
              </a:rPr>
              <a:t>Sellner</a:t>
            </a:r>
            <a:r>
              <a:rPr lang="cs-CZ" dirty="0" smtClean="0">
                <a:latin typeface="Calibri" panose="020F0502020204030204" pitchFamily="34" charset="0"/>
              </a:rPr>
              <a:t> se také vyznačoval velmi výbornou pamětí – dokázal si zapamatovat i ten nejmenší detail.</a:t>
            </a:r>
          </a:p>
          <a:p>
            <a:endParaRPr 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17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Díla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687416"/>
          </a:xfrm>
        </p:spPr>
        <p:txBody>
          <a:bodyPr>
            <a:normAutofit fontScale="92500" lnSpcReduction="10000"/>
          </a:bodyPr>
          <a:lstStyle/>
          <a:p>
            <a:r>
              <a:rPr lang="cs-CZ" b="1" u="sng" dirty="0" smtClean="0">
                <a:latin typeface="Calibri" panose="020F0502020204030204" pitchFamily="34" charset="0"/>
              </a:rPr>
              <a:t>Petrovský</a:t>
            </a:r>
          </a:p>
          <a:p>
            <a:r>
              <a:rPr lang="cs-CZ" b="1" u="sng" dirty="0" err="1" smtClean="0">
                <a:latin typeface="Calibri" panose="020F0502020204030204" pitchFamily="34" charset="0"/>
              </a:rPr>
              <a:t>Bohdar</a:t>
            </a:r>
            <a:r>
              <a:rPr lang="cs-CZ" b="1" u="sng" dirty="0" smtClean="0">
                <a:latin typeface="Calibri" panose="020F0502020204030204" pitchFamily="34" charset="0"/>
              </a:rPr>
              <a:t> (Osudová věštba)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Václav Vrba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Tajemný rytíř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První lidé v Čechách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Poslední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V tajemné zemi</a:t>
            </a:r>
          </a:p>
          <a:p>
            <a:r>
              <a:rPr lang="cs-CZ" b="1" u="sng" dirty="0" smtClean="0">
                <a:latin typeface="Calibri" panose="020F0502020204030204" pitchFamily="34" charset="0"/>
              </a:rPr>
              <a:t>Pohádky májových večerů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Tři bratři z Mydlovaru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Rychtář Ježek</a:t>
            </a:r>
          </a:p>
          <a:p>
            <a:r>
              <a:rPr lang="cs-CZ" dirty="0" err="1" smtClean="0">
                <a:latin typeface="Calibri" panose="020F0502020204030204" pitchFamily="34" charset="0"/>
              </a:rPr>
              <a:t>Daliboh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z </a:t>
            </a:r>
            <a:r>
              <a:rPr lang="cs-CZ" dirty="0" err="1" smtClean="0">
                <a:latin typeface="Calibri" panose="020F0502020204030204" pitchFamily="34" charset="0"/>
              </a:rPr>
              <a:t>Myšína</a:t>
            </a:r>
            <a:endParaRPr lang="cs-CZ" dirty="0" smtClean="0">
              <a:latin typeface="Calibri" panose="020F0502020204030204" pitchFamily="34" charset="0"/>
            </a:endParaRPr>
          </a:p>
          <a:p>
            <a:r>
              <a:rPr lang="cs-CZ" dirty="0" smtClean="0">
                <a:latin typeface="Calibri" panose="020F0502020204030204" pitchFamily="34" charset="0"/>
              </a:rPr>
              <a:t>A další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6792"/>
            <a:ext cx="4793957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68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Petrovský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latin typeface="Calibri" panose="020F0502020204030204" pitchFamily="34" charset="0"/>
              </a:rPr>
              <a:t>Román z doby temna. Hrdina Petr-Petrovský není lupič a jeho druzi jsou pouzí vyhnanci, tuláci bez práv, zahořklí na smutné poměry v Čechách, podporovatelé tajných evangelíků a českých bratří, někdy i mstitelé křivd. Na jejich rukou nelpí krev, ale shodou okolností jsou to právě oni, jimž přičítají se na vrub různé přepady a zločiny skutečných loupežníků. Hrdinou děje je Petr a později Marta, cikánka, sirotek z robotnické rodiny, uprchlé z panského dvora, kterou cikáni zachrání. S nimi i trpí než shledá se za zvláštních okolností s Petrem</a:t>
            </a:r>
            <a:r>
              <a:rPr lang="cs-CZ" dirty="0" smtClean="0">
                <a:latin typeface="Calibri" panose="020F0502020204030204" pitchFamily="34" charset="0"/>
              </a:rPr>
              <a:t>.</a:t>
            </a:r>
          </a:p>
          <a:p>
            <a:pPr lvl="8"/>
            <a:r>
              <a:rPr lang="cs-CZ" sz="2600" b="1" dirty="0">
                <a:latin typeface="Calibri" panose="020F0502020204030204" pitchFamily="34" charset="0"/>
              </a:rPr>
              <a:t>Kolokol - Vinohrady - Korunní 27 </a:t>
            </a:r>
          </a:p>
        </p:txBody>
      </p:sp>
      <p:pic>
        <p:nvPicPr>
          <p:cNvPr id="3074" name="Picture 2" descr="http://www.knihyzpudy.cz/img/p/740-1212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249" y="4492574"/>
            <a:ext cx="2204751" cy="2204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41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626424" cy="1600200"/>
          </a:xfrm>
        </p:spPr>
        <p:txBody>
          <a:bodyPr>
            <a:normAutofit/>
          </a:bodyPr>
          <a:lstStyle/>
          <a:p>
            <a:r>
              <a:rPr lang="cs-CZ" dirty="0" err="1" smtClean="0"/>
              <a:t>Bohdar</a:t>
            </a:r>
            <a:r>
              <a:rPr lang="cs-CZ" dirty="0"/>
              <a:t> </a:t>
            </a:r>
            <a:r>
              <a:rPr lang="cs-CZ" dirty="0" smtClean="0"/>
              <a:t>(Osudová věštba)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 smtClean="0">
              <a:latin typeface="Calibri" panose="020F0502020204030204" pitchFamily="34" charset="0"/>
            </a:endParaRPr>
          </a:p>
          <a:p>
            <a:r>
              <a:rPr lang="cs-CZ" dirty="0" smtClean="0">
                <a:latin typeface="Calibri" panose="020F0502020204030204" pitchFamily="34" charset="0"/>
              </a:rPr>
              <a:t> Román </a:t>
            </a:r>
            <a:r>
              <a:rPr lang="cs-CZ" dirty="0">
                <a:latin typeface="Calibri" panose="020F0502020204030204" pitchFamily="34" charset="0"/>
              </a:rPr>
              <a:t>z barbarských, slovanských dob. </a:t>
            </a:r>
            <a:r>
              <a:rPr lang="cs-CZ" dirty="0" smtClean="0">
                <a:latin typeface="Calibri" panose="020F0502020204030204" pitchFamily="34" charset="0"/>
              </a:rPr>
              <a:t>Hrdina </a:t>
            </a:r>
            <a:r>
              <a:rPr lang="cs-CZ" dirty="0">
                <a:latin typeface="Calibri" panose="020F0502020204030204" pitchFamily="34" charset="0"/>
              </a:rPr>
              <a:t>knihy, silný mladík </a:t>
            </a:r>
            <a:r>
              <a:rPr lang="cs-CZ" dirty="0" err="1">
                <a:latin typeface="Calibri" panose="020F0502020204030204" pitchFamily="34" charset="0"/>
              </a:rPr>
              <a:t>Bohdar</a:t>
            </a:r>
            <a:r>
              <a:rPr lang="cs-CZ" dirty="0">
                <a:latin typeface="Calibri" panose="020F0502020204030204" pitchFamily="34" charset="0"/>
              </a:rPr>
              <a:t>, proti starým a vžitým způsobům s odvahou bojuje, vysvobozuje sebe i jiné z otroctví, s odvahou bojuje nejen s lidmi a jejich předsudky, ale také s přírodou a jejími často krutými zákony</a:t>
            </a:r>
            <a:r>
              <a:rPr lang="cs-CZ" dirty="0" smtClean="0">
                <a:latin typeface="Calibri" panose="020F0502020204030204" pitchFamily="34" charset="0"/>
              </a:rPr>
              <a:t>. </a:t>
            </a:r>
            <a:r>
              <a:rPr lang="cs-CZ" dirty="0">
                <a:latin typeface="Calibri" panose="020F0502020204030204" pitchFamily="34" charset="0"/>
              </a:rPr>
              <a:t>Lovecká dobrodružství knihy připomínají veliké spisovatele cizí, kteří dovedou odhaliti tajemství </a:t>
            </a:r>
            <a:r>
              <a:rPr lang="cs-CZ" dirty="0" smtClean="0">
                <a:latin typeface="Calibri" panose="020F0502020204030204" pitchFamily="34" charset="0"/>
              </a:rPr>
              <a:t>pralesů. Ale </a:t>
            </a:r>
            <a:r>
              <a:rPr lang="cs-CZ" dirty="0" err="1" smtClean="0">
                <a:latin typeface="Calibri" panose="020F0502020204030204" pitchFamily="34" charset="0"/>
              </a:rPr>
              <a:t>Sellner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</a:rPr>
              <a:t>je v knize </a:t>
            </a:r>
            <a:r>
              <a:rPr lang="cs-CZ" dirty="0" smtClean="0">
                <a:latin typeface="Calibri" panose="020F0502020204030204" pitchFamily="34" charset="0"/>
              </a:rPr>
              <a:t>svůj. Jeho poněkud strohý styl </a:t>
            </a:r>
            <a:r>
              <a:rPr lang="cs-CZ" dirty="0">
                <a:latin typeface="Calibri" panose="020F0502020204030204" pitchFamily="34" charset="0"/>
              </a:rPr>
              <a:t>přiléhá velmi dobře k barbarské době slovanského pohanstva, množství postav episodních je dobře kresleno a přispívá k ucelení obrazu hrdiny </a:t>
            </a:r>
            <a:r>
              <a:rPr lang="cs-CZ" dirty="0" err="1" smtClean="0">
                <a:latin typeface="Calibri" panose="020F0502020204030204" pitchFamily="34" charset="0"/>
              </a:rPr>
              <a:t>Bohdara</a:t>
            </a:r>
            <a:endParaRPr lang="cs-CZ" dirty="0" smtClean="0">
              <a:latin typeface="Calibri" panose="020F0502020204030204" pitchFamily="34" charset="0"/>
            </a:endParaRPr>
          </a:p>
          <a:p>
            <a:pPr lvl="8"/>
            <a:r>
              <a:rPr lang="cs-CZ" sz="2800" b="1" dirty="0" smtClean="0">
                <a:latin typeface="Calibri" panose="020F0502020204030204" pitchFamily="34" charset="0"/>
              </a:rPr>
              <a:t>Karel </a:t>
            </a:r>
            <a:r>
              <a:rPr lang="cs-CZ" sz="2800" b="1" dirty="0" err="1" smtClean="0">
                <a:latin typeface="Calibri" panose="020F0502020204030204" pitchFamily="34" charset="0"/>
              </a:rPr>
              <a:t>Sellner</a:t>
            </a:r>
            <a:endParaRPr lang="cs-CZ" sz="2800" b="1" dirty="0" smtClean="0">
              <a:latin typeface="Calibri" panose="020F0502020204030204" pitchFamily="34" charset="0"/>
            </a:endParaRPr>
          </a:p>
          <a:p>
            <a:pPr marL="2240280" lvl="8" indent="0">
              <a:buNone/>
            </a:pPr>
            <a:endParaRPr 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67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Pohádky májových večerů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>
                <a:latin typeface="Calibri" panose="020F0502020204030204" pitchFamily="34" charset="0"/>
              </a:rPr>
              <a:t>Kniha obsahuje povídky, pověsti a báje albánské, jak je autor slyšel vyprávěti anebo sám zažil v divoké Albánii v době světové války. Mnohé z těchto povídek albánských budí pozornost zejména proto, že při určité strohosti stylové, přiléhající k líčené krajině a lidu, prosyceny jsou sensačností děje. V souboru bude povídka "</a:t>
            </a:r>
            <a:r>
              <a:rPr lang="cs-CZ" dirty="0" err="1">
                <a:latin typeface="Calibri" panose="020F0502020204030204" pitchFamily="34" charset="0"/>
              </a:rPr>
              <a:t>Me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raa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n´gjak</a:t>
            </a:r>
            <a:r>
              <a:rPr lang="cs-CZ" dirty="0">
                <a:latin typeface="Calibri" panose="020F0502020204030204" pitchFamily="34" charset="0"/>
              </a:rPr>
              <a:t>" (krevní msta), loupežnická "</a:t>
            </a:r>
            <a:r>
              <a:rPr lang="cs-CZ" dirty="0" err="1">
                <a:latin typeface="Calibri" panose="020F0502020204030204" pitchFamily="34" charset="0"/>
              </a:rPr>
              <a:t>Nikoll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Jaku</a:t>
            </a:r>
            <a:r>
              <a:rPr lang="cs-CZ" dirty="0">
                <a:latin typeface="Calibri" panose="020F0502020204030204" pitchFamily="34" charset="0"/>
              </a:rPr>
              <a:t>" a vojenskými dobrodružstvími , ale i prostou láskou </a:t>
            </a:r>
            <a:r>
              <a:rPr lang="cs-CZ" dirty="0" err="1">
                <a:latin typeface="Calibri" panose="020F0502020204030204" pitchFamily="34" charset="0"/>
              </a:rPr>
              <a:t>dýšící</a:t>
            </a:r>
            <a:r>
              <a:rPr lang="cs-CZ" dirty="0">
                <a:latin typeface="Calibri" panose="020F0502020204030204" pitchFamily="34" charset="0"/>
              </a:rPr>
              <a:t> novela o bojovníku - dívce "</a:t>
            </a:r>
            <a:r>
              <a:rPr lang="cs-CZ" dirty="0" err="1">
                <a:latin typeface="Calibri" panose="020F0502020204030204" pitchFamily="34" charset="0"/>
              </a:rPr>
              <a:t>Mere</a:t>
            </a:r>
            <a:r>
              <a:rPr lang="cs-CZ" dirty="0">
                <a:latin typeface="Calibri" panose="020F0502020204030204" pitchFamily="34" charset="0"/>
              </a:rPr>
              <a:t>-Polo". Také pohádky a pověsti, které budou milé mladším čtenářům, knihu doporučují. Rozhodně kniha </a:t>
            </a:r>
            <a:r>
              <a:rPr lang="cs-CZ" dirty="0" err="1">
                <a:latin typeface="Calibri" panose="020F0502020204030204" pitchFamily="34" charset="0"/>
              </a:rPr>
              <a:t>Sellnerova</a:t>
            </a:r>
            <a:r>
              <a:rPr lang="cs-CZ" dirty="0">
                <a:latin typeface="Calibri" panose="020F0502020204030204" pitchFamily="34" charset="0"/>
              </a:rPr>
              <a:t>, svérázná, původní látkou i zpracováním, obohacuje naši sensační četbu pro mládež velmi vhodně, ba je splněním touhy, po dobré sensační četbě dětské</a:t>
            </a:r>
            <a:r>
              <a:rPr lang="cs-CZ" dirty="0" smtClean="0">
                <a:latin typeface="Calibri" panose="020F0502020204030204" pitchFamily="34" charset="0"/>
              </a:rPr>
              <a:t>.</a:t>
            </a:r>
          </a:p>
          <a:p>
            <a:pPr lvl="8"/>
            <a:r>
              <a:rPr lang="cs-CZ" sz="3100" b="1" dirty="0" smtClean="0">
                <a:latin typeface="Calibri" panose="020F0502020204030204" pitchFamily="34" charset="0"/>
              </a:rPr>
              <a:t>Kolokol</a:t>
            </a:r>
            <a:endParaRPr lang="cs-CZ" sz="3100" b="1" dirty="0">
              <a:latin typeface="Calibri" panose="020F05020202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861048"/>
            <a:ext cx="3134122" cy="2117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45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Konec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Calibri" panose="020F0502020204030204" pitchFamily="34" charset="0"/>
              </a:rPr>
              <a:t>Děkuji za pozornost</a:t>
            </a:r>
          </a:p>
          <a:p>
            <a:r>
              <a:rPr lang="cs-CZ" sz="3200" b="1" dirty="0" smtClean="0">
                <a:latin typeface="Calibri" panose="020F0502020204030204" pitchFamily="34" charset="0"/>
              </a:rPr>
              <a:t>Vytvořil: Jakub </a:t>
            </a:r>
            <a:r>
              <a:rPr lang="cs-CZ" sz="3200" b="1" dirty="0" err="1" smtClean="0">
                <a:latin typeface="Calibri" panose="020F0502020204030204" pitchFamily="34" charset="0"/>
              </a:rPr>
              <a:t>Sellner</a:t>
            </a:r>
            <a:endParaRPr lang="cs-CZ" sz="3200" b="1" dirty="0" smtClean="0">
              <a:latin typeface="Calibri" panose="020F0502020204030204" pitchFamily="34" charset="0"/>
            </a:endParaRPr>
          </a:p>
          <a:p>
            <a:r>
              <a:rPr lang="cs-CZ" sz="3200" b="1" dirty="0" smtClean="0">
                <a:latin typeface="Calibri" panose="020F0502020204030204" pitchFamily="34" charset="0"/>
              </a:rPr>
              <a:t>Datum: 28.9.2013</a:t>
            </a:r>
          </a:p>
          <a:p>
            <a:r>
              <a:rPr lang="cs-CZ" sz="3200" b="1" dirty="0" smtClean="0">
                <a:latin typeface="Calibri" panose="020F0502020204030204" pitchFamily="34" charset="0"/>
              </a:rPr>
              <a:t>Třída: DE3</a:t>
            </a:r>
          </a:p>
          <a:p>
            <a:r>
              <a:rPr lang="cs-CZ" sz="3200" b="1" dirty="0" smtClean="0">
                <a:latin typeface="Calibri" panose="020F0502020204030204" pitchFamily="34" charset="0"/>
              </a:rPr>
              <a:t>Ročník: 2013/2014</a:t>
            </a:r>
          </a:p>
          <a:p>
            <a:r>
              <a:rPr lang="cs-CZ" sz="3200" b="1" dirty="0" smtClean="0">
                <a:latin typeface="Calibri" panose="020F0502020204030204" pitchFamily="34" charset="0"/>
              </a:rPr>
              <a:t>Vedoucí práce: L. Červenková</a:t>
            </a:r>
            <a:endParaRPr lang="cs-CZ" sz="3200" b="1" dirty="0">
              <a:latin typeface="Calibri" panose="020F0502020204030204" pitchFamily="34" charset="0"/>
            </a:endParaRPr>
          </a:p>
        </p:txBody>
      </p:sp>
      <p:pic>
        <p:nvPicPr>
          <p:cNvPr id="6146" name="Picture 2" descr="C:\Users\nnnnnn\Desktop\thumb_logo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12776"/>
            <a:ext cx="2664296" cy="26642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56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Studia v Hradci Králové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4890120" cy="4615408"/>
          </a:xfrm>
        </p:spPr>
        <p:txBody>
          <a:bodyPr>
            <a:normAutofit lnSpcReduction="10000"/>
          </a:bodyPr>
          <a:lstStyle/>
          <a:p>
            <a:r>
              <a:rPr lang="cs-CZ" dirty="0" smtClean="0">
                <a:latin typeface="Calibri" panose="020F0502020204030204" pitchFamily="34" charset="0"/>
              </a:rPr>
              <a:t>Studoval v Hradci Králové učitelský ústav od svých 15 let, kdy byl přijat takto brzy jen díky svým výborným znalostem.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1892 studia dokončil s vynikajícím prospěchem.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Velký vliv na něho měli profesoři, například: Adolf Černý, Raimund Vychodil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Již zde píše jednu ze svých prvním tvoreb, a to školní vystoupení, jenž se dočkalo nemalého úspěchu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04864"/>
            <a:ext cx="3618676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15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Léta učitelská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>
                <a:latin typeface="Calibri" panose="020F0502020204030204" pitchFamily="34" charset="0"/>
              </a:rPr>
              <a:t>První obec, kde učil, byl Loukovec.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Absolvoval kurzy hraní na housle, kreslení, chemie a polního hospodářství.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Další obcí, kde učil, se staly </a:t>
            </a:r>
            <a:r>
              <a:rPr lang="cs-CZ" dirty="0" err="1" smtClean="0">
                <a:latin typeface="Calibri" panose="020F0502020204030204" pitchFamily="34" charset="0"/>
              </a:rPr>
              <a:t>Násedlnice</a:t>
            </a:r>
            <a:r>
              <a:rPr lang="cs-CZ" dirty="0" smtClean="0">
                <a:latin typeface="Calibri" panose="020F0502020204030204" pitchFamily="34" charset="0"/>
              </a:rPr>
              <a:t>, v níž také našel inspiraci pro svoji knihu – </a:t>
            </a:r>
            <a:r>
              <a:rPr lang="cs-CZ" b="1" dirty="0" smtClean="0">
                <a:latin typeface="Calibri" panose="020F0502020204030204" pitchFamily="34" charset="0"/>
              </a:rPr>
              <a:t>BOHDAR</a:t>
            </a:r>
            <a:r>
              <a:rPr lang="cs-CZ" dirty="0" smtClean="0">
                <a:latin typeface="Calibri" panose="020F0502020204030204" pitchFamily="34" charset="0"/>
              </a:rPr>
              <a:t> ( novější název : </a:t>
            </a:r>
            <a:r>
              <a:rPr lang="cs-CZ" b="1" dirty="0" smtClean="0">
                <a:latin typeface="Calibri" panose="020F0502020204030204" pitchFamily="34" charset="0"/>
              </a:rPr>
              <a:t>OSUDOVÁ VĚŠTBA</a:t>
            </a:r>
            <a:r>
              <a:rPr lang="cs-CZ" dirty="0" smtClean="0">
                <a:latin typeface="Calibri" panose="020F0502020204030204" pitchFamily="34" charset="0"/>
              </a:rPr>
              <a:t>).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Karel </a:t>
            </a:r>
            <a:r>
              <a:rPr lang="cs-CZ" dirty="0" err="1" smtClean="0">
                <a:latin typeface="Calibri" panose="020F0502020204030204" pitchFamily="34" charset="0"/>
              </a:rPr>
              <a:t>Sellner</a:t>
            </a:r>
            <a:r>
              <a:rPr lang="cs-CZ" dirty="0" smtClean="0">
                <a:latin typeface="Calibri" panose="020F0502020204030204" pitchFamily="34" charset="0"/>
              </a:rPr>
              <a:t> také velmi kritizoval Rakousko-Uherskou monarchii, byl silně především proti </a:t>
            </a:r>
            <a:r>
              <a:rPr lang="cs-CZ" dirty="0" err="1" smtClean="0">
                <a:latin typeface="Calibri" panose="020F0502020204030204" pitchFamily="34" charset="0"/>
              </a:rPr>
              <a:t>Thunovým</a:t>
            </a:r>
            <a:r>
              <a:rPr lang="cs-CZ" dirty="0" smtClean="0">
                <a:latin typeface="Calibri" panose="020F0502020204030204" pitchFamily="34" charset="0"/>
              </a:rPr>
              <a:t> výnosům.</a:t>
            </a:r>
            <a:endParaRPr lang="cs-CZ" dirty="0">
              <a:latin typeface="Calibri" panose="020F0502020204030204" pitchFamily="34" charset="0"/>
            </a:endParaRPr>
          </a:p>
          <a:p>
            <a:r>
              <a:rPr lang="cs-CZ" dirty="0" smtClean="0">
                <a:latin typeface="Calibri" panose="020F0502020204030204" pitchFamily="34" charset="0"/>
              </a:rPr>
              <a:t>Choval také velkou lásku k české vlasti, byl silný vlastenec.</a:t>
            </a:r>
          </a:p>
        </p:txBody>
      </p:sp>
    </p:spTree>
    <p:extLst>
      <p:ext uri="{BB962C8B-B14F-4D97-AF65-F5344CB8AC3E}">
        <p14:creationId xmlns:p14="http://schemas.microsoft.com/office/powerpoint/2010/main" val="426879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4677759"/>
            <a:ext cx="6781800" cy="1600200"/>
          </a:xfrm>
        </p:spPr>
        <p:txBody>
          <a:bodyPr/>
          <a:lstStyle/>
          <a:p>
            <a:r>
              <a:rPr lang="cs-CZ" dirty="0" smtClean="0"/>
              <a:t>Loukovec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726250"/>
            <a:ext cx="5652120" cy="476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4356"/>
            <a:ext cx="3491880" cy="256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887"/>
            <a:ext cx="3511600" cy="251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25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Březovice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327376"/>
          </a:xfrm>
        </p:spPr>
        <p:txBody>
          <a:bodyPr>
            <a:normAutofit lnSpcReduction="10000"/>
          </a:bodyPr>
          <a:lstStyle/>
          <a:p>
            <a:r>
              <a:rPr lang="cs-CZ" dirty="0" smtClean="0">
                <a:latin typeface="Calibri" panose="020F0502020204030204" pitchFamily="34" charset="0"/>
              </a:rPr>
              <a:t>Největší zalíbení našel ovšem v obci Březovice.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Zde se také oženil se svoji ženou Zdeňkou </a:t>
            </a:r>
            <a:r>
              <a:rPr lang="cs-CZ" dirty="0" err="1" smtClean="0">
                <a:latin typeface="Calibri" panose="020F0502020204030204" pitchFamily="34" charset="0"/>
              </a:rPr>
              <a:t>Sellnerovou</a:t>
            </a:r>
            <a:r>
              <a:rPr lang="cs-CZ" dirty="0" smtClean="0">
                <a:latin typeface="Calibri" panose="020F0502020204030204" pitchFamily="34" charset="0"/>
              </a:rPr>
              <a:t>, rozenou Hankovou.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Působil zde jako varhaník.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Učinil zde mnoho archeologických nálezů, především z doby Pšovanů.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Eduard </a:t>
            </a:r>
            <a:r>
              <a:rPr lang="cs-CZ" dirty="0" err="1" smtClean="0">
                <a:latin typeface="Calibri" panose="020F0502020204030204" pitchFamily="34" charset="0"/>
              </a:rPr>
              <a:t>Štorch</a:t>
            </a:r>
            <a:r>
              <a:rPr lang="cs-CZ" dirty="0" smtClean="0">
                <a:latin typeface="Calibri" panose="020F0502020204030204" pitchFamily="34" charset="0"/>
              </a:rPr>
              <a:t> zde po něm pojmenoval obrovské hradiště na </a:t>
            </a:r>
            <a:r>
              <a:rPr lang="cs-CZ" dirty="0" err="1" smtClean="0">
                <a:latin typeface="Calibri" panose="020F0502020204030204" pitchFamily="34" charset="0"/>
              </a:rPr>
              <a:t>Sellnerovo</a:t>
            </a:r>
            <a:r>
              <a:rPr lang="cs-CZ" dirty="0" smtClean="0">
                <a:latin typeface="Calibri" panose="020F0502020204030204" pitchFamily="34" charset="0"/>
              </a:rPr>
              <a:t> hradiště.</a:t>
            </a:r>
            <a:endParaRPr lang="cs-CZ" dirty="0">
              <a:latin typeface="Calibri" panose="020F0502020204030204" pitchFamily="34" charset="0"/>
            </a:endParaRPr>
          </a:p>
          <a:p>
            <a:r>
              <a:rPr lang="cs-CZ" dirty="0" smtClean="0">
                <a:latin typeface="Calibri" panose="020F0502020204030204" pitchFamily="34" charset="0"/>
              </a:rPr>
              <a:t>Okolí se mu stalo velkou inspirací pro několik jeho knih, například – </a:t>
            </a:r>
            <a:r>
              <a:rPr lang="cs-CZ" b="1" dirty="0" smtClean="0">
                <a:latin typeface="Calibri" panose="020F0502020204030204" pitchFamily="34" charset="0"/>
              </a:rPr>
              <a:t>TAJEMNÝ RYTÍŘ, DALIBOH Z MYŠÍNA, RYCHTÁŘ JEŽEK</a:t>
            </a:r>
            <a:r>
              <a:rPr lang="cs-CZ" dirty="0">
                <a:latin typeface="Calibri" panose="020F0502020204030204" pitchFamily="34" charset="0"/>
              </a:rPr>
              <a:t>.</a:t>
            </a:r>
            <a:endParaRPr lang="cs-CZ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76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Obec Březovice </a:t>
            </a:r>
            <a:r>
              <a:rPr lang="cs-CZ" sz="1800" dirty="0" smtClean="0"/>
              <a:t>(nalevo </a:t>
            </a:r>
            <a:r>
              <a:rPr lang="cs-CZ" sz="1800" dirty="0" err="1" smtClean="0"/>
              <a:t>Sellnerův</a:t>
            </a:r>
            <a:r>
              <a:rPr lang="cs-CZ" sz="1800" dirty="0" smtClean="0"/>
              <a:t> dům)</a:t>
            </a:r>
            <a:endParaRPr lang="cs-CZ" sz="4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302" y="1169126"/>
            <a:ext cx="4103293" cy="366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nnnnnn\Desktop\Screenshot - 8_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0" r="3721" b="25920"/>
          <a:stretch/>
        </p:blipFill>
        <p:spPr bwMode="auto">
          <a:xfrm>
            <a:off x="-21704" y="3260598"/>
            <a:ext cx="5120006" cy="157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nnnnnn\Desktop\Screenshot - 8_12 0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7" t="13693" b="27430"/>
          <a:stretch/>
        </p:blipFill>
        <p:spPr bwMode="auto">
          <a:xfrm>
            <a:off x="-21703" y="1186638"/>
            <a:ext cx="5120006" cy="207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45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Kněžmost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471392"/>
          </a:xfrm>
        </p:spPr>
        <p:txBody>
          <a:bodyPr/>
          <a:lstStyle/>
          <a:p>
            <a:r>
              <a:rPr lang="cs-CZ" dirty="0" smtClean="0">
                <a:latin typeface="Calibri" panose="020F0502020204030204" pitchFamily="34" charset="0"/>
              </a:rPr>
              <a:t>V roce 1902 se </a:t>
            </a:r>
            <a:r>
              <a:rPr lang="cs-CZ" dirty="0" err="1" smtClean="0">
                <a:latin typeface="Calibri" panose="020F0502020204030204" pitchFamily="34" charset="0"/>
              </a:rPr>
              <a:t>Sellnerovi</a:t>
            </a:r>
            <a:r>
              <a:rPr lang="cs-CZ" dirty="0" smtClean="0">
                <a:latin typeface="Calibri" panose="020F0502020204030204" pitchFamily="34" charset="0"/>
              </a:rPr>
              <a:t> narodil jeho syn Karel v pořadí třetí (v rodině byla tradice, že se syn vždy pojmenoval Karel, momentálně ale už po dvě generace tato tradice není).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Byl velkým reformátorem ve školství.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Zavedl mnoho nových způsobů a metod učení, z nichž některé se uplatňují do dneška.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Vytvořil cyklus přednášek o historii českého národa od počátku věků, až do revolučního roku 1848.</a:t>
            </a:r>
          </a:p>
          <a:p>
            <a:r>
              <a:rPr lang="cs-CZ" dirty="0" smtClean="0">
                <a:latin typeface="Calibri" panose="020F0502020204030204" pitchFamily="34" charset="0"/>
              </a:rPr>
              <a:t>Spolu s E. </a:t>
            </a:r>
            <a:r>
              <a:rPr lang="cs-CZ" dirty="0" err="1" smtClean="0">
                <a:latin typeface="Calibri" panose="020F0502020204030204" pitchFamily="34" charset="0"/>
              </a:rPr>
              <a:t>Štorchem</a:t>
            </a:r>
            <a:r>
              <a:rPr lang="cs-CZ" dirty="0" smtClean="0">
                <a:latin typeface="Calibri" panose="020F0502020204030204" pitchFamily="34" charset="0"/>
              </a:rPr>
              <a:t> napsal knihu – </a:t>
            </a:r>
            <a:r>
              <a:rPr lang="cs-CZ" b="1" dirty="0" smtClean="0">
                <a:latin typeface="Calibri" panose="020F0502020204030204" pitchFamily="34" charset="0"/>
              </a:rPr>
              <a:t>PRVNÍ LIDÉ V ČECHÁCH.</a:t>
            </a:r>
            <a:endParaRPr lang="cs-CZ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00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4124</TotalTime>
  <Words>1859</Words>
  <Application>Microsoft Office PowerPoint</Application>
  <PresentationFormat>Předvádění na obrazovce (4:3)</PresentationFormat>
  <Paragraphs>149</Paragraphs>
  <Slides>34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5" baseType="lpstr">
      <vt:lpstr>NewsPrint</vt:lpstr>
      <vt:lpstr>Karel Sellner</vt:lpstr>
      <vt:lpstr>Kdo to byl?</vt:lpstr>
      <vt:lpstr>Dětství</vt:lpstr>
      <vt:lpstr>Studia v Hradci Králové</vt:lpstr>
      <vt:lpstr>Léta učitelská</vt:lpstr>
      <vt:lpstr>Loukovec</vt:lpstr>
      <vt:lpstr>Březovice</vt:lpstr>
      <vt:lpstr>Obec Březovice (nalevo Sellnerův dům)</vt:lpstr>
      <vt:lpstr>Kněžmost</vt:lpstr>
      <vt:lpstr>Kněžmost</vt:lpstr>
      <vt:lpstr>1. světová válka</vt:lpstr>
      <vt:lpstr>Albánie</vt:lpstr>
      <vt:lpstr>Karel Sellner za 1. světové války</vt:lpstr>
      <vt:lpstr>Okresní inspektor</vt:lpstr>
      <vt:lpstr>Karel Sellner - inspektor</vt:lpstr>
      <vt:lpstr>Učitelské desatero</vt:lpstr>
      <vt:lpstr>Učitelské desatero</vt:lpstr>
      <vt:lpstr>Penze</vt:lpstr>
      <vt:lpstr>Penze</vt:lpstr>
      <vt:lpstr>Penze</vt:lpstr>
      <vt:lpstr>Kronika rodu Sellnerů</vt:lpstr>
      <vt:lpstr>Penze</vt:lpstr>
      <vt:lpstr>Kauza Masaryk</vt:lpstr>
      <vt:lpstr>Kauza Masaryk</vt:lpstr>
      <vt:lpstr>Úmrtí</vt:lpstr>
      <vt:lpstr>Závěrečné slova</vt:lpstr>
      <vt:lpstr>Odkazy</vt:lpstr>
      <vt:lpstr>Sellnerova ulice v Mladé Boleslavi</vt:lpstr>
      <vt:lpstr>Odhalení pamětní desky v Březovicích</vt:lpstr>
      <vt:lpstr>Díla</vt:lpstr>
      <vt:lpstr>Petrovský</vt:lpstr>
      <vt:lpstr>Bohdar (Osudová věštba)</vt:lpstr>
      <vt:lpstr>Pohádky májových večerů</vt:lpstr>
      <vt:lpstr>Konec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Karel Sellner</dc:title>
  <dc:creator>nnnnnn</dc:creator>
  <cp:lastModifiedBy>nnnnnn</cp:lastModifiedBy>
  <cp:revision>40</cp:revision>
  <dcterms:created xsi:type="dcterms:W3CDTF">2013-11-26T16:16:26Z</dcterms:created>
  <dcterms:modified xsi:type="dcterms:W3CDTF">2013-12-08T22:08:34Z</dcterms:modified>
</cp:coreProperties>
</file>