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73" r:id="rId7"/>
    <p:sldId id="275" r:id="rId8"/>
    <p:sldId id="270" r:id="rId9"/>
    <p:sldId id="261" r:id="rId10"/>
    <p:sldId id="272" r:id="rId11"/>
    <p:sldId id="269" r:id="rId12"/>
    <p:sldId id="263" r:id="rId13"/>
    <p:sldId id="264" r:id="rId14"/>
    <p:sldId id="265" r:id="rId15"/>
    <p:sldId id="268" r:id="rId16"/>
    <p:sldId id="274" r:id="rId17"/>
    <p:sldId id="26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0345" autoAdjust="0"/>
  </p:normalViewPr>
  <p:slideViewPr>
    <p:cSldViewPr>
      <p:cViewPr varScale="1">
        <p:scale>
          <a:sx n="84" d="100"/>
          <a:sy n="84" d="100"/>
        </p:scale>
        <p:origin x="60" y="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FCBC2-3189-4CC0-9E6F-6BBEAC42DF9D}" type="datetimeFigureOut">
              <a:rPr lang="cs-CZ" smtClean="0"/>
              <a:t>26. 1. 2017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606C-6E5C-4834-9236-56AC89CDF0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583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Zaoblený obdélní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F877-7A89-499B-B5BD-2C090B5B1E31}" type="datetime1">
              <a:rPr lang="cs-CZ" smtClean="0"/>
              <a:t>26. 1. 2017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6FBB1-127D-4F85-B587-D356818B3557}" type="datetime1">
              <a:rPr lang="cs-CZ" smtClean="0"/>
              <a:t>26. 1. 2017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094E9-A83D-404E-AAFA-E72629AA6AF5}" type="datetime1">
              <a:rPr lang="cs-CZ" smtClean="0"/>
              <a:t>26. 1. 2017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1B9D-663C-47C7-A3D6-8A818F735E06}" type="datetime1">
              <a:rPr lang="cs-CZ" smtClean="0"/>
              <a:t>26. 1. 2017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Zaoblený obdélní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4C20A-99A2-4C83-B321-7AA669C0C4AB}" type="datetime1">
              <a:rPr lang="cs-CZ" smtClean="0"/>
              <a:t>26. 1. 2017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21412-777D-4A5B-AD20-C7E4707F0AD7}" type="datetime1">
              <a:rPr lang="cs-CZ" smtClean="0"/>
              <a:t>26. 1. 2017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6FD7-4A59-48AE-A716-BBE02FDF9939}" type="datetime1">
              <a:rPr lang="cs-CZ" smtClean="0"/>
              <a:t>26. 1. 2017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BFC14-B038-408D-8853-82FDC7F25BE3}" type="datetime1">
              <a:rPr lang="cs-CZ" smtClean="0"/>
              <a:t>26. 1. 2017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58EA-6BAA-433B-AEC6-0D9DE631DCD6}" type="datetime1">
              <a:rPr lang="cs-CZ" smtClean="0"/>
              <a:t>26. 1. 2017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C7555-73EF-4DEC-A405-89D6D02F0C74}" type="datetime1">
              <a:rPr lang="cs-CZ" smtClean="0"/>
              <a:t>26. 1. 2017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s jedním zakulaceným roh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3C18-9220-413D-82C0-6E805496C1B2}" type="datetime1">
              <a:rPr lang="cs-CZ" smtClean="0"/>
              <a:t>26. 1. 2017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6F443EB-85E6-4340-8994-1E13AC6E9142}" type="datetime1">
              <a:rPr lang="cs-CZ" smtClean="0"/>
              <a:t>26. 1. 2017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3845570-D509-4B69-9982-77C0B4688A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 dir="ru"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motiv.png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-1" y="0"/>
            <a:ext cx="9168869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1000108"/>
            <a:ext cx="7772400" cy="26860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8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Letecké simulátory</a:t>
            </a:r>
            <a:endParaRPr lang="cs-CZ" sz="8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00430" y="3857628"/>
            <a:ext cx="2428892" cy="50006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algn="ctr"/>
            <a:endParaRPr lang="cs-CZ" sz="32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cs-CZ" sz="3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Jan Holub 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436096" y="171219"/>
            <a:ext cx="29523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Studentská konference 2016-2017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32040" y="6165304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Vedoucí práce: Mgr. J. Kulíšková</a:t>
            </a:r>
            <a:endParaRPr lang="cs-CZ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Výzkum a lékařství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- Simulátory NASA</a:t>
            </a:r>
          </a:p>
          <a:p>
            <a:pPr>
              <a:buNone/>
            </a:pPr>
            <a:r>
              <a:rPr lang="cs-CZ" dirty="0" smtClean="0"/>
              <a:t> - Simulator GYRO IPT II (ÚLZ)</a:t>
            </a:r>
            <a:endParaRPr lang="cs-CZ" dirty="0"/>
          </a:p>
        </p:txBody>
      </p:sp>
      <p:pic>
        <p:nvPicPr>
          <p:cNvPr id="3074" name="Picture 2" descr="Výsledek obrázku pro nasa simula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57496"/>
            <a:ext cx="3143272" cy="3174272"/>
          </a:xfrm>
          <a:prstGeom prst="rect">
            <a:avLst/>
          </a:prstGeom>
          <a:noFill/>
        </p:spPr>
      </p:pic>
      <p:pic>
        <p:nvPicPr>
          <p:cNvPr id="3076" name="Picture 4" descr="Výsledek obrázku pro Trenažér GY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857496"/>
            <a:ext cx="4714908" cy="3145728"/>
          </a:xfrm>
          <a:prstGeom prst="rect">
            <a:avLst/>
          </a:prstGeom>
          <a:noFill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/>
          <a:lstStyle/>
          <a:p>
            <a:pPr algn="ctr"/>
            <a:r>
              <a:rPr lang="cs-CZ" dirty="0" smtClean="0"/>
              <a:t>Komerční provozovatelé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- </a:t>
            </a:r>
            <a:r>
              <a:rPr lang="en-US" dirty="0" smtClean="0"/>
              <a:t>Czech Aviation Training Centre </a:t>
            </a:r>
            <a:r>
              <a:rPr lang="en-US" dirty="0" err="1" smtClean="0"/>
              <a:t>s.r.o</a:t>
            </a:r>
            <a:r>
              <a:rPr lang="en-US" dirty="0" smtClean="0"/>
              <a:t>.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Simulation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Reality s.r.o.</a:t>
            </a:r>
          </a:p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Flyboys</a:t>
            </a:r>
            <a:r>
              <a:rPr lang="cs-CZ" dirty="0" smtClean="0"/>
              <a:t> s.r.o.</a:t>
            </a:r>
          </a:p>
          <a:p>
            <a:pPr>
              <a:buNone/>
            </a:pPr>
            <a:r>
              <a:rPr lang="cs-CZ" dirty="0" smtClean="0"/>
              <a:t> - IPILOT s.r.o.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3643314"/>
            <a:ext cx="461573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357430"/>
            <a:ext cx="3714776" cy="2385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000504"/>
            <a:ext cx="38100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/>
          <a:lstStyle/>
          <a:p>
            <a:pPr algn="ctr"/>
            <a:r>
              <a:rPr lang="cs-CZ" dirty="0" smtClean="0"/>
              <a:t>Domácí letecké simulátory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1) </a:t>
            </a:r>
            <a:r>
              <a:rPr lang="cs-CZ" b="1" dirty="0" smtClean="0"/>
              <a:t>Desktop simulátor </a:t>
            </a:r>
            <a:r>
              <a:rPr lang="cs-CZ" sz="2000" dirty="0" smtClean="0"/>
              <a:t>( </a:t>
            </a:r>
            <a:r>
              <a:rPr lang="cs-CZ" sz="2000" dirty="0" err="1" smtClean="0"/>
              <a:t>joystik</a:t>
            </a:r>
            <a:r>
              <a:rPr lang="cs-CZ" sz="2000" dirty="0" smtClean="0"/>
              <a:t>, myš, klávesnice)</a:t>
            </a:r>
          </a:p>
          <a:p>
            <a:pPr>
              <a:buNone/>
            </a:pPr>
            <a:r>
              <a:rPr lang="cs-CZ" dirty="0" smtClean="0"/>
              <a:t> 2) </a:t>
            </a:r>
            <a:r>
              <a:rPr lang="cs-CZ" b="1" dirty="0" smtClean="0"/>
              <a:t>„</a:t>
            </a:r>
            <a:r>
              <a:rPr lang="cs-CZ" b="1" dirty="0" err="1" smtClean="0"/>
              <a:t>Home</a:t>
            </a:r>
            <a:r>
              <a:rPr lang="cs-CZ" b="1" dirty="0" smtClean="0"/>
              <a:t> </a:t>
            </a:r>
            <a:r>
              <a:rPr lang="cs-CZ" b="1" dirty="0" err="1" smtClean="0"/>
              <a:t>cockpit</a:t>
            </a:r>
            <a:r>
              <a:rPr lang="cs-CZ" b="1" dirty="0" smtClean="0"/>
              <a:t> </a:t>
            </a:r>
            <a:r>
              <a:rPr lang="cs-CZ" b="1" dirty="0" err="1" smtClean="0"/>
              <a:t>simulator</a:t>
            </a:r>
            <a:r>
              <a:rPr lang="cs-CZ" b="1" dirty="0" smtClean="0"/>
              <a:t>“ </a:t>
            </a:r>
          </a:p>
          <a:p>
            <a:pPr>
              <a:buNone/>
            </a:pPr>
            <a:r>
              <a:rPr lang="cs-CZ" sz="2000" b="1" dirty="0" smtClean="0"/>
              <a:t>       </a:t>
            </a:r>
            <a:r>
              <a:rPr lang="cs-CZ" sz="2000" dirty="0" smtClean="0"/>
              <a:t>(nadšenecké projekty výroby replik kokpitů)</a:t>
            </a:r>
          </a:p>
          <a:p>
            <a:pPr>
              <a:buNone/>
            </a:pPr>
            <a:r>
              <a:rPr lang="cs-CZ" sz="2000" dirty="0" smtClean="0"/>
              <a:t>       - nejčastěji stavěné </a:t>
            </a:r>
            <a:r>
              <a:rPr lang="cs-CZ" sz="2000" dirty="0" err="1" smtClean="0"/>
              <a:t>cockpity</a:t>
            </a:r>
            <a:r>
              <a:rPr lang="cs-CZ" sz="2000" dirty="0" smtClean="0"/>
              <a:t> : </a:t>
            </a:r>
            <a:r>
              <a:rPr lang="cs-CZ" sz="2000" dirty="0" err="1" smtClean="0"/>
              <a:t>Boeing</a:t>
            </a:r>
            <a:r>
              <a:rPr lang="cs-CZ" sz="2000" dirty="0" smtClean="0"/>
              <a:t> 737, Airbus A320</a:t>
            </a:r>
            <a:endParaRPr lang="cs-CZ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357562"/>
            <a:ext cx="4111600" cy="231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71810"/>
            <a:ext cx="380238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572008"/>
            <a:ext cx="3214710" cy="1987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/>
          <a:lstStyle/>
          <a:p>
            <a:pPr algn="ctr"/>
            <a:r>
              <a:rPr lang="cs-CZ" dirty="0" err="1" smtClean="0"/>
              <a:t>Microsft</a:t>
            </a:r>
            <a:r>
              <a:rPr lang="cs-CZ" dirty="0" smtClean="0"/>
              <a:t> </a:t>
            </a:r>
            <a:r>
              <a:rPr lang="cs-CZ" dirty="0" err="1" smtClean="0"/>
              <a:t>Flight</a:t>
            </a:r>
            <a:r>
              <a:rPr lang="cs-CZ" dirty="0" smtClean="0"/>
              <a:t> </a:t>
            </a:r>
            <a:r>
              <a:rPr lang="cs-CZ" dirty="0" err="1" smtClean="0"/>
              <a:t>simulator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428736"/>
            <a:ext cx="8183880" cy="4500594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cs-CZ" b="1" dirty="0" smtClean="0"/>
              <a:t>Microsoft ESP </a:t>
            </a:r>
          </a:p>
          <a:p>
            <a:r>
              <a:rPr lang="en-US" dirty="0" smtClean="0"/>
              <a:t>1982 – Flight Simulator 1.0</a:t>
            </a:r>
          </a:p>
          <a:p>
            <a:r>
              <a:rPr lang="en-US" dirty="0" smtClean="0"/>
              <a:t>1984 – Flight Simulator 2.0</a:t>
            </a:r>
          </a:p>
          <a:p>
            <a:r>
              <a:rPr lang="en-US" dirty="0" smtClean="0"/>
              <a:t>1988 – Flight Simulator 3.0</a:t>
            </a:r>
          </a:p>
          <a:p>
            <a:r>
              <a:rPr lang="en-US" dirty="0" smtClean="0"/>
              <a:t>1989 – Flight Simulator 4.0</a:t>
            </a:r>
          </a:p>
          <a:p>
            <a:r>
              <a:rPr lang="en-US" dirty="0" smtClean="0"/>
              <a:t>1993 – Flight Simulator 5.0</a:t>
            </a:r>
          </a:p>
          <a:p>
            <a:r>
              <a:rPr lang="en-US" dirty="0" smtClean="0"/>
              <a:t>1995 – Flight Simulator 5.1</a:t>
            </a:r>
          </a:p>
          <a:p>
            <a:r>
              <a:rPr lang="en-US" dirty="0" smtClean="0"/>
              <a:t>1996 – Flight Simulator 95</a:t>
            </a:r>
          </a:p>
          <a:p>
            <a:r>
              <a:rPr lang="en-US" dirty="0" smtClean="0"/>
              <a:t>1997 – Flight Simulator 98</a:t>
            </a:r>
          </a:p>
          <a:p>
            <a:r>
              <a:rPr lang="en-US" dirty="0" smtClean="0"/>
              <a:t>1999 – Flight Simulator 2000</a:t>
            </a:r>
          </a:p>
          <a:p>
            <a:r>
              <a:rPr lang="en-US" dirty="0" smtClean="0"/>
              <a:t>2001 – Flight Simulator 2002</a:t>
            </a:r>
          </a:p>
          <a:p>
            <a:r>
              <a:rPr lang="en-US" dirty="0" smtClean="0"/>
              <a:t>2003 – Flight Simulator 2004: A Century of Flight</a:t>
            </a:r>
          </a:p>
          <a:p>
            <a:r>
              <a:rPr lang="en-US" dirty="0" smtClean="0"/>
              <a:t>2006 – Flight Simulator X</a:t>
            </a:r>
          </a:p>
          <a:p>
            <a:r>
              <a:rPr lang="en-US" dirty="0" smtClean="0"/>
              <a:t>2012 – Flight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Nástupce : </a:t>
            </a:r>
            <a:r>
              <a:rPr lang="cs-CZ" dirty="0" err="1" smtClean="0"/>
              <a:t>Lookhead</a:t>
            </a:r>
            <a:r>
              <a:rPr lang="cs-CZ" dirty="0" smtClean="0"/>
              <a:t> Prepar3D V1-V3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00174"/>
            <a:ext cx="2400317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Přímá spojovací šipka 5"/>
          <p:cNvCxnSpPr/>
          <p:nvPr/>
        </p:nvCxnSpPr>
        <p:spPr>
          <a:xfrm>
            <a:off x="3286116" y="1785926"/>
            <a:ext cx="228601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3000372"/>
            <a:ext cx="2566711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Přímá spojovací šipka 8"/>
          <p:cNvCxnSpPr/>
          <p:nvPr/>
        </p:nvCxnSpPr>
        <p:spPr>
          <a:xfrm>
            <a:off x="3286116" y="3143248"/>
            <a:ext cx="192882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286256"/>
            <a:ext cx="1857388" cy="139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Přímá spojovací šipka 12"/>
          <p:cNvCxnSpPr/>
          <p:nvPr/>
        </p:nvCxnSpPr>
        <p:spPr>
          <a:xfrm rot="16200000" flipH="1">
            <a:off x="5107785" y="3821909"/>
            <a:ext cx="1071570" cy="100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929066"/>
            <a:ext cx="1714512" cy="1285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Přímá spojovací šipka 15"/>
          <p:cNvCxnSpPr/>
          <p:nvPr/>
        </p:nvCxnSpPr>
        <p:spPr>
          <a:xfrm>
            <a:off x="3143240" y="4000504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Výrobci dílů pro simulátory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428736"/>
            <a:ext cx="8183880" cy="4572032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Flightdeck</a:t>
            </a:r>
            <a:r>
              <a:rPr lang="cs-CZ" dirty="0" smtClean="0"/>
              <a:t> </a:t>
            </a:r>
            <a:r>
              <a:rPr lang="cs-CZ" dirty="0" err="1" smtClean="0"/>
              <a:t>solution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Flyengravity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Cockpitsonic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Opencockpits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- CP </a:t>
            </a:r>
            <a:r>
              <a:rPr lang="cs-CZ" dirty="0" err="1" smtClean="0"/>
              <a:t>Flight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321457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143380"/>
            <a:ext cx="2857520" cy="1925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4143380"/>
            <a:ext cx="2663881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Software pro domácí simulátory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1 ) PROSIM 737 – </a:t>
            </a:r>
            <a:r>
              <a:rPr lang="cs-CZ" dirty="0" err="1" smtClean="0"/>
              <a:t>Boeing</a:t>
            </a:r>
            <a:r>
              <a:rPr lang="cs-CZ" dirty="0" smtClean="0"/>
              <a:t> 737</a:t>
            </a:r>
          </a:p>
          <a:p>
            <a:pPr>
              <a:buNone/>
            </a:pPr>
            <a:r>
              <a:rPr lang="cs-CZ" dirty="0" smtClean="0"/>
              <a:t> 2 ) PROJECT MAGENTA – B737, A320, </a:t>
            </a:r>
            <a:r>
              <a:rPr lang="cs-CZ" dirty="0" err="1" smtClean="0"/>
              <a:t>Cessna</a:t>
            </a:r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496"/>
            <a:ext cx="3055142" cy="273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4" name="AutoShape 4" descr="data:image/jpeg;base64,/9j/4AAQSkZJRgABAQAAAQABAAD/2wCEAAkGBxQTEhUUEhQWFBUXFRgXFxgXGBQYGBgUFxgaFxcXFxcYHiggGBolHBYVITEhJSkrLi4uFx8zODMsNygtLisBCgoKDg0OGxAQGywkHCQsLCwsLy0tLCwsLCwsLCwvLCwsLCwsLCwsLCwsLCwsLywsLSwsLCwsLCwsLCwsLCwsLP/AABEIALwBDAMBIgACEQEDEQH/xAAbAAACAwEBAQAAAAAAAAAAAAAEBQIDBgEAB//EAEgQAAIBAgQDBAcEBggGAQUAAAECEQADBBIhMQVBURMiYYEGMnGRobHRFCNSwRUWM0JykgdTYnOCorLhJDRDo9Lw8TVjdIPC/8QAGQEBAQEBAQEAAAAAAAAAAAAAAAECAwQF/8QALBEAAgIBAwIEBQUBAAAAAAAAAAECESEDEjFBUWFxgcEEEyKh8AUykdHhQv/aAAwDAQACEQMRAD8Ay97EMrZE0gSzEAnUTAnYAHzruF7RwxcCP3TAB06xuK9kVm1YA6SCYzRsQTp00ojiPEERcqENcIgBTOXlJI0rRk0nobfIs3IOhdTsD+74inpxbdfgv0rP+iFgrhiSNC4APUhdfdTO7iUQwTrEwASY6wBoKqVh4DPtbdR/Kv0rzYp+o/lX6UA2OT+1/I/0qBxy/wBr+R/pV2y7EtB5xb9R/Kv0rwxb9fgv0oA45OZI8SrgeZI0q644UFidAN/DrRpotoKOLfqP5V+le+1v1H8q/Slo4nZ/rF+NdXiVo/8AUWm2XYloY/an6g/4V+ldGMc8x7l+lUgA6gz7NvfXTWSlpxL9R/Kv0rgxT9R/Kv0quuVQEfa26/5V+leXFP1H8q/SqorqioAg4puo9y/Sq2xTzv8A5V+lCYjG20MO4U9DVX6Us/1i/H6Vra+wtDD7U/X/ACr9K8MW/Ue5fpQmHxSPORg0bx41aKlUAhcU3Ue5fpUhiW6j+VfpVAWpgeyoCw4luo9y/Svfam6/BfpVZ1qMUBd9pbqPcv0r32puo9y/Sqq5QFwxLdfgv0rxxLdR7l+lU10UBcMW3Ue5fpXTi26j3L9KorjNQFzYp+o9y/SsHxq7luXGjMcwCg7SRufARtW0msdxlR2jhtO8CD06E+FAK0vXmYLIb8QKrAHTQaGqsW4RiPMew00stbtJLOoHMyCT7ADJpBi3N5y4BAOij+yBAmgN9e9HMKdCLvI+sp3APSuYX0bwasDkunwzKJ8wJplcGvkPkK5NUF966CFVVCIohVXYD8z41dwUspxbLqypaYRzyh2y+wxHnQQpjwDGW7RxVy6YRVtE9Yi5oBzPhVXDKk21SvJpbF0OqsplWAYGdwRIqev/AKa+b8D9OOwti0bRuIpbKc0MEJJVYgjTbetxw5b19VuXHVEYBlt2STIOozXdzpGihfaaxDWUuOTvr/Az0W93F48fRdfOgjiQ+6uz/Vv/AKTXz7ED/hT/AHQ+Qrb8b4ph7Fp0e4isUYKg1YkqRoqyaxWK/wCV/wD1L8hXVSTaXieZ6corc06Yh4XgO1YjNlgTtPOKOxXAMqMwecoJiI21POguEY8WWYlSZEae2j8Xx8MjKEIJBEkjSdK9MvmbscHFbazyc9HcXlDqxhVGb2awfy+NMv0tZ/GPc30pHw6yexvPyy5R7Zk/lRfAuHWrlstcEkMR6xGkDpWJxjbbNRbpIeYXG2n9VlJGsaz8ajjOIInrNE7DUn3Cs9etrbxSi1sGXxidxXTaF7FMH2k7dFERWflR56VZd79RoONWfxH+VvpR64kdmXUhgATI8AaCfgVmNFIPXMfzoD0Y17VDsQPzB+dZ2watdC206Yswdhr9yCdWkk77CTTT9W//ALn+X/eljWbth5AII2aJBHyq79N3/wAQ/lFeiW5/seDmtq5HvCeG9jm72bNHKNp8fGiLGNtuSFYEjff2UHwTixukq4AYCZGxHs5GlfA/Xvf3bfOuDg3blydFJKqNAOJ2py9os7c9/btV926FBZiFA3JrCra7hbowHkQT+VPeOYmcPa/tZSfJdfiRVlopNJEU8DfDY+25hHBPTWfjRTkAEnQDXyFY/h9nJibY/hn/ABLJ+dOsFdvtcuLeWLcMF0iddNf4ZrlqpQkl3O2lB6kZStKvzAR+mbH9YPc30qdnidpiArgnkNfpQt3g+HVSxWABJ7zbe+lnAMLnutcAyoswNTqdAJ9k1vbBptWcrknQ6/S9j+sHub6Vdhsdbcwjhj05+40svYHCKYaAehZvrSfHC2t1ewMgRtJ708ifKtLTjLiyOTRqcTxK0hys4B6a8/YKo/S1n+sHub6VPE8Lt3GzOssRrqwrP8SwqdqtqyvenUyTqfb0GtZhGEsZLJyRqbbggFTIOoPUVRi8BbuR2gOnNTBq3DWgiqo2UAT7K6TXJmxW3oxg5nLdn2p9KCxnBbKtC54jmw+lPmpbjT3vKgGtw6+S/IVGK4+/kvyFTA0qA7lpTxZ7HZ4oXCgvZbJtSJYwSWC6d2QAKb1XaskXS6LYYlVBF5M8RMFNQRvr5VJR3JrHqd/h9Raeopu8dvfwPnzN419F9HfR/G3rCLevvh7AELbUZbjLMySNhqd505VK21xWDLZwAYbEWjIPh3qYfpvG9cN/Ld/865Q+Hp3KR7/iP1NSio6UNvmljy/sFHoYcPfe9ZcLZFl5BzNcYm2QVM6amDM+VJMSf+EP90vyFaDFcWxjIyk2AGUglVfMARBiWiY60pxGGmyUX8AUeAjSvRCKhx3PmaurPVdy5oz3o/hEuOwcSAsjUjWR0p8OD2f6se9j+dC8G4ebTMc2aVjaOYpurV01ZvdhnGEcZAuKWwLDgCAF0is/w3hJuoWDRBiInkPrWo4haz23WYzCPZQnB8L2SETMtPwFIT2wdciUbkJeC2wt8q47wkL4MP8AarMFpi2nq/1FGYjhxa+HVgDIJEcxvXuMcKzvmVsrHedp5HSum9N+aM7WvRjYvGppD6K+vcP9n8/9qpPCLp0NyR4lqbcKwItowBknc/LyrFRjFq7suW1gLHEbX9Yn8wqnF4+z2bS6t3ToCCT5UkXgZ/GPd/vXRwI/jHuP1q7Idxul2K/RsHtx4K0+6PmanwT17392/wA6c8IwC2gY1Y7k9Og8KF4dw0o1w5gcysNutWWonZFFqhXgLWaxf8Mre6T8pqBftFsW+hIPm0fKnXCeH9mtxScwYDlygih+G8JCXAxaY2ERrymtfMjb/OhNrwU3P+dH8S/6a0pOlJ24eftIuTpmBiOgiu8M4eUvXHzTmzaQdJaetefVnmNdj06OnFxm26rjxKPSLFkkWU3JGb8h+fuprgMILaKg5CT4sdzQHD+HFbpuXGzNqRpHeO591ON59lam0koo5RWbYBi+E27jFmBmORI28PKkXErAw95TbJ5GDqRrEH2irzwZ/wCtP+b61PCcGAcG42YT7zynwrrFqPLtGGr6DniOMFq2X5/ujqTsP/elK/R7CGGvNqWJA9k95vPb31dxfAtdZe9CDlHM7n5U1toAAAIAED2VytKFLlm6uWSJNRqZFQNcjRFqXY1e8PZ9aYxS/Gk5tDyoBnc38l+QroFSddfJfkKlsNd6FOKtddAZJ8qqbEqNzXvtq9RQqdEOz10om1cPOfbQxxS9aj9tXrUorlfIabvLwqkrp5VQMavUVIYxapk6iRV6rUEug14kVSFrrpVIWKibleF7ShSKJrNSVNZNcF0V43RSxRNjTPhVu3kOYoDmJOYLJXu5QJMgetqPOk/aCrDdoBrawdoG9nKd6RbhlIBJYhtD3fVA/wAVEIlksv7JZSDraOTVe9ro+k6HvDXwpD2gr2cVAHYNAEuepm0jPHqw2bLm/enLtrtTK+trvZOxzQ2X1MuTMsTyzZc2+tIg8iu56oHk2FEqE0QZhFtmLxbnKG0IgsPAhudCYUpFsxbAOIMg5CRbMQDOsCX1PQGlZuCuC5QDHh+U3mL5IIMTkAXUd4AjKdAdPHSmFvsVSfuzC6QEzFsr5pBB55YBB5RWe7Sum6IqAcYa7baMwtibrAkrbBCZJBJAH7xFE27eHgDMhOa0QdIKoLeeembM2h6VnTdFe7YUBosW9oo/Zi3OkH7kGCu8Eaa6QsHShOHi1lGfIIuCSchLDMuhB7yiJMjTeaUdqK72woBrcRQrgdmSLCfgP3mYZspO5yztRCXkIbS3OW1GlldShL+sI9bprtSTtagblAWxUGWuK9dLUBW1AY097ypgxoDG+t5UIOHMHxgeWgqu8dK6+/kv+kVG8e7Qpi+J49u1yQYiZ0j2fCqPtDdaPxvDrrB7y22NpDDOIgHTf3j30soiM9iMcVEk+FUWuL5mC6yfA8talifUbbY77UXxTA9jiDb+60tofuiGXvZtyFHe8ulXBCPbt1qF3GlBMnyHWuVdhMG91sttSxiSNNpAnXxI99AaHgmILWwSeQ+VZ9OK3+8WdoHUL4zGgp5whCqZToRoR0I0I+FZtlklYOunmdI9tRFCsL6QZkDlcQQQTK9gAR4A689qlh+K3HaAWXv5YbJImCJyyDoRqN5oW3wd0txmuKiqQulog6ie9kmcoOu8CBoalgreVgT3pOYZspBaMqgog0HdAyx5VW0ArjPEnw5aXJAjlJ1jqB1pfY9L0/6hvn+BbQ08+dWcati7IuhVLGXFsZVDFswCgjTl8PbQFrgGHJCNcuLcYSi7jLJ3ITQnK0DnFWNVkisZ/p9mAa0t6OZYWtsucHQ7ZQTNQ/T1zKjBoD7Fsqge0kQK9hOFMig27lwEFSomyWy5GUGCpM5dl8ZA50Hd4ehVLIeGVMyrqTlidTGWcoJjpR10KE/rG+ssTDKvcytmLGBlOx1o1uO7wmJkf/jxJGkwdjy60mw/CkClWdxJUhhAgqZGwJ9wptieDsiZzfcAwW/ZQNABtb5co20IiirqCpuPXRl74GYTLFVA2OpOg3qk+kzhWYuYVsvdymfEGNRQfEsKrZEUmAuhYqNgJB38qos4JSjoSxhhOUiZAEQYj4Vm80Bxg/SQuJy4h9d0W3A05k1Zf46+hRbwEGc3YnbpB2+fKhuFejwOq3LywTGV1HTNJKkR6ukGfKpY3BZCwN+4FAMz2YgEgRC295iI6iI1jf0gle9IHW2Lhdspg7LPe2q6xx4ldUxEggNpaXlmgK2olSCJ60C/DkdVtFu4QuVgd1Gx1HhG29RXC5CVW9cIDE7o0mMu7IZEACNtPCoqAbjfSEquYLfURJLdkdDoIiDvV1rizSATcYsCVCBSduka7ilDWrdwmwb17ZR3hbCEAqYDgZtCSTI1yyZqPFsKxZUQywkDLmMxEwQJ+FR10A7XjywSe10bKRKTOgiMm9cv8YacoNxWChiLiqDqNYEbTsazNq1FpwTrng6GQ2ggjeZqeCw7LcYXJzZNiGBg8xPsqA0OE9ISyBsmIaVLSvZAEA7gEE/XlVV/i14zlLqQ+xyFoieUg6EUPw/hjG2Bba7oMqr90TlOra5JkErrOmYxzqVy2yk5pLEyZyjkBsoAEZdo5GtOgP8AgOPdrf3hJbMdxBjlpAp4jVkOG3YMeP5VqMK0islCIpfjh3vKmJpZj/W8qAdONfIfIVVeOhq+5+Q+Qqm+NKAu9HSi4a5cvXMtlbzC4pEq6uqLDDeJPxpFieGcNe4BZxpTMYCMjPqeSnu/GaKxX/0jGbH75d9t7e9YDg+GY4vDd2zreSYck6sIggnrUrUf7VaKtn/TyPuMrgLNxrVy5iGAWCwUCSRrl02g9Zmg7XEOHO0I+INxgFEqoXTbZRymtZ6Z+i2EtD7RileGdUi3ebQldIBTTRTzpHwjhHCL2JtWsL9o7Ri2XtLgAlVLfuq3INuK1kyMH4LgsqP9quWlcAgXLYJ21goeXiK1Hoha4aS1ixcF+4y5nLA5iqEeACqGK6dY3rKf0i8I7C3hkCoR3gM1wxChdzlXXWhf6IbJXiRkWwPs1z1CSfXt7iTWa1LwsdzX0Vl5GllYa6B/WP8A6jWTtXhmzKQSGB8wZ/KtXa1e7/eXP9RrMPwq5bLElDPQt4+FVELsbxa69sWsqhRzHrZeg+Hur3EMVZ7FHsuSbdu2XhVUhn0gkGcywJ333oF8w/dB8/qK7xDFNct9mLaIDElAAWI2zQPlFTC4Jl8g748FipBzablTMkAd6Y5jeirWJGcKwCnKcrdxyF5gFW6nmeZpNh8A6mZ1G3gZB2I12FGZrzOHuEMQCBAC6GJ2GuwqXK12/PD3I7vCx5+1e5osVxUdmygSWkggxEmdRuGE6RI0GtLb2OysrBQzwTJVQwA1K5p21jQzBjSg3xRGpUDz/wBqUY/HBwFAOhPORr7a0U0d/iBvOxYAMsKRM+I1kzv1oLGY24yAMx7IEaTbneBIBzRSvhuM7Oe6TJHONqncx10p2c/d9IWd59aJ3rMnLFfn2I9y4X3/AMft5jLE3CrJkdkYyAVKrppIJbQbVDh1zNnbMzMW7xaJJgDceVJOLcWDEAowK+w7xVnDOKBVPcJkzuByj8qUt11kbFd1k09ribWtFEyCd0EbDdtNdNPDlVCYxHZgwLMw74Ygg8/3R1AO/LypXi0N4AgRHjP5UZh7fZqoW2C2XvN3txGkKDBPs860UNucTtZezOQRpuJEcvhQ/b2N8/8AmH0rL8Xsk3f2gScxMlhB/CdNTy0oDEobcEXlua7Kznad5A6fGllo3Av2ZUhgCpzAhtZ8dPHw2qvGCzdbMzmSSdHG7GSdRWNbjDSDktiD+E6+3WuW+LsCTlQyNiDA31AnQ6/AVLFGvXDWApXO0Ez6yzP8vhXcJbs23DhySOTMpHuy1lbzM4V+1tJMDKjOCJbcr4T12WruG2CL9r79HHa2wQGcyC4BgRqIPzpYo3H6aFiXECZ05axoABtp8aXvjcxa4xAkz7PD41ZjEm4VNsMouEA98QBs2wEct58KU3cxYhQBDcyfEdPGrSuyZ4HfDboZpGomtfgtqyXBMMRvuTOlbDCLQoUaX41e95UziluP9byoBtc/IfIVTeOhq28deew+Qqm+dKAq9FMcLlxsDdwpvWbhLtcIJRSqyAwiIlBrO5FNxwDDJekYcWghD23ZNBcXZLZJIIhcxI0B9wzvCfSS3hjlZLrFbhcZHCqcyhYYc/Voh/6UMLbcn7Nczag99Oep0JrUb6GWkari2G+2W2t3sOpth1Kte+7hhuwUztLAGdZ86rsejWFs37d3C4exmUPENBDNAzDfXLmH+I1mcR/SvhrttgbFwT4oSDyIjSRofKgOG/0m4S0S3Z3SRIAYoCDzIk8wayU2vFsPbxJjEWf2cG2LiesxjOqSdQO6MwIBnwmg2tWsBh2xdnAs15T2Y7pW61ssoLvuVXST7BSVf6YMJcVps3I2ILIPdrUcP/SNhrylbdm+gV1Y5bigkjxBOmm1VN8WSgfhL5wzkZSzFiOmYkkH2TV2JsA1jG9JbvaXcgUA3HImSYLGJ132qq7xm+378ewCoaNPcwS0O+GQbkD3Vl+3uEy1x/I/lRVzhbhEdwYbw1M7bioBnexFhf3194PypbjOJptbGY9eX+9T4XwhnLBAJWc09OR20iDQdzDAOPPpyjpVogFcts+rSfDl7qus4Dwqy9gJdWlhlnQRBnrQ2HsWka2DdeVJgShLE8iJoBjYwM7AadSB86gbAkjpRWGeJIJE/hIbTTQmRvGtc3YmImNOnvmqBXi+EK5nnUrfDgBAppAr0UoWG8L4fNsHwpfxJQrwWIhW0GgjSTuNRy9uxrV8ET7oeys3xuReaGCjXcxJgRyOm81lFMrxNGNxcttX7pjNzGnebvaN9dqScStMr95AkgEKpBEe8xtTbjKqbi5ld9DOUjU8yNNudCXbFuDFm/PLMfiYXXWKjKhTXq6wg1ygPUfwH/mbH99b/wBYoCjuBf8AM2P763/rFAbrFEds3eYHtW01jNB7sT6sa7edRwmGlz/EfnV18ntWh1jOe7InJrpEetPjRfDF18/zrTMob8PwkU6tJFU4NdqMihThpdjm73lTI0DjR3vKgGF4a+Q+Qqm/savvDXyHyFU3xpUKYnH/ALRqz/FMctudiQY2XOxEEjNBgAGIgE6wRFaHiSxcbyrOcYwWbMDMEyCJMNGuZQddtInVjV6GeotwvFSt7KzLdQmAYEgE6axvtWtKrCwqwVB9VeZPhSEYEXMhIBZI7yqEJAAChwN4j1iAdP3qeXGAyr/YA5ciaIMaWXTsxGGts24JtgiNi3s036/AC+SG7otqCZhFTLB5CNq0OH4nY7MOWUXApGXnvAHSIrN8QulVAVbZYnTKQTz0kH4UQEmGuCTJG55nr7KJF0dV95+lZu5xJ0dwFUwzrqD1I61E8ZuRGVOux8fHxpZaNO14csv8x/8AGr0x1xoU5WA0Cl3gezu1kcHZ+0OzPoABOXT2RM9Kt9Fx/wAR/hPzFLFGut4+4hkOiM6yYZwSrDYwlDdvqCSmk7M3P2rSP0quwbURraA1APJdp2PjSfsWcAtlQAaaKsgazCiW560sUbj7WOq+8/SlrYUG5nzjeYAUc+uWaVcIxNu2x7iXYtue8g5AtJzHfT40DfRHPdZVOumUrpJOpkidPDcVLFGswAS0uVTpM6sT/wDzRgfUkwBEzM6AmeQr57esFdx9D7Dsa3Dj7np92Pz0qpkoL/WJUJUuMwkEMrZtOR1+FTuYztMrawdjDAEDpm5T0oz7UnflYPMFQSDMxtv7KF4hezW0hSoAeCcsMM6mVjX3131IacYpxmm+qXT7+hyhPUcmpQaXfuargX7Ieysxx0Ht2gcmEyw0IHd7upn3aVqOBj7oeys5xb9s/Wfyrzo7Mx3FMRFxZvNbhSO7nJUadzSPZ0oG7jCF7uJuMY9XvjmN5O1ad8XYVXcqSFcqxKoTmnWATMa1N+I2FDHsjlRirHsrZAII+opQswLsSSSZJMknmajX0K5xOwM/3MhJzEWbZAiJk+YrzcTsAOeykJoxFq1AP/pFKFmEwqIWAdsi9YLfAU04RZtjE4fJczN21r90jXtFG/xrVPxOyA57GQmjEWbRA0nf2GiG4taw6i7kQbFT2NomTqI6GlCzmNtkXn7sxeYzmbeCO0iMuu3WjOE7+dC/bBdm4JbMSdBqZ125b0XwnfzqsiNbgRoKLoTAbUZUKRIoDHDveVMaWY71vKhRreGvkPkKqI0q+5v5D5Co+VQguvcOV9xSzjPB1FpjHI1pBQHH/wBi38J+VUp8m9ILeUIFJBkkgTtpB0pIQTzJ8zW6dF9cyMuoKxIOu00Jf4nZzQ1y9JiTCc/8VVoiF2AwwKqOYU5h0PeOvkRQXB7JIvHfLm5mQB+GCOo99aB7Kp3VG4zT7Vb60g4TdKrfjmXB8QR/t8ajCNVw62oReUoOQOsDr8/GjsS4JmBMKNAIgCN53rP4LG3Mi/eH1BvJ/djlRN/GXPxkbHnPTf8A92r6Mf1/SikvlvHijwP9F1Hf1rPh/ouuoBibxAERbPMDbwoPg1kLiEgQTZlh/akA+c0Vh8Q7XrokkkJ7dRt8KrwN4tiULesbRZvAs2Y/OvDPVWrN6iVJ5/k9sNN6cVB9FQN6Q3grWyRPc0nYerrHOkV7ElgA2sEmY116nnTb0o3t/wAP0pFWGbQThbZOYwSArSeQlSBPSh6uwran+Fv9JqioAtcZuGAKkAZeQgQCOh399bW3bzIFje2Onv8Abzr5/X0Kzcypm3y2wY6xNVEZdcuKS33U5vWJ7Tc6mALkATG3jRNzE2zhxZFps4YZbjEgJbkMywWJYmN/lFZZ+OXQJYoMwlRBMDxP/u1G8O4i75g8EqFYFQRIJiCDRJdA2z6HwM/dD2Vk+Ko/2pz+4dttsu/hryrWcDH3Q9lZziaDtnMDfeB061UGZ3EYkBX+7tEZ2m2S+ZiGjNlyZSTE71Xi7yzcJs2SQW3nMxB3jLrPtou/2+V4uQ/aHIJSAkmAZbTlyqjFHE9/K/73c79qMs6ZgdZj8qgO32Qrdc2bZKMRBAzPtrrrz5A1Viryy5NmySCdDOYwJ2yRry1ovGIdYzSVOUqUA7TPMtm1IygjT8U8qlkOYCCD2knVcptdmAFyzIIfMdudUAeLupLk2rJI5MGztAn8BHhvReKxEwpAAyKYLKBryhlaYj41SiProf2ayCVntAe+QZ56xt7Ks5khWyZ2gSuYKUMSZ1hoMTt15gXW79wKrWJtltTG4UgaU44LOk78560lsW2KWw2p57anrpTzg3SjIjXYHajKGwAMUY1ZKVNpS7Het5UyIpfjh3vKgG1z8h8hUYrtw6+Q+QriGqU57KA48PuW/hNMo1pd6QfsX/hPyoD5zi78MEncTErHM8x4GhLvDknvFZ/vE21105aGisVg7Vwy6kmI2fb3VT+ibH4D/nqtGTmFxQuAkEnLC6xtlaOQ8KzuFxy2+1BmSzRA9orVYfDW7fqKQCZOjnkRQzcHw5JJRpJn/q7mlBMy+HvX3BVSzCIga6R8KJxlrEWjqxIypqNQBlzKNRpANamxZtoMqqQPY/v231OtTIToeXJ+Qjp0rOxdjW9mR4VjgGc3DJaNT4Vd6Of8xp+A852gTTu5wjDkkm2ZPTtB8BVmGwNm0c9tGzbHS4e6d9/GPjVSJYk9ISs280+oYjr3Yms+a3d/BWrgXtFJKiNrg6dPZVJ4Lhv6tv8Au0oWZLA2ySf4G+IgfEihzW1/QuG/A3/dr36Fw34G/wC7ShZiq+gWLOdMkgZrYWTsJ0k+A38jQq8Ew06o3/doy0w/CRCxs24OkGqkRmdx11g5XNbBXut93bMxAkEprO4ncc6a8OzNbNwlMoi2ICKxIZSWyqokaRm11HOmBA/E38p/8a5lEgksY2kNAPkKiibeo22+/P8ANm04H+yHsrHelOLa3dlY711FM9CDWw4GPuh7Kw/pp+0H9/b+RojLKbtkFXtZoDF2PUScx5xoG6bETXbloNbdM3dZm6yCwzGAD0E7ba7a1NhbzMSpiXk7gsFXP3ZmcpXlr5VJysnutnzdRmkWs0hpj9nPPw3qkB+I25BlgAUGbuM8LnDKc49WWCjxiKkzL2gXMs9qXHdYHN2YUrm2Igqeuo12r2KZcuhIXsllc2XMmbRcsd4iSfDLUjbGYNBy9tl9YGLnZAzEaAqoG/LbaRQc4cFYJAmyqqRadc6ZpV4I+8kk94b163hR4Ei8Xym2/r5TKlNxG/lU2IyrJYjsEKfeTlt5u6kx3Cp1jlPjUrjkOwZmFzt2UuXOrhDLZo1BAPKoAfDYkgraUgp2GaYMnWBvyrUcHGtZCwQbqkAgHDHQ7jvVseD0CNbhToKL5ULghpRjChSo0DjV723Kj2FLsd63lQDdwJ8h8q9WKx/F+zbKJd94mAJ2k9a9w7jfaE+spXxkH2HwpRDbRVOPwouIVOxEe/Sq+GXy6SdwYo2ahTGXPRMzozR7ah+qbfiNbaa4atsGI/VVvxGu/qo34jW3AropkGI/VNvxGvfqo34jW3ivUBh/1Ub8Rrw9FG/Ea25rgoDE/qo34jXB6KN+I1uCKiaAxR9FW/Ea4PRVvxGttXooDEn0Ub8Rrv6qN+I1tYr0UBiv1Ub8Rrq+ipnVjW0iugUyKFmGwuRIrB+k1lWvENOlxWEGNRO586+k4navmXpHbc4hiC0cgNp/tURGDm42doQHRuUSAAV73OTIjlFeJMEZRlzb9mYjJmBNvcd+F85rgS72jHtFykHKNNDAgx4GpXVuFSA8d4GMwzBcsEB43zd7UeFUgPjX0BKgHICAULS06pmGi9df/n2b731ROcD1D6mQEN2nM5iRHQVZikc85PZwCGCgXMwOYiROgI/xbV7K/aTrGec3aaZMkZcmw72s/KgKgVCyokm2DcHZMuV57ygfvgDmKjIiMs2+1IDC0fUynKxtnYyADU1S5lYaqSkftM3ekd4T6p30rmW5l5nvzHaQQkbZtZ1oCNm0CEcrFw28sDbfXu+2tNwcVmSj5gZbTcBpPgCZ15Vp+CKdJ3qMqNdgV0oyhMGNKVcb4nkzEkhV003J8KgHxpbj1GbyrJr6RGQCjAE6QxJA6kUz+0zz+NWgJsdhj2jEbMRr00iKMZVt2yeUQPFqvxacwSD1Bj/5oTB4UO2ZyzkbZjMVohrPReexM9R8que/elu7tny6HvERl6xM+G1CcNxBVCBGrflRn21vD3Vlmj1vEXf3lg9zYNzIzA6DUCdRppXsJiLxcBlhSNTBGsGRr4wPLxrxxreHur321vD41AELdbvyNQxy91tgoI331keNQwF24T94sDKDsR3z6yzJ2015z4VD7a3h7q59ubwoBjFcNADGt4V37Y3hQB1coBsa3hXBjWjl7qAYGvEUAMa3h7q42Obw91AHxXqX/bW8PdXhjW8PdQDA14UCca3h7q8Ma3hQDCK4RQH21vD3VIYxvCgCLq6VnOJcIRiWy6nfVvrTlsY3Qe6hr2JPQUBkb/BFnRfn9aoPBvD51qWu+AqDXPAUBmP0MOnzrv6FHT51pO18BXRd8BQGZ/Qw6fOufoYdPnWmFzwFd7TwFAZ+zwqOvvP1p7wvBxFTW54Cr7OJPQUA3w6RWS9I7BcmNYaY6/71okxjRypVjFDEzzqojEvD8J+8RLfIflVF+7mY5NQDE9YGvxmr8ShJyl3y9M1MMPhVVQAIFaI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606" name="AutoShape 6" descr="data:image/jpeg;base64,/9j/4AAQSkZJRgABAQAAAQABAAD/2wCEAAkGBxQTEhUUEhQWFBUXFRgXFxgXGBQYGBgUFxgaFxcXFxcYHiggGBolHBYVITEhJSkrLi4uFx8zODMsNygtLisBCgoKDg0OGxAQGywkHCQsLCwsLy0tLCwsLCwsLCwvLCwsLCwsLCwsLCwsLCwsLywsLSwsLCwsLCwsLCwsLCwsLP/AABEIALwBDAMBIgACEQEDEQH/xAAbAAACAwEBAQAAAAAAAAAAAAAEBQIDBgEAB//EAEgQAAIBAgQDBAcEBggGAQUAAAECEQADBBIhMQVBURMiYYEGMnGRobHRFCNSwRUWM0JykgdTYnOCorLhJDRDo9Lw8TVjdIPC/8QAGQEBAQEBAQEAAAAAAAAAAAAAAAECAwQF/8QALBEAAgIBAwIEBQUBAAAAAAAAAAECESEDEjFBUWFxgcEEEyKh8AUykdHhQv/aAAwDAQACEQMRAD8Ay97EMrZE0gSzEAnUTAnYAHzruF7RwxcCP3TAB06xuK9kVm1YA6SCYzRsQTp00ojiPEERcqENcIgBTOXlJI0rRk0nobfIs3IOhdTsD+74inpxbdfgv0rP+iFgrhiSNC4APUhdfdTO7iUQwTrEwASY6wBoKqVh4DPtbdR/Kv0rzYp+o/lX6UA2OT+1/I/0qBxy/wBr+R/pV2y7EtB5xb9R/Kv0rwxb9fgv0oA45OZI8SrgeZI0q644UFidAN/DrRpotoKOLfqP5V+le+1v1H8q/Slo4nZ/rF+NdXiVo/8AUWm2XYloY/an6g/4V+ldGMc8x7l+lUgA6gz7NvfXTWSlpxL9R/Kv0rgxT9R/Kv0quuVQEfa26/5V+leXFP1H8q/SqorqioAg4puo9y/Sq2xTzv8A5V+lCYjG20MO4U9DVX6Us/1i/H6Vra+wtDD7U/X/ACr9K8MW/Ue5fpQmHxSPORg0bx41aKlUAhcU3Ue5fpUhiW6j+VfpVAWpgeyoCw4luo9y/Svfam6/BfpVZ1qMUBd9pbqPcv0r32puo9y/Sqq5QFwxLdfgv0rxxLdR7l+lU10UBcMW3Ue5fpXTi26j3L9KorjNQFzYp+o9y/SsHxq7luXGjMcwCg7SRufARtW0msdxlR2jhtO8CD06E+FAK0vXmYLIb8QKrAHTQaGqsW4RiPMew00stbtJLOoHMyCT7ADJpBi3N5y4BAOij+yBAmgN9e9HMKdCLvI+sp3APSuYX0bwasDkunwzKJ8wJplcGvkPkK5NUF966CFVVCIohVXYD8z41dwUspxbLqypaYRzyh2y+wxHnQQpjwDGW7RxVy6YRVtE9Yi5oBzPhVXDKk21SvJpbF0OqsplWAYGdwRIqev/AKa+b8D9OOwti0bRuIpbKc0MEJJVYgjTbetxw5b19VuXHVEYBlt2STIOozXdzpGihfaaxDWUuOTvr/Az0W93F48fRdfOgjiQ+6uz/Vv/AKTXz7ED/hT/AHQ+Qrb8b4ph7Fp0e4isUYKg1YkqRoqyaxWK/wCV/wD1L8hXVSTaXieZ6corc06Yh4XgO1YjNlgTtPOKOxXAMqMwecoJiI21POguEY8WWYlSZEae2j8Xx8MjKEIJBEkjSdK9MvmbscHFbazyc9HcXlDqxhVGb2awfy+NMv0tZ/GPc30pHw6yexvPyy5R7Zk/lRfAuHWrlstcEkMR6xGkDpWJxjbbNRbpIeYXG2n9VlJGsaz8ajjOIInrNE7DUn3Cs9etrbxSi1sGXxidxXTaF7FMH2k7dFERWflR56VZd79RoONWfxH+VvpR64kdmXUhgATI8AaCfgVmNFIPXMfzoD0Y17VDsQPzB+dZ2watdC206Yswdhr9yCdWkk77CTTT9W//ALn+X/eljWbth5AII2aJBHyq79N3/wAQ/lFeiW5/seDmtq5HvCeG9jm72bNHKNp8fGiLGNtuSFYEjff2UHwTixukq4AYCZGxHs5GlfA/Xvf3bfOuDg3blydFJKqNAOJ2py9os7c9/btV926FBZiFA3JrCra7hbowHkQT+VPeOYmcPa/tZSfJdfiRVlopNJEU8DfDY+25hHBPTWfjRTkAEnQDXyFY/h9nJibY/hn/ABLJ+dOsFdvtcuLeWLcMF0iddNf4ZrlqpQkl3O2lB6kZStKvzAR+mbH9YPc30qdnidpiArgnkNfpQt3g+HVSxWABJ7zbe+lnAMLnutcAyoswNTqdAJ9k1vbBptWcrknQ6/S9j+sHub6Vdhsdbcwjhj05+40svYHCKYaAehZvrSfHC2t1ewMgRtJ708ifKtLTjLiyOTRqcTxK0hys4B6a8/YKo/S1n+sHub6VPE8Lt3GzOssRrqwrP8SwqdqtqyvenUyTqfb0GtZhGEsZLJyRqbbggFTIOoPUVRi8BbuR2gOnNTBq3DWgiqo2UAT7K6TXJmxW3oxg5nLdn2p9KCxnBbKtC54jmw+lPmpbjT3vKgGtw6+S/IVGK4+/kvyFTA0qA7lpTxZ7HZ4oXCgvZbJtSJYwSWC6d2QAKb1XaskXS6LYYlVBF5M8RMFNQRvr5VJR3JrHqd/h9Raeopu8dvfwPnzN419F9HfR/G3rCLevvh7AELbUZbjLMySNhqd505VK21xWDLZwAYbEWjIPh3qYfpvG9cN/Ld/865Q+Hp3KR7/iP1NSio6UNvmljy/sFHoYcPfe9ZcLZFl5BzNcYm2QVM6amDM+VJMSf+EP90vyFaDFcWxjIyk2AGUglVfMARBiWiY60pxGGmyUX8AUeAjSvRCKhx3PmaurPVdy5oz3o/hEuOwcSAsjUjWR0p8OD2f6se9j+dC8G4ebTMc2aVjaOYpurV01ZvdhnGEcZAuKWwLDgCAF0is/w3hJuoWDRBiInkPrWo4haz23WYzCPZQnB8L2SETMtPwFIT2wdciUbkJeC2wt8q47wkL4MP8AarMFpi2nq/1FGYjhxa+HVgDIJEcxvXuMcKzvmVsrHedp5HSum9N+aM7WvRjYvGppD6K+vcP9n8/9qpPCLp0NyR4lqbcKwItowBknc/LyrFRjFq7suW1gLHEbX9Yn8wqnF4+z2bS6t3ToCCT5UkXgZ/GPd/vXRwI/jHuP1q7Idxul2K/RsHtx4K0+6PmanwT17392/wA6c8IwC2gY1Y7k9Og8KF4dw0o1w5gcysNutWWonZFFqhXgLWaxf8Mre6T8pqBftFsW+hIPm0fKnXCeH9mtxScwYDlygih+G8JCXAxaY2ERrymtfMjb/OhNrwU3P+dH8S/6a0pOlJ24eftIuTpmBiOgiu8M4eUvXHzTmzaQdJaetefVnmNdj06OnFxm26rjxKPSLFkkWU3JGb8h+fuprgMILaKg5CT4sdzQHD+HFbpuXGzNqRpHeO591ON59lam0koo5RWbYBi+E27jFmBmORI28PKkXErAw95TbJ5GDqRrEH2irzwZ/wCtP+b61PCcGAcG42YT7zynwrrFqPLtGGr6DniOMFq2X5/ujqTsP/elK/R7CGGvNqWJA9k95vPb31dxfAtdZe9CDlHM7n5U1toAAAIAED2VytKFLlm6uWSJNRqZFQNcjRFqXY1e8PZ9aYxS/Gk5tDyoBnc38l+QroFSddfJfkKlsNd6FOKtddAZJ8qqbEqNzXvtq9RQqdEOz10om1cPOfbQxxS9aj9tXrUorlfIabvLwqkrp5VQMavUVIYxapk6iRV6rUEug14kVSFrrpVIWKibleF7ShSKJrNSVNZNcF0V43RSxRNjTPhVu3kOYoDmJOYLJXu5QJMgetqPOk/aCrDdoBrawdoG9nKd6RbhlIBJYhtD3fVA/wAVEIlksv7JZSDraOTVe9ro+k6HvDXwpD2gr2cVAHYNAEuepm0jPHqw2bLm/enLtrtTK+trvZOxzQ2X1MuTMsTyzZc2+tIg8iu56oHk2FEqE0QZhFtmLxbnKG0IgsPAhudCYUpFsxbAOIMg5CRbMQDOsCX1PQGlZuCuC5QDHh+U3mL5IIMTkAXUd4AjKdAdPHSmFvsVSfuzC6QEzFsr5pBB55YBB5RWe7Sum6IqAcYa7baMwtibrAkrbBCZJBJAH7xFE27eHgDMhOa0QdIKoLeeembM2h6VnTdFe7YUBosW9oo/Zi3OkH7kGCu8Eaa6QsHShOHi1lGfIIuCSchLDMuhB7yiJMjTeaUdqK72woBrcRQrgdmSLCfgP3mYZspO5yztRCXkIbS3OW1GlldShL+sI9bprtSTtagblAWxUGWuK9dLUBW1AY097ypgxoDG+t5UIOHMHxgeWgqu8dK6+/kv+kVG8e7Qpi+J49u1yQYiZ0j2fCqPtDdaPxvDrrB7y22NpDDOIgHTf3j30soiM9iMcVEk+FUWuL5mC6yfA8talifUbbY77UXxTA9jiDb+60tofuiGXvZtyFHe8ulXBCPbt1qF3GlBMnyHWuVdhMG91sttSxiSNNpAnXxI99AaHgmILWwSeQ+VZ9OK3+8WdoHUL4zGgp5whCqZToRoR0I0I+FZtlklYOunmdI9tRFCsL6QZkDlcQQQTK9gAR4A689qlh+K3HaAWXv5YbJImCJyyDoRqN5oW3wd0txmuKiqQulog6ie9kmcoOu8CBoalgreVgT3pOYZspBaMqgog0HdAyx5VW0ArjPEnw5aXJAjlJ1jqB1pfY9L0/6hvn+BbQ08+dWcati7IuhVLGXFsZVDFswCgjTl8PbQFrgGHJCNcuLcYSi7jLJ3ITQnK0DnFWNVkisZ/p9mAa0t6OZYWtsucHQ7ZQTNQ/T1zKjBoD7Fsqge0kQK9hOFMig27lwEFSomyWy5GUGCpM5dl8ZA50Hd4ehVLIeGVMyrqTlidTGWcoJjpR10KE/rG+ssTDKvcytmLGBlOx1o1uO7wmJkf/jxJGkwdjy60mw/CkClWdxJUhhAgqZGwJ9wptieDsiZzfcAwW/ZQNABtb5co20IiirqCpuPXRl74GYTLFVA2OpOg3qk+kzhWYuYVsvdymfEGNRQfEsKrZEUmAuhYqNgJB38qos4JSjoSxhhOUiZAEQYj4Vm80Bxg/SQuJy4h9d0W3A05k1Zf46+hRbwEGc3YnbpB2+fKhuFejwOq3LywTGV1HTNJKkR6ukGfKpY3BZCwN+4FAMz2YgEgRC295iI6iI1jf0gle9IHW2Lhdspg7LPe2q6xx4ldUxEggNpaXlmgK2olSCJ60C/DkdVtFu4QuVgd1Gx1HhG29RXC5CVW9cIDE7o0mMu7IZEACNtPCoqAbjfSEquYLfURJLdkdDoIiDvV1rizSATcYsCVCBSduka7ilDWrdwmwb17ZR3hbCEAqYDgZtCSTI1yyZqPFsKxZUQywkDLmMxEwQJ+FR10A7XjywSe10bKRKTOgiMm9cv8YacoNxWChiLiqDqNYEbTsazNq1FpwTrng6GQ2ggjeZqeCw7LcYXJzZNiGBg8xPsqA0OE9ISyBsmIaVLSvZAEA7gEE/XlVV/i14zlLqQ+xyFoieUg6EUPw/hjG2Bba7oMqr90TlOra5JkErrOmYxzqVy2yk5pLEyZyjkBsoAEZdo5GtOgP8AgOPdrf3hJbMdxBjlpAp4jVkOG3YMeP5VqMK0islCIpfjh3vKmJpZj/W8qAdONfIfIVVeOhq+5+Q+Qqm+NKAu9HSi4a5cvXMtlbzC4pEq6uqLDDeJPxpFieGcNe4BZxpTMYCMjPqeSnu/GaKxX/0jGbH75d9t7e9YDg+GY4vDd2zreSYck6sIggnrUrUf7VaKtn/TyPuMrgLNxrVy5iGAWCwUCSRrl02g9Zmg7XEOHO0I+INxgFEqoXTbZRymtZ6Z+i2EtD7RileGdUi3ebQldIBTTRTzpHwjhHCL2JtWsL9o7Ri2XtLgAlVLfuq3INuK1kyMH4LgsqP9quWlcAgXLYJ21goeXiK1Hoha4aS1ixcF+4y5nLA5iqEeACqGK6dY3rKf0i8I7C3hkCoR3gM1wxChdzlXXWhf6IbJXiRkWwPs1z1CSfXt7iTWa1LwsdzX0Vl5GllYa6B/WP8A6jWTtXhmzKQSGB8wZ/KtXa1e7/eXP9RrMPwq5bLElDPQt4+FVELsbxa69sWsqhRzHrZeg+Hur3EMVZ7FHsuSbdu2XhVUhn0gkGcywJ333oF8w/dB8/qK7xDFNct9mLaIDElAAWI2zQPlFTC4Jl8g748FipBzablTMkAd6Y5jeirWJGcKwCnKcrdxyF5gFW6nmeZpNh8A6mZ1G3gZB2I12FGZrzOHuEMQCBAC6GJ2GuwqXK12/PD3I7vCx5+1e5osVxUdmygSWkggxEmdRuGE6RI0GtLb2OysrBQzwTJVQwA1K5p21jQzBjSg3xRGpUDz/wBqUY/HBwFAOhPORr7a0U0d/iBvOxYAMsKRM+I1kzv1oLGY24yAMx7IEaTbneBIBzRSvhuM7Oe6TJHONqncx10p2c/d9IWd59aJ3rMnLFfn2I9y4X3/AMft5jLE3CrJkdkYyAVKrppIJbQbVDh1zNnbMzMW7xaJJgDceVJOLcWDEAowK+w7xVnDOKBVPcJkzuByj8qUt11kbFd1k09ribWtFEyCd0EbDdtNdNPDlVCYxHZgwLMw74Ygg8/3R1AO/LypXi0N4AgRHjP5UZh7fZqoW2C2XvN3txGkKDBPs860UNucTtZezOQRpuJEcvhQ/b2N8/8AmH0rL8Xsk3f2gScxMlhB/CdNTy0oDEobcEXlua7Kznad5A6fGllo3Av2ZUhgCpzAhtZ8dPHw2qvGCzdbMzmSSdHG7GSdRWNbjDSDktiD+E6+3WuW+LsCTlQyNiDA31AnQ6/AVLFGvXDWApXO0Ez6yzP8vhXcJbs23DhySOTMpHuy1lbzM4V+1tJMDKjOCJbcr4T12WruG2CL9r79HHa2wQGcyC4BgRqIPzpYo3H6aFiXECZ05axoABtp8aXvjcxa4xAkz7PD41ZjEm4VNsMouEA98QBs2wEct58KU3cxYhQBDcyfEdPGrSuyZ4HfDboZpGomtfgtqyXBMMRvuTOlbDCLQoUaX41e95UziluP9byoBtc/IfIVTeOhq28deew+Qqm+dKAq9FMcLlxsDdwpvWbhLtcIJRSqyAwiIlBrO5FNxwDDJekYcWghD23ZNBcXZLZJIIhcxI0B9wzvCfSS3hjlZLrFbhcZHCqcyhYYc/Voh/6UMLbcn7Nczag99Oep0JrUb6GWkari2G+2W2t3sOpth1Kte+7hhuwUztLAGdZ86rsejWFs37d3C4exmUPENBDNAzDfXLmH+I1mcR/SvhrttgbFwT4oSDyIjSRofKgOG/0m4S0S3Z3SRIAYoCDzIk8wayU2vFsPbxJjEWf2cG2LiesxjOqSdQO6MwIBnwmg2tWsBh2xdnAs15T2Y7pW61ssoLvuVXST7BSVf6YMJcVps3I2ILIPdrUcP/SNhrylbdm+gV1Y5bigkjxBOmm1VN8WSgfhL5wzkZSzFiOmYkkH2TV2JsA1jG9JbvaXcgUA3HImSYLGJ132qq7xm+378ewCoaNPcwS0O+GQbkD3Vl+3uEy1x/I/lRVzhbhEdwYbw1M7bioBnexFhf3194PypbjOJptbGY9eX+9T4XwhnLBAJWc09OR20iDQdzDAOPPpyjpVogFcts+rSfDl7qus4Dwqy9gJdWlhlnQRBnrQ2HsWka2DdeVJgShLE8iJoBjYwM7AadSB86gbAkjpRWGeJIJE/hIbTTQmRvGtc3YmImNOnvmqBXi+EK5nnUrfDgBAppAr0UoWG8L4fNsHwpfxJQrwWIhW0GgjSTuNRy9uxrV8ET7oeys3xuReaGCjXcxJgRyOm81lFMrxNGNxcttX7pjNzGnebvaN9dqScStMr95AkgEKpBEe8xtTbjKqbi5ld9DOUjU8yNNudCXbFuDFm/PLMfiYXXWKjKhTXq6wg1ygPUfwH/mbH99b/wBYoCjuBf8AM2P763/rFAbrFEds3eYHtW01jNB7sT6sa7edRwmGlz/EfnV18ntWh1jOe7InJrpEetPjRfDF18/zrTMob8PwkU6tJFU4NdqMihThpdjm73lTI0DjR3vKgGF4a+Q+Qqm/savvDXyHyFU3xpUKYnH/ALRqz/FMctudiQY2XOxEEjNBgAGIgE6wRFaHiSxcbyrOcYwWbMDMEyCJMNGuZQddtInVjV6GeotwvFSt7KzLdQmAYEgE6axvtWtKrCwqwVB9VeZPhSEYEXMhIBZI7yqEJAAChwN4j1iAdP3qeXGAyr/YA5ciaIMaWXTsxGGts24JtgiNi3s036/AC+SG7otqCZhFTLB5CNq0OH4nY7MOWUXApGXnvAHSIrN8QulVAVbZYnTKQTz0kH4UQEmGuCTJG55nr7KJF0dV95+lZu5xJ0dwFUwzrqD1I61E8ZuRGVOux8fHxpZaNO14csv8x/8AGr0x1xoU5WA0Cl3gezu1kcHZ+0OzPoABOXT2RM9Kt9Fx/wAR/hPzFLFGut4+4hkOiM6yYZwSrDYwlDdvqCSmk7M3P2rSP0quwbURraA1APJdp2PjSfsWcAtlQAaaKsgazCiW560sUbj7WOq+8/SlrYUG5nzjeYAUc+uWaVcIxNu2x7iXYtue8g5AtJzHfT40DfRHPdZVOumUrpJOpkidPDcVLFGswAS0uVTpM6sT/wDzRgfUkwBEzM6AmeQr57esFdx9D7Dsa3Dj7np92Pz0qpkoL/WJUJUuMwkEMrZtOR1+FTuYztMrawdjDAEDpm5T0oz7UnflYPMFQSDMxtv7KF4hezW0hSoAeCcsMM6mVjX3131IacYpxmm+qXT7+hyhPUcmpQaXfuargX7Ieysxx0Ht2gcmEyw0IHd7upn3aVqOBj7oeys5xb9s/Wfyrzo7Mx3FMRFxZvNbhSO7nJUadzSPZ0oG7jCF7uJuMY9XvjmN5O1ad8XYVXcqSFcqxKoTmnWATMa1N+I2FDHsjlRirHsrZAII+opQswLsSSSZJMknmajX0K5xOwM/3MhJzEWbZAiJk+YrzcTsAOeykJoxFq1AP/pFKFmEwqIWAdsi9YLfAU04RZtjE4fJczN21r90jXtFG/xrVPxOyA57GQmjEWbRA0nf2GiG4taw6i7kQbFT2NomTqI6GlCzmNtkXn7sxeYzmbeCO0iMuu3WjOE7+dC/bBdm4JbMSdBqZ125b0XwnfzqsiNbgRoKLoTAbUZUKRIoDHDveVMaWY71vKhRreGvkPkKqI0q+5v5D5Co+VQguvcOV9xSzjPB1FpjHI1pBQHH/wBi38J+VUp8m9ILeUIFJBkkgTtpB0pIQTzJ8zW6dF9cyMuoKxIOu00Jf4nZzQ1y9JiTCc/8VVoiF2AwwKqOYU5h0PeOvkRQXB7JIvHfLm5mQB+GCOo99aB7Kp3VG4zT7Vb60g4TdKrfjmXB8QR/t8ajCNVw62oReUoOQOsDr8/GjsS4JmBMKNAIgCN53rP4LG3Mi/eH1BvJ/djlRN/GXPxkbHnPTf8A92r6Mf1/SikvlvHijwP9F1Hf1rPh/ouuoBibxAERbPMDbwoPg1kLiEgQTZlh/akA+c0Vh8Q7XrokkkJ7dRt8KrwN4tiULesbRZvAs2Y/OvDPVWrN6iVJ5/k9sNN6cVB9FQN6Q3grWyRPc0nYerrHOkV7ElgA2sEmY116nnTb0o3t/wAP0pFWGbQThbZOYwSArSeQlSBPSh6uwran+Fv9JqioAtcZuGAKkAZeQgQCOh399bW3bzIFje2Onv8Abzr5/X0Kzcypm3y2wY6xNVEZdcuKS33U5vWJ7Tc6mALkATG3jRNzE2zhxZFps4YZbjEgJbkMywWJYmN/lFZZ+OXQJYoMwlRBMDxP/u1G8O4i75g8EqFYFQRIJiCDRJdA2z6HwM/dD2Vk+Ko/2pz+4dttsu/hryrWcDH3Q9lZziaDtnMDfeB061UGZ3EYkBX+7tEZ2m2S+ZiGjNlyZSTE71Xi7yzcJs2SQW3nMxB3jLrPtou/2+V4uQ/aHIJSAkmAZbTlyqjFHE9/K/73c79qMs6ZgdZj8qgO32Qrdc2bZKMRBAzPtrrrz5A1Viryy5NmySCdDOYwJ2yRry1ovGIdYzSVOUqUA7TPMtm1IygjT8U8qlkOYCCD2knVcptdmAFyzIIfMdudUAeLupLk2rJI5MGztAn8BHhvReKxEwpAAyKYLKBryhlaYj41SiProf2ayCVntAe+QZ56xt7Ks5khWyZ2gSuYKUMSZ1hoMTt15gXW79wKrWJtltTG4UgaU44LOk78560lsW2KWw2p57anrpTzg3SjIjXYHajKGwAMUY1ZKVNpS7Het5UyIpfjh3vKgG1z8h8hUYrtw6+Q+QriGqU57KA48PuW/hNMo1pd6QfsX/hPyoD5zi78MEncTErHM8x4GhLvDknvFZ/vE21105aGisVg7Vwy6kmI2fb3VT+ibH4D/nqtGTmFxQuAkEnLC6xtlaOQ8KzuFxy2+1BmSzRA9orVYfDW7fqKQCZOjnkRQzcHw5JJRpJn/q7mlBMy+HvX3BVSzCIga6R8KJxlrEWjqxIypqNQBlzKNRpANamxZtoMqqQPY/v231OtTIToeXJ+Qjp0rOxdjW9mR4VjgGc3DJaNT4Vd6Of8xp+A852gTTu5wjDkkm2ZPTtB8BVmGwNm0c9tGzbHS4e6d9/GPjVSJYk9ISs280+oYjr3Yms+a3d/BWrgXtFJKiNrg6dPZVJ4Lhv6tv8Au0oWZLA2ySf4G+IgfEihzW1/QuG/A3/dr36Fw34G/wC7ShZiq+gWLOdMkgZrYWTsJ0k+A38jQq8Ew06o3/doy0w/CRCxs24OkGqkRmdx11g5XNbBXut93bMxAkEprO4ncc6a8OzNbNwlMoi2ICKxIZSWyqokaRm11HOmBA/E38p/8a5lEgksY2kNAPkKiibeo22+/P8ANm04H+yHsrHelOLa3dlY711FM9CDWw4GPuh7Kw/pp+0H9/b+RojLKbtkFXtZoDF2PUScx5xoG6bETXbloNbdM3dZm6yCwzGAD0E7ba7a1NhbzMSpiXk7gsFXP3ZmcpXlr5VJysnutnzdRmkWs0hpj9nPPw3qkB+I25BlgAUGbuM8LnDKc49WWCjxiKkzL2gXMs9qXHdYHN2YUrm2Igqeuo12r2KZcuhIXsllc2XMmbRcsd4iSfDLUjbGYNBy9tl9YGLnZAzEaAqoG/LbaRQc4cFYJAmyqqRadc6ZpV4I+8kk94b163hR4Ei8Xym2/r5TKlNxG/lU2IyrJYjsEKfeTlt5u6kx3Cp1jlPjUrjkOwZmFzt2UuXOrhDLZo1BAPKoAfDYkgraUgp2GaYMnWBvyrUcHGtZCwQbqkAgHDHQ7jvVseD0CNbhToKL5ULghpRjChSo0DjV723Kj2FLsd63lQDdwJ8h8q9WKx/F+zbKJd94mAJ2k9a9w7jfaE+spXxkH2HwpRDbRVOPwouIVOxEe/Sq+GXy6SdwYo2ahTGXPRMzozR7ah+qbfiNbaa4atsGI/VVvxGu/qo34jW3AropkGI/VNvxGvfqo34jW3ivUBh/1Ub8Rrw9FG/Ea25rgoDE/qo34jXB6KN+I1uCKiaAxR9FW/Ea4PRVvxGttXooDEn0Ub8Rrv6qN+I1tYr0UBiv1Ub8Rrq+ipnVjW0iugUyKFmGwuRIrB+k1lWvENOlxWEGNRO586+k4navmXpHbc4hiC0cgNp/tURGDm42doQHRuUSAAV73OTIjlFeJMEZRlzb9mYjJmBNvcd+F85rgS72jHtFykHKNNDAgx4GpXVuFSA8d4GMwzBcsEB43zd7UeFUgPjX0BKgHICAULS06pmGi9df/n2b731ROcD1D6mQEN2nM5iRHQVZikc85PZwCGCgXMwOYiROgI/xbV7K/aTrGec3aaZMkZcmw72s/KgKgVCyokm2DcHZMuV57ygfvgDmKjIiMs2+1IDC0fUynKxtnYyADU1S5lYaqSkftM3ekd4T6p30rmW5l5nvzHaQQkbZtZ1oCNm0CEcrFw28sDbfXu+2tNwcVmSj5gZbTcBpPgCZ15Vp+CKdJ3qMqNdgV0oyhMGNKVcb4nkzEkhV003J8KgHxpbj1GbyrJr6RGQCjAE6QxJA6kUz+0zz+NWgJsdhj2jEbMRr00iKMZVt2yeUQPFqvxacwSD1Bj/5oTB4UO2ZyzkbZjMVohrPReexM9R8que/elu7tny6HvERl6xM+G1CcNxBVCBGrflRn21vD3Vlmj1vEXf3lg9zYNzIzA6DUCdRppXsJiLxcBlhSNTBGsGRr4wPLxrxxreHur321vD41AELdbvyNQxy91tgoI331keNQwF24T94sDKDsR3z6yzJ2015z4VD7a3h7q59ubwoBjFcNADGt4V37Y3hQB1coBsa3hXBjWjl7qAYGvEUAMa3h7q42Obw91AHxXqX/bW8PdXhjW8PdQDA14UCca3h7q8Ma3hQDCK4RQH21vD3VIYxvCgCLq6VnOJcIRiWy6nfVvrTlsY3Qe6hr2JPQUBkb/BFnRfn9aoPBvD51qWu+AqDXPAUBmP0MOnzrv6FHT51pO18BXRd8BQGZ/Qw6fOufoYdPnWmFzwFd7TwFAZ+zwqOvvP1p7wvBxFTW54Cr7OJPQUA3w6RWS9I7BcmNYaY6/71okxjRypVjFDEzzqojEvD8J+8RLfIflVF+7mY5NQDE9YGvxmr8ShJyl3y9M1MMPhVVQAIFaI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2928934"/>
            <a:ext cx="2552700" cy="1790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643446"/>
            <a:ext cx="3473147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4143380"/>
            <a:ext cx="314974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RightFacing"/>
            <a:lightRig rig="threePt" dir="t"/>
          </a:scene3d>
          <a:sp3d>
            <a:bevelT w="165100" prst="coolSlant"/>
          </a:sp3d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 </a:t>
            </a:r>
            <a:r>
              <a:rPr lang="cs-CZ" i="1" dirty="0" smtClean="0"/>
              <a:t>https://www.proflight.com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cae.com</a:t>
            </a:r>
            <a:endParaRPr lang="cs-CZ" i="1" dirty="0" smtClean="0"/>
          </a:p>
          <a:p>
            <a:r>
              <a:rPr lang="cs-CZ" i="1" dirty="0" smtClean="0"/>
              <a:t>https://www.vutbr.cz (využití simulátorů s pevnou základnou)</a:t>
            </a:r>
            <a:endParaRPr lang="cs-CZ" dirty="0" smtClean="0"/>
          </a:p>
          <a:p>
            <a:r>
              <a:rPr lang="cs-CZ" i="1" dirty="0" smtClean="0"/>
              <a:t>https://en.wikipedia.org</a:t>
            </a:r>
            <a:endParaRPr lang="cs-CZ" dirty="0" smtClean="0"/>
          </a:p>
          <a:p>
            <a:r>
              <a:rPr lang="cs-CZ" i="1" dirty="0" smtClean="0"/>
              <a:t>https://easa.europa.eu (předpis CS-FSDT)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faa.gov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aeroweb.cz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caa.cz</a:t>
            </a:r>
            <a:r>
              <a:rPr lang="cs-CZ" i="1" dirty="0" smtClean="0"/>
              <a:t> (Úřad pro civilní letectví - Předpisy JAR)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catc.cz</a:t>
            </a:r>
            <a:endParaRPr lang="cs-CZ" dirty="0" smtClean="0"/>
          </a:p>
          <a:p>
            <a:r>
              <a:rPr lang="cs-CZ" i="1" dirty="0" smtClean="0"/>
              <a:t>http://flyipilot.cz/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realne</a:t>
            </a:r>
            <a:r>
              <a:rPr lang="cs-CZ" i="1" dirty="0" smtClean="0"/>
              <a:t>-</a:t>
            </a:r>
            <a:r>
              <a:rPr lang="cs-CZ" i="1" dirty="0" err="1" smtClean="0"/>
              <a:t>simulatory.cz</a:t>
            </a:r>
            <a:endParaRPr lang="cs-CZ" dirty="0" smtClean="0"/>
          </a:p>
          <a:p>
            <a:r>
              <a:rPr lang="cs-CZ" i="1" dirty="0" smtClean="0"/>
              <a:t>http://www.</a:t>
            </a:r>
            <a:r>
              <a:rPr lang="cs-CZ" i="1" dirty="0" err="1" smtClean="0"/>
              <a:t>flyboys.cz</a:t>
            </a:r>
            <a:r>
              <a:rPr lang="cs-CZ" i="1" dirty="0" smtClean="0"/>
              <a:t>/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2663015"/>
            <a:ext cx="8183880" cy="928694"/>
          </a:xfr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rmAutofit fontScale="90000"/>
          </a:bodyPr>
          <a:lstStyle/>
          <a:p>
            <a:pPr algn="ctr"/>
            <a: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cs-CZ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děkuji za pozornost</a:t>
            </a:r>
            <a:endParaRPr lang="cs-CZ" sz="4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4786346"/>
          </a:xfrm>
        </p:spPr>
        <p:txBody>
          <a:bodyPr/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 algn="ctr">
              <a:buNone/>
            </a:pPr>
            <a:r>
              <a:rPr lang="cs-CZ" sz="1600" dirty="0" smtClean="0"/>
              <a:t>Jan Holub </a:t>
            </a:r>
          </a:p>
          <a:p>
            <a:pPr algn="ctr">
              <a:buNone/>
            </a:pPr>
            <a:r>
              <a:rPr lang="cs-CZ" sz="1600" dirty="0" smtClean="0"/>
              <a:t>2016</a:t>
            </a:r>
            <a:endParaRPr lang="cs-CZ" sz="1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928694"/>
          </a:xfrm>
        </p:spPr>
        <p:txBody>
          <a:bodyPr/>
          <a:lstStyle/>
          <a:p>
            <a:pPr algn="ctr"/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500174"/>
            <a:ext cx="8183880" cy="1857388"/>
          </a:xfrm>
        </p:spPr>
        <p:txBody>
          <a:bodyPr/>
          <a:lstStyle/>
          <a:p>
            <a:pPr>
              <a:buNone/>
            </a:pPr>
            <a:r>
              <a:rPr lang="cs-CZ" sz="2000" dirty="0" smtClean="0"/>
              <a:t> - </a:t>
            </a:r>
            <a:r>
              <a:rPr lang="cs-CZ" sz="2000" dirty="0" err="1" smtClean="0"/>
              <a:t>Edwin</a:t>
            </a:r>
            <a:r>
              <a:rPr lang="cs-CZ" sz="2000" dirty="0" smtClean="0"/>
              <a:t> Albert Link – Vynálezce 1. leteckého simulátoru</a:t>
            </a:r>
          </a:p>
          <a:p>
            <a:pPr>
              <a:buNone/>
            </a:pPr>
            <a:r>
              <a:rPr lang="cs-CZ" sz="2000" dirty="0" smtClean="0"/>
              <a:t> - Link </a:t>
            </a:r>
            <a:r>
              <a:rPr lang="cs-CZ" sz="2000" dirty="0" err="1" smtClean="0"/>
              <a:t>trainer</a:t>
            </a:r>
            <a:r>
              <a:rPr lang="cs-CZ" sz="2000" dirty="0" smtClean="0"/>
              <a:t> – první letecký simulátor (1929 – 1945)</a:t>
            </a:r>
          </a:p>
          <a:p>
            <a:pPr>
              <a:buNone/>
            </a:pPr>
            <a:r>
              <a:rPr lang="cs-CZ" sz="2000" dirty="0" smtClean="0"/>
              <a:t> - V roce 1954 – Objednávka společnosti </a:t>
            </a:r>
            <a:r>
              <a:rPr lang="cs-CZ" sz="2000" dirty="0" err="1" smtClean="0"/>
              <a:t>United</a:t>
            </a:r>
            <a:r>
              <a:rPr lang="cs-CZ" sz="2000" dirty="0" smtClean="0"/>
              <a:t> </a:t>
            </a:r>
            <a:r>
              <a:rPr lang="cs-CZ" sz="2000" dirty="0" err="1" smtClean="0"/>
              <a:t>Airlines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  (objednávka za 3 miliony dolarů)</a:t>
            </a:r>
          </a:p>
          <a:p>
            <a:pPr>
              <a:buNone/>
            </a:pPr>
            <a:r>
              <a:rPr lang="cs-CZ" sz="2000" dirty="0" smtClean="0"/>
              <a:t> 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876"/>
            <a:ext cx="2857520" cy="214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571876"/>
            <a:ext cx="153330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571876"/>
            <a:ext cx="2956287" cy="213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00042"/>
            <a:ext cx="8183880" cy="71438"/>
          </a:xfrm>
        </p:spPr>
        <p:txBody>
          <a:bodyPr>
            <a:normAutofit fontScale="90000"/>
          </a:bodyPr>
          <a:lstStyle/>
          <a:p>
            <a:pPr algn="ctr"/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00372"/>
            <a:ext cx="451740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71480"/>
            <a:ext cx="4071966" cy="311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28604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Rozdělení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14327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Navigation</a:t>
            </a:r>
            <a:r>
              <a:rPr lang="cs-CZ" b="1" dirty="0" smtClean="0"/>
              <a:t> </a:t>
            </a:r>
            <a:r>
              <a:rPr lang="cs-CZ" b="1" dirty="0" err="1" smtClean="0"/>
              <a:t>and</a:t>
            </a:r>
            <a:r>
              <a:rPr lang="cs-CZ" b="1" dirty="0" smtClean="0"/>
              <a:t> </a:t>
            </a:r>
            <a:r>
              <a:rPr lang="cs-CZ" b="1" dirty="0" err="1" smtClean="0"/>
              <a:t>Procedures</a:t>
            </a:r>
            <a:r>
              <a:rPr lang="cs-CZ" b="1" dirty="0" smtClean="0"/>
              <a:t> </a:t>
            </a:r>
            <a:r>
              <a:rPr lang="cs-CZ" b="1" dirty="0" err="1" smtClean="0"/>
              <a:t>Trainer</a:t>
            </a:r>
            <a:r>
              <a:rPr lang="cs-CZ" b="1" dirty="0" smtClean="0"/>
              <a:t> (FNPT)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II</a:t>
            </a:r>
          </a:p>
          <a:p>
            <a:r>
              <a:rPr lang="cs-CZ" dirty="0" smtClean="0"/>
              <a:t>EASA FNPT </a:t>
            </a:r>
            <a:r>
              <a:rPr lang="cs-CZ" dirty="0" err="1" smtClean="0"/>
              <a:t>Level</a:t>
            </a:r>
            <a:r>
              <a:rPr lang="cs-CZ" dirty="0" smtClean="0"/>
              <a:t> III</a:t>
            </a:r>
          </a:p>
          <a:p>
            <a:pPr algn="ctr">
              <a:buNone/>
            </a:pP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Training</a:t>
            </a:r>
            <a:r>
              <a:rPr lang="cs-CZ" b="1" dirty="0" smtClean="0"/>
              <a:t> </a:t>
            </a:r>
            <a:r>
              <a:rPr lang="cs-CZ" b="1" dirty="0" err="1" smtClean="0"/>
              <a:t>Devices</a:t>
            </a:r>
            <a:r>
              <a:rPr lang="cs-CZ" b="1" dirty="0" smtClean="0"/>
              <a:t> (FTD)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1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2</a:t>
            </a:r>
          </a:p>
          <a:p>
            <a:r>
              <a:rPr lang="cs-CZ" dirty="0" smtClean="0"/>
              <a:t>EASA FTD </a:t>
            </a:r>
            <a:r>
              <a:rPr lang="cs-CZ" dirty="0" err="1" smtClean="0"/>
              <a:t>Level</a:t>
            </a:r>
            <a:r>
              <a:rPr lang="cs-CZ" dirty="0" smtClean="0"/>
              <a:t> 3 – Pouze Helikoptéry.</a:t>
            </a:r>
          </a:p>
          <a:p>
            <a:pPr algn="ctr">
              <a:buNone/>
            </a:pPr>
            <a:r>
              <a:rPr lang="cs-CZ" dirty="0" smtClean="0"/>
              <a:t> </a:t>
            </a:r>
            <a:r>
              <a:rPr lang="cs-CZ" b="1" dirty="0" err="1" smtClean="0"/>
              <a:t>Full</a:t>
            </a:r>
            <a:r>
              <a:rPr lang="cs-CZ" b="1" dirty="0" smtClean="0"/>
              <a:t> </a:t>
            </a:r>
            <a:r>
              <a:rPr lang="cs-CZ" b="1" dirty="0" err="1" smtClean="0"/>
              <a:t>Flight</a:t>
            </a:r>
            <a:r>
              <a:rPr lang="cs-CZ" b="1" dirty="0" smtClean="0"/>
              <a:t> </a:t>
            </a:r>
            <a:r>
              <a:rPr lang="cs-CZ" b="1" dirty="0" err="1" smtClean="0"/>
              <a:t>Simulators</a:t>
            </a:r>
            <a:r>
              <a:rPr lang="cs-CZ" b="1" dirty="0" smtClean="0"/>
              <a:t> (FFS)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A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B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C</a:t>
            </a:r>
          </a:p>
          <a:p>
            <a:r>
              <a:rPr lang="cs-CZ" dirty="0" smtClean="0"/>
              <a:t>EASA FFS </a:t>
            </a:r>
            <a:r>
              <a:rPr lang="cs-CZ" dirty="0" err="1" smtClean="0"/>
              <a:t>Level</a:t>
            </a:r>
            <a:r>
              <a:rPr lang="cs-CZ" dirty="0" smtClean="0"/>
              <a:t> D</a:t>
            </a:r>
          </a:p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429132"/>
            <a:ext cx="321471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857628"/>
            <a:ext cx="2928958" cy="262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85818"/>
          </a:xfrm>
        </p:spPr>
        <p:txBody>
          <a:bodyPr/>
          <a:lstStyle/>
          <a:p>
            <a:pPr algn="ctr"/>
            <a:r>
              <a:rPr lang="cs-CZ" dirty="0" smtClean="0"/>
              <a:t>Princip fungování simulátoru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428736"/>
            <a:ext cx="8183880" cy="3289568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u="sng" dirty="0" smtClean="0"/>
              <a:t>Vizualizační systém           </a:t>
            </a:r>
          </a:p>
          <a:p>
            <a:pPr>
              <a:buNone/>
            </a:pPr>
            <a:r>
              <a:rPr lang="cs-CZ" dirty="0" smtClean="0"/>
              <a:t>                               </a:t>
            </a:r>
            <a:r>
              <a:rPr lang="cs-CZ" u="sng" dirty="0" smtClean="0"/>
              <a:t>Hardware kokpitu</a:t>
            </a:r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r>
              <a:rPr lang="cs-CZ" dirty="0" smtClean="0"/>
              <a:t>                                             +</a:t>
            </a:r>
          </a:p>
          <a:p>
            <a:pPr>
              <a:buNone/>
            </a:pPr>
            <a:r>
              <a:rPr lang="cs-CZ" dirty="0" smtClean="0"/>
              <a:t>                                    </a:t>
            </a:r>
            <a:r>
              <a:rPr lang="cs-CZ" u="sng" dirty="0" smtClean="0"/>
              <a:t>Zvukové efekty</a:t>
            </a:r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endParaRPr lang="cs-CZ" u="sng" dirty="0" smtClean="0"/>
          </a:p>
          <a:p>
            <a:pPr>
              <a:buNone/>
            </a:pPr>
            <a:endParaRPr lang="cs-CZ" u="sn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857496"/>
            <a:ext cx="3571900" cy="305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Přímá spojovací šipka 5"/>
          <p:cNvCxnSpPr/>
          <p:nvPr/>
        </p:nvCxnSpPr>
        <p:spPr>
          <a:xfrm rot="5400000">
            <a:off x="1177901" y="2893215"/>
            <a:ext cx="786612" cy="794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rot="10800000" flipV="1">
            <a:off x="4143372" y="2928934"/>
            <a:ext cx="1928826" cy="1000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Software výcvikových zařízení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- Požadavek na o přesné letové vlastnosti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a) Letový model</a:t>
            </a:r>
          </a:p>
          <a:p>
            <a:pPr>
              <a:buNone/>
            </a:pPr>
            <a:r>
              <a:rPr lang="cs-CZ" dirty="0" smtClean="0"/>
              <a:t>b) Simulace okolního prostředí 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1600" dirty="0" smtClean="0"/>
              <a:t>- </a:t>
            </a:r>
            <a:r>
              <a:rPr lang="cs-CZ" sz="1600" dirty="0" err="1" smtClean="0"/>
              <a:t>visual</a:t>
            </a:r>
            <a:r>
              <a:rPr lang="cs-CZ" sz="1600" dirty="0" smtClean="0"/>
              <a:t> </a:t>
            </a:r>
            <a:r>
              <a:rPr lang="cs-CZ" sz="1600" dirty="0" err="1" smtClean="0"/>
              <a:t>solutions</a:t>
            </a:r>
            <a:r>
              <a:rPr lang="cs-CZ" sz="1600" dirty="0" smtClean="0"/>
              <a:t> a CAE </a:t>
            </a:r>
            <a:r>
              <a:rPr lang="cs-CZ" sz="1600" dirty="0" err="1" smtClean="0"/>
              <a:t>true</a:t>
            </a:r>
            <a:r>
              <a:rPr lang="cs-CZ" sz="1600" baseline="30000" dirty="0" smtClean="0"/>
              <a:t>™</a:t>
            </a:r>
            <a:r>
              <a:rPr lang="cs-CZ" sz="1600" dirty="0" smtClean="0"/>
              <a:t> </a:t>
            </a:r>
            <a:r>
              <a:rPr lang="cs-CZ" sz="1600" dirty="0" err="1" smtClean="0"/>
              <a:t>airport</a:t>
            </a:r>
            <a:r>
              <a:rPr lang="cs-CZ" sz="1600" dirty="0" smtClean="0"/>
              <a:t> </a:t>
            </a:r>
            <a:r>
              <a:rPr lang="cs-CZ" sz="1600" dirty="0" err="1" smtClean="0"/>
              <a:t>database</a:t>
            </a:r>
            <a:r>
              <a:rPr lang="cs-CZ" sz="1600" dirty="0" smtClean="0"/>
              <a:t> </a:t>
            </a:r>
            <a:r>
              <a:rPr lang="cs-CZ" sz="1600" dirty="0" err="1" smtClean="0"/>
              <a:t>service</a:t>
            </a:r>
            <a:r>
              <a:rPr lang="cs-CZ" sz="1600" dirty="0" smtClean="0"/>
              <a:t>.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Obrázek 1" descr="C:\Users\adam\Desktop\Synthetic_Environment_1402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929066"/>
            <a:ext cx="5000660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5227" y="3929066"/>
            <a:ext cx="382736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Hardware výcvikových zařízení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</a:t>
            </a:r>
            <a:r>
              <a:rPr lang="cs-CZ" u="sng" dirty="0" smtClean="0"/>
              <a:t>Požadavky:</a:t>
            </a:r>
          </a:p>
          <a:p>
            <a:pPr>
              <a:buNone/>
            </a:pPr>
            <a:r>
              <a:rPr lang="cs-CZ" dirty="0" smtClean="0"/>
              <a:t>- Realistické rozložení ovládacích prvků</a:t>
            </a:r>
          </a:p>
          <a:p>
            <a:pPr>
              <a:buNone/>
            </a:pPr>
            <a:r>
              <a:rPr lang="cs-CZ" dirty="0" smtClean="0"/>
              <a:t>- Správná funkčnost </a:t>
            </a:r>
            <a:endParaRPr lang="cs-CZ" dirty="0"/>
          </a:p>
        </p:txBody>
      </p:sp>
      <p:pic>
        <p:nvPicPr>
          <p:cNvPr id="31746" name="Picture 2" descr="Výsledek obrázku pro airbus a320 simula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3357562"/>
            <a:ext cx="4643470" cy="3071834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7787" y="3357562"/>
            <a:ext cx="4086213" cy="303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Vizualizace výcvikových zařízení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- </a:t>
            </a:r>
            <a:r>
              <a:rPr lang="cs-CZ" dirty="0" err="1" smtClean="0"/>
              <a:t>Collimated</a:t>
            </a:r>
            <a:r>
              <a:rPr lang="cs-CZ" dirty="0" smtClean="0"/>
              <a:t> </a:t>
            </a:r>
            <a:r>
              <a:rPr lang="cs-CZ" dirty="0" err="1" smtClean="0"/>
              <a:t>cross</a:t>
            </a:r>
            <a:r>
              <a:rPr lang="cs-CZ" dirty="0" smtClean="0"/>
              <a:t>-</a:t>
            </a:r>
            <a:r>
              <a:rPr lang="cs-CZ" dirty="0" err="1" smtClean="0"/>
              <a:t>cockpit</a:t>
            </a:r>
            <a:r>
              <a:rPr lang="cs-CZ" dirty="0" smtClean="0"/>
              <a:t> </a:t>
            </a:r>
            <a:r>
              <a:rPr lang="cs-CZ" dirty="0" err="1" smtClean="0"/>
              <a:t>displays</a:t>
            </a:r>
            <a:endParaRPr lang="cs-CZ" dirty="0"/>
          </a:p>
        </p:txBody>
      </p:sp>
      <p:pic>
        <p:nvPicPr>
          <p:cNvPr id="5" name="Obrázek 3" descr="Výsledek obrázku pro Collimated cross-cockpit display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14620"/>
            <a:ext cx="4357718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786058"/>
            <a:ext cx="3652839" cy="2702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lum bright="77000" contrast="2000"/>
          </a:blip>
          <a:srcRect/>
          <a:stretch>
            <a:fillRect/>
          </a:stretch>
        </p:blipFill>
        <p:spPr bwMode="auto">
          <a:xfrm>
            <a:off x="0" y="0"/>
            <a:ext cx="92893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714380"/>
          </a:xfrm>
        </p:spPr>
        <p:txBody>
          <a:bodyPr/>
          <a:lstStyle/>
          <a:p>
            <a:pPr algn="ctr"/>
            <a:r>
              <a:rPr lang="cs-CZ" dirty="0" smtClean="0"/>
              <a:t>Využití simulátoru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1357298"/>
            <a:ext cx="8183880" cy="336100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1) Výcvik leteckého personálu</a:t>
            </a:r>
          </a:p>
          <a:p>
            <a:pPr>
              <a:buNone/>
            </a:pPr>
            <a:r>
              <a:rPr lang="cs-CZ" dirty="0" smtClean="0"/>
              <a:t> 2) Výzkum a lékařství</a:t>
            </a:r>
          </a:p>
          <a:p>
            <a:pPr>
              <a:buNone/>
            </a:pPr>
            <a:r>
              <a:rPr lang="cs-CZ" dirty="0" smtClean="0"/>
              <a:t> 3) Zážitkové lety pro zájemce z řad        veřejnosti</a:t>
            </a:r>
          </a:p>
          <a:p>
            <a:pPr>
              <a:buNone/>
            </a:pPr>
            <a:r>
              <a:rPr lang="cs-CZ" dirty="0" smtClean="0"/>
              <a:t>   3) Výzkum a lékařství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4357718" cy="2301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4143380"/>
            <a:ext cx="3714776" cy="2471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5570-D509-4B69-9982-77C0B4688A08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319</TotalTime>
  <Words>494</Words>
  <Application>Microsoft Office PowerPoint</Application>
  <PresentationFormat>Předvádění na obrazovce (4:3)</PresentationFormat>
  <Paragraphs>136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Calibri</vt:lpstr>
      <vt:lpstr>Verdana</vt:lpstr>
      <vt:lpstr>Wingdings 2</vt:lpstr>
      <vt:lpstr>Aspekt</vt:lpstr>
      <vt:lpstr>Letecké simulátory</vt:lpstr>
      <vt:lpstr>Historie</vt:lpstr>
      <vt:lpstr>Prezentace aplikace PowerPoint</vt:lpstr>
      <vt:lpstr>Rozdělení</vt:lpstr>
      <vt:lpstr>Princip fungování simulátoru</vt:lpstr>
      <vt:lpstr>Software výcvikových zařízení</vt:lpstr>
      <vt:lpstr>Hardware výcvikových zařízení</vt:lpstr>
      <vt:lpstr>Vizualizace výcvikových zařízení</vt:lpstr>
      <vt:lpstr>Využití simulátoru</vt:lpstr>
      <vt:lpstr>Výzkum a lékařství</vt:lpstr>
      <vt:lpstr>Komerční provozovatelé v ČR</vt:lpstr>
      <vt:lpstr>Domácí letecké simulátory</vt:lpstr>
      <vt:lpstr>Microsft Flight simulator</vt:lpstr>
      <vt:lpstr>Výrobci dílů pro simulátory</vt:lpstr>
      <vt:lpstr>Software pro domácí simulátory</vt:lpstr>
      <vt:lpstr>Zdroje</vt:lpstr>
      <vt:lpstr> děkuji za pozornost</vt:lpstr>
    </vt:vector>
  </TitlesOfParts>
  <Company>Jan Holub/SPŠD Masná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Letecké simulátory</dc:title>
  <dc:subject>Letecká doprava</dc:subject>
  <dc:creator>Jan Holub</dc:creator>
  <cp:keywords>Letecká simulace</cp:keywords>
  <cp:lastModifiedBy>Jarmila Kulíšková</cp:lastModifiedBy>
  <cp:revision>48</cp:revision>
  <dcterms:created xsi:type="dcterms:W3CDTF">2015-09-30T17:07:16Z</dcterms:created>
  <dcterms:modified xsi:type="dcterms:W3CDTF">2017-01-26T12:59:44Z</dcterms:modified>
  <cp:category>Doprava;Letectví;Simulace</cp:category>
  <dc:language>Čj</dc:language>
  <cp:version>1.1</cp:version>
</cp:coreProperties>
</file>