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2" r:id="rId6"/>
    <p:sldId id="269" r:id="rId7"/>
    <p:sldId id="264" r:id="rId8"/>
    <p:sldId id="261" r:id="rId9"/>
    <p:sldId id="266" r:id="rId10"/>
    <p:sldId id="265" r:id="rId11"/>
    <p:sldId id="268" r:id="rId12"/>
    <p:sldId id="272" r:id="rId13"/>
    <p:sldId id="267" r:id="rId14"/>
    <p:sldId id="270" r:id="rId15"/>
    <p:sldId id="274" r:id="rId16"/>
    <p:sldId id="276" r:id="rId17"/>
    <p:sldId id="273" r:id="rId18"/>
    <p:sldId id="277" r:id="rId19"/>
    <p:sldId id="278" r:id="rId20"/>
    <p:sldId id="275" r:id="rId21"/>
    <p:sldId id="271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C4B04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5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201F7-889D-4833-B2C7-83B64E4253F5}" type="datetimeFigureOut">
              <a:rPr lang="cs-CZ" smtClean="0"/>
              <a:pPr/>
              <a:t>8.12.2013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2E767-A518-4CFA-AB2D-96697E6C076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2E767-A518-4CFA-AB2D-96697E6C076C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2E767-A518-4CFA-AB2D-96697E6C076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4B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8.12.2013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planner.cz/outdoorova-reklama/dpp-vzdyt-to-jede-jinam/" TargetMode="External"/><Relationship Id="rId2" Type="http://schemas.openxmlformats.org/officeDocument/2006/relationships/hyperlink" Target="http://www.ropid.cz/trvale/zmeny-v-zari-2012__s188x154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tro.cz/ridic-autobusu-spatne-zahnul-kdyz-se-otacel-uviznul-s-vozem-v-poli-1dh-/co-se-deje.aspx?c=A121120_173844_co-se-deje_rab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SC_1071.jpg"/>
          <p:cNvPicPr>
            <a:picLocks noChangeAspect="1"/>
          </p:cNvPicPr>
          <p:nvPr/>
        </p:nvPicPr>
        <p:blipFill>
          <a:blip r:embed="rId2" cstate="screen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Bez názvu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24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932040" y="404664"/>
            <a:ext cx="2016224" cy="461665"/>
          </a:xfrm>
          <a:prstGeom prst="rect">
            <a:avLst/>
          </a:prstGeom>
          <a:solidFill>
            <a:srgbClr val="FC4B04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KAVALÍRKA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88224" y="4653136"/>
            <a:ext cx="2016224" cy="461665"/>
          </a:xfrm>
          <a:prstGeom prst="rect">
            <a:avLst/>
          </a:prstGeom>
          <a:solidFill>
            <a:srgbClr val="FC4B04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ŠMUKÝŘKA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2708920"/>
            <a:ext cx="3744416" cy="646331"/>
          </a:xfrm>
          <a:prstGeom prst="rect">
            <a:avLst/>
          </a:prstGeom>
          <a:solidFill>
            <a:srgbClr val="FC4B04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LINKA </a:t>
            </a:r>
            <a:r>
              <a:rPr lang="cs-CZ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123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499992" y="0"/>
            <a:ext cx="2664296" cy="461665"/>
          </a:xfrm>
          <a:prstGeom prst="rect">
            <a:avLst/>
          </a:prstGeom>
          <a:solidFill>
            <a:schemeClr val="tx1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Přestup na TRAM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Volný tvar 19"/>
          <p:cNvSpPr/>
          <p:nvPr/>
        </p:nvSpPr>
        <p:spPr>
          <a:xfrm>
            <a:off x="1881117" y="859809"/>
            <a:ext cx="5395414" cy="4945455"/>
          </a:xfrm>
          <a:custGeom>
            <a:avLst/>
            <a:gdLst>
              <a:gd name="connsiteX0" fmla="*/ 4451444 w 5395414"/>
              <a:gd name="connsiteY0" fmla="*/ 0 h 5058770"/>
              <a:gd name="connsiteX1" fmla="*/ 4546979 w 5395414"/>
              <a:gd name="connsiteY1" fmla="*/ 436728 h 5058770"/>
              <a:gd name="connsiteX2" fmla="*/ 4014716 w 5395414"/>
              <a:gd name="connsiteY2" fmla="*/ 368490 h 5058770"/>
              <a:gd name="connsiteX3" fmla="*/ 3673522 w 5395414"/>
              <a:gd name="connsiteY3" fmla="*/ 682388 h 5058770"/>
              <a:gd name="connsiteX4" fmla="*/ 2172268 w 5395414"/>
              <a:gd name="connsiteY4" fmla="*/ 832513 h 5058770"/>
              <a:gd name="connsiteX5" fmla="*/ 1599062 w 5395414"/>
              <a:gd name="connsiteY5" fmla="*/ 1296537 h 5058770"/>
              <a:gd name="connsiteX6" fmla="*/ 1967552 w 5395414"/>
              <a:gd name="connsiteY6" fmla="*/ 1637731 h 5058770"/>
              <a:gd name="connsiteX7" fmla="*/ 2841008 w 5395414"/>
              <a:gd name="connsiteY7" fmla="*/ 1787857 h 5058770"/>
              <a:gd name="connsiteX8" fmla="*/ 3113964 w 5395414"/>
              <a:gd name="connsiteY8" fmla="*/ 2060812 h 5058770"/>
              <a:gd name="connsiteX9" fmla="*/ 3004782 w 5395414"/>
              <a:gd name="connsiteY9" fmla="*/ 2442949 h 5058770"/>
              <a:gd name="connsiteX10" fmla="*/ 2226859 w 5395414"/>
              <a:gd name="connsiteY10" fmla="*/ 2647666 h 5058770"/>
              <a:gd name="connsiteX11" fmla="*/ 1558119 w 5395414"/>
              <a:gd name="connsiteY11" fmla="*/ 2688609 h 5058770"/>
              <a:gd name="connsiteX12" fmla="*/ 602776 w 5395414"/>
              <a:gd name="connsiteY12" fmla="*/ 2893325 h 5058770"/>
              <a:gd name="connsiteX13" fmla="*/ 84161 w 5395414"/>
              <a:gd name="connsiteY13" fmla="*/ 3179928 h 5058770"/>
              <a:gd name="connsiteX14" fmla="*/ 97808 w 5395414"/>
              <a:gd name="connsiteY14" fmla="*/ 3725839 h 5058770"/>
              <a:gd name="connsiteX15" fmla="*/ 329820 w 5395414"/>
              <a:gd name="connsiteY15" fmla="*/ 3998794 h 5058770"/>
              <a:gd name="connsiteX16" fmla="*/ 834787 w 5395414"/>
              <a:gd name="connsiteY16" fmla="*/ 4067033 h 5058770"/>
              <a:gd name="connsiteX17" fmla="*/ 1367050 w 5395414"/>
              <a:gd name="connsiteY17" fmla="*/ 4176215 h 5058770"/>
              <a:gd name="connsiteX18" fmla="*/ 2690883 w 5395414"/>
              <a:gd name="connsiteY18" fmla="*/ 5049672 h 5058770"/>
              <a:gd name="connsiteX19" fmla="*/ 4110250 w 5395414"/>
              <a:gd name="connsiteY19" fmla="*/ 4121624 h 5058770"/>
              <a:gd name="connsiteX20" fmla="*/ 4833582 w 5395414"/>
              <a:gd name="connsiteY20" fmla="*/ 3562066 h 5058770"/>
              <a:gd name="connsiteX21" fmla="*/ 5311253 w 5395414"/>
              <a:gd name="connsiteY21" fmla="*/ 3411940 h 5058770"/>
              <a:gd name="connsiteX22" fmla="*/ 5338549 w 5395414"/>
              <a:gd name="connsiteY22" fmla="*/ 3875964 h 5058770"/>
              <a:gd name="connsiteX23" fmla="*/ 5352196 w 5395414"/>
              <a:gd name="connsiteY23" fmla="*/ 3875964 h 505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95414" h="5058770">
                <a:moveTo>
                  <a:pt x="4451444" y="0"/>
                </a:moveTo>
                <a:cubicBezTo>
                  <a:pt x="4535605" y="187656"/>
                  <a:pt x="4619767" y="375313"/>
                  <a:pt x="4546979" y="436728"/>
                </a:cubicBezTo>
                <a:cubicBezTo>
                  <a:pt x="4474191" y="498143"/>
                  <a:pt x="4160292" y="327547"/>
                  <a:pt x="4014716" y="368490"/>
                </a:cubicBezTo>
                <a:cubicBezTo>
                  <a:pt x="3869140" y="409433"/>
                  <a:pt x="3980597" y="605051"/>
                  <a:pt x="3673522" y="682388"/>
                </a:cubicBezTo>
                <a:cubicBezTo>
                  <a:pt x="3366447" y="759725"/>
                  <a:pt x="2518011" y="730155"/>
                  <a:pt x="2172268" y="832513"/>
                </a:cubicBezTo>
                <a:cubicBezTo>
                  <a:pt x="1826525" y="934871"/>
                  <a:pt x="1633181" y="1162334"/>
                  <a:pt x="1599062" y="1296537"/>
                </a:cubicBezTo>
                <a:cubicBezTo>
                  <a:pt x="1564943" y="1430740"/>
                  <a:pt x="1760561" y="1555844"/>
                  <a:pt x="1967552" y="1637731"/>
                </a:cubicBezTo>
                <a:cubicBezTo>
                  <a:pt x="2174543" y="1719618"/>
                  <a:pt x="2649939" y="1717344"/>
                  <a:pt x="2841008" y="1787857"/>
                </a:cubicBezTo>
                <a:cubicBezTo>
                  <a:pt x="3032077" y="1858370"/>
                  <a:pt x="3086668" y="1951630"/>
                  <a:pt x="3113964" y="2060812"/>
                </a:cubicBezTo>
                <a:cubicBezTo>
                  <a:pt x="3141260" y="2169994"/>
                  <a:pt x="3152633" y="2345140"/>
                  <a:pt x="3004782" y="2442949"/>
                </a:cubicBezTo>
                <a:cubicBezTo>
                  <a:pt x="2856931" y="2540758"/>
                  <a:pt x="2467969" y="2606723"/>
                  <a:pt x="2226859" y="2647666"/>
                </a:cubicBezTo>
                <a:cubicBezTo>
                  <a:pt x="1985749" y="2688609"/>
                  <a:pt x="1828799" y="2647666"/>
                  <a:pt x="1558119" y="2688609"/>
                </a:cubicBezTo>
                <a:cubicBezTo>
                  <a:pt x="1287439" y="2729552"/>
                  <a:pt x="848436" y="2811439"/>
                  <a:pt x="602776" y="2893325"/>
                </a:cubicBezTo>
                <a:cubicBezTo>
                  <a:pt x="357116" y="2975212"/>
                  <a:pt x="168322" y="3041176"/>
                  <a:pt x="84161" y="3179928"/>
                </a:cubicBezTo>
                <a:cubicBezTo>
                  <a:pt x="0" y="3318680"/>
                  <a:pt x="56865" y="3589361"/>
                  <a:pt x="97808" y="3725839"/>
                </a:cubicBezTo>
                <a:cubicBezTo>
                  <a:pt x="138751" y="3862317"/>
                  <a:pt x="206990" y="3941928"/>
                  <a:pt x="329820" y="3998794"/>
                </a:cubicBezTo>
                <a:cubicBezTo>
                  <a:pt x="452650" y="4055660"/>
                  <a:pt x="661915" y="4037463"/>
                  <a:pt x="834787" y="4067033"/>
                </a:cubicBezTo>
                <a:cubicBezTo>
                  <a:pt x="1007659" y="4096603"/>
                  <a:pt x="1057701" y="4012442"/>
                  <a:pt x="1367050" y="4176215"/>
                </a:cubicBezTo>
                <a:cubicBezTo>
                  <a:pt x="1676399" y="4339988"/>
                  <a:pt x="2233683" y="5058770"/>
                  <a:pt x="2690883" y="5049672"/>
                </a:cubicBezTo>
                <a:cubicBezTo>
                  <a:pt x="3148083" y="5040574"/>
                  <a:pt x="3753134" y="4369558"/>
                  <a:pt x="4110250" y="4121624"/>
                </a:cubicBezTo>
                <a:cubicBezTo>
                  <a:pt x="4467366" y="3873690"/>
                  <a:pt x="4633415" y="3680347"/>
                  <a:pt x="4833582" y="3562066"/>
                </a:cubicBezTo>
                <a:cubicBezTo>
                  <a:pt x="5033749" y="3443785"/>
                  <a:pt x="5227092" y="3359624"/>
                  <a:pt x="5311253" y="3411940"/>
                </a:cubicBezTo>
                <a:cubicBezTo>
                  <a:pt x="5395414" y="3464256"/>
                  <a:pt x="5331725" y="3798627"/>
                  <a:pt x="5338549" y="3875964"/>
                </a:cubicBezTo>
                <a:cubicBezTo>
                  <a:pt x="5345373" y="3953301"/>
                  <a:pt x="5348784" y="3914632"/>
                  <a:pt x="5352196" y="3875964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Bez názvu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488123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16216" y="4653136"/>
            <a:ext cx="2016224" cy="830997"/>
          </a:xfrm>
          <a:prstGeom prst="rect">
            <a:avLst/>
          </a:prstGeom>
          <a:solidFill>
            <a:srgbClr val="C00000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HÁJE (Jižní Město)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6056" y="2780928"/>
            <a:ext cx="2016224" cy="461665"/>
          </a:xfrm>
          <a:prstGeom prst="rect">
            <a:avLst/>
          </a:prstGeom>
          <a:solidFill>
            <a:srgbClr val="00B050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SKALKA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59632" y="5085184"/>
            <a:ext cx="3744416" cy="646331"/>
          </a:xfrm>
          <a:prstGeom prst="rect">
            <a:avLst/>
          </a:prstGeom>
          <a:solidFill>
            <a:srgbClr val="FC4B04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LINKA </a:t>
            </a:r>
            <a:r>
              <a:rPr lang="cs-CZ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125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3068960"/>
            <a:ext cx="2664296" cy="830997"/>
          </a:xfrm>
          <a:prstGeom prst="rect">
            <a:avLst/>
          </a:prstGeom>
          <a:solidFill>
            <a:srgbClr val="FFFF00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SMÍCHOVSKÉ NÁDRAŽÍ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Přímá spojovací šipka 11"/>
          <p:cNvCxnSpPr>
            <a:endCxn id="6" idx="1"/>
          </p:cNvCxnSpPr>
          <p:nvPr/>
        </p:nvCxnSpPr>
        <p:spPr>
          <a:xfrm>
            <a:off x="2123728" y="3789040"/>
            <a:ext cx="4392488" cy="1279595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 flipV="1">
            <a:off x="6732240" y="3140968"/>
            <a:ext cx="72008" cy="165618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7092280" y="3429000"/>
            <a:ext cx="1835696" cy="1200329"/>
          </a:xfrm>
          <a:prstGeom prst="rect">
            <a:avLst/>
          </a:prstGeom>
          <a:solidFill>
            <a:schemeClr val="tx1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Po původní trase linky 271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sstrah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0896"/>
            <a:ext cx="9144000" cy="517620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1124744"/>
            <a:ext cx="2016224" cy="461665"/>
          </a:xfrm>
          <a:prstGeom prst="rect">
            <a:avLst/>
          </a:prstGeom>
          <a:solidFill>
            <a:schemeClr val="tx1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PETŘINY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127776" y="980728"/>
            <a:ext cx="2016224" cy="461665"/>
          </a:xfrm>
          <a:prstGeom prst="rect">
            <a:avLst/>
          </a:prstGeom>
          <a:solidFill>
            <a:srgbClr val="00B050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DEJVICKÁ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5445224"/>
            <a:ext cx="1979712" cy="461665"/>
          </a:xfrm>
          <a:prstGeom prst="rect">
            <a:avLst/>
          </a:prstGeom>
          <a:solidFill>
            <a:srgbClr val="FFFF00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NA KNÍŽECÍ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Volný tvar 13"/>
          <p:cNvSpPr/>
          <p:nvPr/>
        </p:nvSpPr>
        <p:spPr>
          <a:xfrm rot="203500">
            <a:off x="2033516" y="3645024"/>
            <a:ext cx="1962420" cy="2489645"/>
          </a:xfrm>
          <a:custGeom>
            <a:avLst/>
            <a:gdLst>
              <a:gd name="connsiteX0" fmla="*/ 0 w 1794681"/>
              <a:gd name="connsiteY0" fmla="*/ 1937982 h 2313296"/>
              <a:gd name="connsiteX1" fmla="*/ 832514 w 1794681"/>
              <a:gd name="connsiteY1" fmla="*/ 2142699 h 2313296"/>
              <a:gd name="connsiteX2" fmla="*/ 1637732 w 1794681"/>
              <a:gd name="connsiteY2" fmla="*/ 2129051 h 2313296"/>
              <a:gd name="connsiteX3" fmla="*/ 1774209 w 1794681"/>
              <a:gd name="connsiteY3" fmla="*/ 1037230 h 2313296"/>
              <a:gd name="connsiteX4" fmla="*/ 1705971 w 1794681"/>
              <a:gd name="connsiteY4" fmla="*/ 0 h 231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681" h="2313296">
                <a:moveTo>
                  <a:pt x="0" y="1937982"/>
                </a:moveTo>
                <a:cubicBezTo>
                  <a:pt x="279779" y="2024418"/>
                  <a:pt x="559559" y="2110854"/>
                  <a:pt x="832514" y="2142699"/>
                </a:cubicBezTo>
                <a:cubicBezTo>
                  <a:pt x="1105469" y="2174544"/>
                  <a:pt x="1480783" y="2313296"/>
                  <a:pt x="1637732" y="2129051"/>
                </a:cubicBezTo>
                <a:cubicBezTo>
                  <a:pt x="1794681" y="1944806"/>
                  <a:pt x="1762836" y="1392072"/>
                  <a:pt x="1774209" y="1037230"/>
                </a:cubicBezTo>
                <a:cubicBezTo>
                  <a:pt x="1785582" y="682388"/>
                  <a:pt x="1745776" y="341194"/>
                  <a:pt x="1705971" y="0"/>
                </a:cubicBezTo>
              </a:path>
            </a:pathLst>
          </a:cu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4067033" y="1937982"/>
            <a:ext cx="2552131" cy="1705970"/>
          </a:xfrm>
          <a:custGeom>
            <a:avLst/>
            <a:gdLst>
              <a:gd name="connsiteX0" fmla="*/ 0 w 2552131"/>
              <a:gd name="connsiteY0" fmla="*/ 1705970 h 1705970"/>
              <a:gd name="connsiteX1" fmla="*/ 177421 w 2552131"/>
              <a:gd name="connsiteY1" fmla="*/ 1596788 h 1705970"/>
              <a:gd name="connsiteX2" fmla="*/ 559558 w 2552131"/>
              <a:gd name="connsiteY2" fmla="*/ 1323833 h 1705970"/>
              <a:gd name="connsiteX3" fmla="*/ 1037230 w 2552131"/>
              <a:gd name="connsiteY3" fmla="*/ 1023582 h 1705970"/>
              <a:gd name="connsiteX4" fmla="*/ 1774209 w 2552131"/>
              <a:gd name="connsiteY4" fmla="*/ 655093 h 1705970"/>
              <a:gd name="connsiteX5" fmla="*/ 2306471 w 2552131"/>
              <a:gd name="connsiteY5" fmla="*/ 232012 h 1705970"/>
              <a:gd name="connsiteX6" fmla="*/ 2511188 w 2552131"/>
              <a:gd name="connsiteY6" fmla="*/ 54591 h 1705970"/>
              <a:gd name="connsiteX7" fmla="*/ 2552131 w 2552131"/>
              <a:gd name="connsiteY7" fmla="*/ 0 h 17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2131" h="1705970">
                <a:moveTo>
                  <a:pt x="0" y="1705970"/>
                </a:moveTo>
                <a:cubicBezTo>
                  <a:pt x="42080" y="1683223"/>
                  <a:pt x="84161" y="1660477"/>
                  <a:pt x="177421" y="1596788"/>
                </a:cubicBezTo>
                <a:cubicBezTo>
                  <a:pt x="270681" y="1533099"/>
                  <a:pt x="416257" y="1419367"/>
                  <a:pt x="559558" y="1323833"/>
                </a:cubicBezTo>
                <a:cubicBezTo>
                  <a:pt x="702859" y="1228299"/>
                  <a:pt x="834788" y="1135039"/>
                  <a:pt x="1037230" y="1023582"/>
                </a:cubicBezTo>
                <a:cubicBezTo>
                  <a:pt x="1239672" y="912125"/>
                  <a:pt x="1562669" y="787021"/>
                  <a:pt x="1774209" y="655093"/>
                </a:cubicBezTo>
                <a:cubicBezTo>
                  <a:pt x="1985749" y="523165"/>
                  <a:pt x="2183641" y="332096"/>
                  <a:pt x="2306471" y="232012"/>
                </a:cubicBezTo>
                <a:cubicBezTo>
                  <a:pt x="2429301" y="131928"/>
                  <a:pt x="2470245" y="93260"/>
                  <a:pt x="2511188" y="54591"/>
                </a:cubicBezTo>
                <a:cubicBezTo>
                  <a:pt x="2552131" y="15922"/>
                  <a:pt x="2552131" y="7961"/>
                  <a:pt x="2552131" y="0"/>
                </a:cubicBezTo>
              </a:path>
            </a:pathLst>
          </a:cu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 16"/>
          <p:cNvSpPr/>
          <p:nvPr/>
        </p:nvSpPr>
        <p:spPr>
          <a:xfrm>
            <a:off x="6876256" y="1484784"/>
            <a:ext cx="2490717" cy="293427"/>
          </a:xfrm>
          <a:custGeom>
            <a:avLst/>
            <a:gdLst>
              <a:gd name="connsiteX0" fmla="*/ 0 w 2490717"/>
              <a:gd name="connsiteY0" fmla="*/ 293427 h 293427"/>
              <a:gd name="connsiteX1" fmla="*/ 832513 w 2490717"/>
              <a:gd name="connsiteY1" fmla="*/ 252484 h 293427"/>
              <a:gd name="connsiteX2" fmla="*/ 2238233 w 2490717"/>
              <a:gd name="connsiteY2" fmla="*/ 156950 h 293427"/>
              <a:gd name="connsiteX3" fmla="*/ 2347415 w 2490717"/>
              <a:gd name="connsiteY3" fmla="*/ 6824 h 293427"/>
              <a:gd name="connsiteX4" fmla="*/ 2442949 w 2490717"/>
              <a:gd name="connsiteY4" fmla="*/ 116007 h 29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17" h="293427">
                <a:moveTo>
                  <a:pt x="0" y="293427"/>
                </a:moveTo>
                <a:lnTo>
                  <a:pt x="832513" y="252484"/>
                </a:lnTo>
                <a:cubicBezTo>
                  <a:pt x="1205552" y="229738"/>
                  <a:pt x="1985749" y="197893"/>
                  <a:pt x="2238233" y="156950"/>
                </a:cubicBezTo>
                <a:cubicBezTo>
                  <a:pt x="2490717" y="116007"/>
                  <a:pt x="2313296" y="13648"/>
                  <a:pt x="2347415" y="6824"/>
                </a:cubicBezTo>
                <a:cubicBezTo>
                  <a:pt x="2381534" y="0"/>
                  <a:pt x="2412241" y="58003"/>
                  <a:pt x="2442949" y="116007"/>
                </a:cubicBezTo>
              </a:path>
            </a:pathLst>
          </a:cu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5418161" y="1064525"/>
            <a:ext cx="1610436" cy="163774"/>
          </a:xfrm>
          <a:custGeom>
            <a:avLst/>
            <a:gdLst>
              <a:gd name="connsiteX0" fmla="*/ 1610436 w 1610436"/>
              <a:gd name="connsiteY0" fmla="*/ 163774 h 163774"/>
              <a:gd name="connsiteX1" fmla="*/ 0 w 1610436"/>
              <a:gd name="connsiteY1" fmla="*/ 0 h 16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0436" h="163774">
                <a:moveTo>
                  <a:pt x="1610436" y="163774"/>
                </a:moveTo>
                <a:lnTo>
                  <a:pt x="0" y="0"/>
                </a:lnTo>
              </a:path>
            </a:pathLst>
          </a:cu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630071" y="1050878"/>
            <a:ext cx="4692556" cy="2497540"/>
          </a:xfrm>
          <a:custGeom>
            <a:avLst/>
            <a:gdLst>
              <a:gd name="connsiteX0" fmla="*/ 4692556 w 4692556"/>
              <a:gd name="connsiteY0" fmla="*/ 0 h 2497540"/>
              <a:gd name="connsiteX1" fmla="*/ 3873690 w 4692556"/>
              <a:gd name="connsiteY1" fmla="*/ 40943 h 2497540"/>
              <a:gd name="connsiteX2" fmla="*/ 2126777 w 4692556"/>
              <a:gd name="connsiteY2" fmla="*/ 177421 h 2497540"/>
              <a:gd name="connsiteX3" fmla="*/ 1185081 w 4692556"/>
              <a:gd name="connsiteY3" fmla="*/ 736979 h 2497540"/>
              <a:gd name="connsiteX4" fmla="*/ 338920 w 4692556"/>
              <a:gd name="connsiteY4" fmla="*/ 1050877 h 2497540"/>
              <a:gd name="connsiteX5" fmla="*/ 38669 w 4692556"/>
              <a:gd name="connsiteY5" fmla="*/ 1542197 h 2497540"/>
              <a:gd name="connsiteX6" fmla="*/ 106908 w 4692556"/>
              <a:gd name="connsiteY6" fmla="*/ 2088107 h 2497540"/>
              <a:gd name="connsiteX7" fmla="*/ 366216 w 4692556"/>
              <a:gd name="connsiteY7" fmla="*/ 2415653 h 2497540"/>
              <a:gd name="connsiteX8" fmla="*/ 448102 w 4692556"/>
              <a:gd name="connsiteY8" fmla="*/ 2497540 h 249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2556" h="2497540">
                <a:moveTo>
                  <a:pt x="4692556" y="0"/>
                </a:moveTo>
                <a:cubicBezTo>
                  <a:pt x="4496938" y="5686"/>
                  <a:pt x="3873690" y="40943"/>
                  <a:pt x="3873690" y="40943"/>
                </a:cubicBezTo>
                <a:cubicBezTo>
                  <a:pt x="3446060" y="70513"/>
                  <a:pt x="2574879" y="61415"/>
                  <a:pt x="2126777" y="177421"/>
                </a:cubicBezTo>
                <a:cubicBezTo>
                  <a:pt x="1678676" y="293427"/>
                  <a:pt x="1483057" y="591403"/>
                  <a:pt x="1185081" y="736979"/>
                </a:cubicBezTo>
                <a:cubicBezTo>
                  <a:pt x="887105" y="882555"/>
                  <a:pt x="529989" y="916674"/>
                  <a:pt x="338920" y="1050877"/>
                </a:cubicBezTo>
                <a:cubicBezTo>
                  <a:pt x="147851" y="1185080"/>
                  <a:pt x="77338" y="1369325"/>
                  <a:pt x="38669" y="1542197"/>
                </a:cubicBezTo>
                <a:cubicBezTo>
                  <a:pt x="0" y="1715069"/>
                  <a:pt x="52317" y="1942531"/>
                  <a:pt x="106908" y="2088107"/>
                </a:cubicBezTo>
                <a:cubicBezTo>
                  <a:pt x="161499" y="2233683"/>
                  <a:pt x="309350" y="2347414"/>
                  <a:pt x="366216" y="2415653"/>
                </a:cubicBezTo>
                <a:cubicBezTo>
                  <a:pt x="423082" y="2483892"/>
                  <a:pt x="435592" y="2490716"/>
                  <a:pt x="448102" y="2497540"/>
                </a:cubicBezTo>
              </a:path>
            </a:pathLst>
          </a:cu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 rot="21293441">
            <a:off x="177421" y="3712191"/>
            <a:ext cx="971266" cy="1733033"/>
          </a:xfrm>
          <a:custGeom>
            <a:avLst/>
            <a:gdLst>
              <a:gd name="connsiteX0" fmla="*/ 955343 w 971266"/>
              <a:gd name="connsiteY0" fmla="*/ 0 h 1826526"/>
              <a:gd name="connsiteX1" fmla="*/ 928048 w 971266"/>
              <a:gd name="connsiteY1" fmla="*/ 900752 h 1826526"/>
              <a:gd name="connsiteX2" fmla="*/ 696036 w 971266"/>
              <a:gd name="connsiteY2" fmla="*/ 1555845 h 1826526"/>
              <a:gd name="connsiteX3" fmla="*/ 313898 w 971266"/>
              <a:gd name="connsiteY3" fmla="*/ 1787857 h 1826526"/>
              <a:gd name="connsiteX4" fmla="*/ 0 w 971266"/>
              <a:gd name="connsiteY4" fmla="*/ 1787857 h 182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266" h="1826526">
                <a:moveTo>
                  <a:pt x="955343" y="0"/>
                </a:moveTo>
                <a:cubicBezTo>
                  <a:pt x="963304" y="320722"/>
                  <a:pt x="971266" y="641445"/>
                  <a:pt x="928048" y="900752"/>
                </a:cubicBezTo>
                <a:cubicBezTo>
                  <a:pt x="884830" y="1160059"/>
                  <a:pt x="798394" y="1407994"/>
                  <a:pt x="696036" y="1555845"/>
                </a:cubicBezTo>
                <a:cubicBezTo>
                  <a:pt x="593678" y="1703696"/>
                  <a:pt x="429904" y="1749188"/>
                  <a:pt x="313898" y="1787857"/>
                </a:cubicBezTo>
                <a:cubicBezTo>
                  <a:pt x="197892" y="1826526"/>
                  <a:pt x="98946" y="1807191"/>
                  <a:pt x="0" y="1787857"/>
                </a:cubicBezTo>
              </a:path>
            </a:pathLst>
          </a:cu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3203848" y="4797152"/>
            <a:ext cx="1979712" cy="1077218"/>
          </a:xfrm>
          <a:prstGeom prst="rect">
            <a:avLst/>
          </a:prstGeom>
          <a:solidFill>
            <a:srgbClr val="FC4B04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Linka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176</a:t>
            </a:r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Linka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191</a:t>
            </a:r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164288" y="1844824"/>
            <a:ext cx="1979712" cy="584775"/>
          </a:xfrm>
          <a:prstGeom prst="rect">
            <a:avLst/>
          </a:prstGeom>
          <a:solidFill>
            <a:srgbClr val="FC4B04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Linka 143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148064" y="2924944"/>
            <a:ext cx="1979712" cy="584775"/>
          </a:xfrm>
          <a:prstGeom prst="rect">
            <a:avLst/>
          </a:prstGeom>
          <a:solidFill>
            <a:srgbClr val="FC4B04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PĚŠKY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267744" y="0"/>
            <a:ext cx="4608512" cy="646331"/>
          </a:xfrm>
          <a:prstGeom prst="rect">
            <a:avLst/>
          </a:prstGeom>
          <a:solidFill>
            <a:srgbClr val="FC4B04"/>
          </a:solidFill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ZRUŠENÍ LINKY</a:t>
            </a:r>
            <a:r>
              <a:rPr lang="cs-CZ" sz="3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cs-CZ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217</a:t>
            </a:r>
            <a:r>
              <a:rPr lang="cs-CZ" sz="3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1190085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A ZAČALO TO </a:t>
            </a:r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NAOSTRO…</a:t>
            </a:r>
            <a:endParaRPr lang="cs-CZ" sz="6000" b="1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65304"/>
          </a:xfrm>
          <a:solidFill>
            <a:schemeClr val="bg1"/>
          </a:solidFill>
          <a:scene3d>
            <a:camera prst="perspectiveRelaxedModerately"/>
            <a:lightRig rig="threePt" dir="t"/>
          </a:scene3d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Změny od září 2012 byly obrovské a Pražané na ně nebyli dostatečně připraveni.</a:t>
            </a:r>
          </a:p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První dny změn samotní </a:t>
            </a:r>
            <a:r>
              <a:rPr lang="cs-CZ" sz="4400" b="1" dirty="0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řidiči bloudili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, </a:t>
            </a:r>
            <a:r>
              <a:rPr lang="cs-CZ" sz="4400" b="1" dirty="0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autobusy nabíraly zpoždění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 a cestující začali VE VELKÉM kritizovat.</a:t>
            </a:r>
          </a:p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Po Novém roce se ukázalo, že změny byly ZTRÁTOVÉ</a:t>
            </a:r>
          </a:p>
          <a:p>
            <a:pPr>
              <a:lnSpc>
                <a:spcPct val="110000"/>
              </a:lnSpc>
            </a:pPr>
            <a:endParaRPr lang="cs-CZ" sz="44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sz="44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sz="36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b="1" i="1" dirty="0" smtClean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endParaRPr lang="cs-CZ" sz="3600" b="1" i="1" dirty="0" smtClean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rbel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KDE </a:t>
            </a:r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JE</a:t>
            </a:r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 PROBLÉM</a:t>
            </a:r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…</a:t>
            </a:r>
            <a:endParaRPr lang="cs-CZ" sz="6000" b="1" dirty="0">
              <a:ln>
                <a:noFill/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65304"/>
          </a:xfrm>
          <a:solidFill>
            <a:schemeClr val="bg1"/>
          </a:solidFill>
          <a:scene3d>
            <a:camera prst="perspectiveRelaxedModerately"/>
            <a:lightRig rig="threePt" dir="t"/>
          </a:scene3d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Praha </a:t>
            </a:r>
            <a:r>
              <a:rPr lang="cs-CZ" sz="44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není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 město s ideálním charakterem pro PLYNULÝ provoz autobusových linek skrz celým městem.</a:t>
            </a:r>
          </a:p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Snahou o zlepšení může být jedině:</a:t>
            </a:r>
          </a:p>
          <a:p>
            <a:pPr lvl="2">
              <a:lnSpc>
                <a:spcPct val="110000"/>
              </a:lnSpc>
            </a:pPr>
            <a:r>
              <a:rPr lang="cs-CZ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o</a:t>
            </a:r>
            <a:r>
              <a:rPr lang="cs-CZ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mezení IAD v centru</a:t>
            </a:r>
          </a:p>
          <a:p>
            <a:pPr lvl="2">
              <a:lnSpc>
                <a:spcPct val="110000"/>
              </a:lnSpc>
            </a:pPr>
            <a:r>
              <a:rPr lang="cs-CZ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r</a:t>
            </a:r>
            <a:r>
              <a:rPr lang="cs-CZ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ozšiřování křižovatek s preferencí</a:t>
            </a:r>
          </a:p>
          <a:p>
            <a:pPr lvl="2">
              <a:lnSpc>
                <a:spcPct val="110000"/>
              </a:lnSpc>
            </a:pPr>
            <a:r>
              <a:rPr lang="cs-CZ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m</a:t>
            </a:r>
            <a:r>
              <a:rPr lang="cs-CZ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aximum BUS-pruhů</a:t>
            </a:r>
            <a:endParaRPr lang="cs-CZ" sz="3600" b="1" i="1" dirty="0" smtClean="0"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sz="44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sz="44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sz="36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b="1" i="1" dirty="0" smtClean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endParaRPr lang="cs-CZ" sz="3600" b="1" i="1" dirty="0" smtClean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rbel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1430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CO BY </a:t>
            </a:r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MOHLO POMOCI</a:t>
            </a:r>
            <a:endParaRPr lang="cs-CZ" sz="6000" b="1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DSC_1315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395536" y="0"/>
            <a:ext cx="84604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Linka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 207 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v KB vozech celoročně + sloučit s linkou 133 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(jako v minulosti)</a:t>
            </a:r>
            <a:endParaRPr kumimoji="0" lang="cs-CZ" sz="4400" b="1" i="0" u="none" strike="noStrike" kern="1200" cap="none" spc="0" normalizeH="0" baseline="0" noProof="0" dirty="0">
              <a:ln>
                <a:noFill/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11009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0" y="0"/>
            <a:ext cx="9144000" cy="2060848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Maximum 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preferovaných křižovatek 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na hlavních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 trasách metropolitních linek + investovat do vybudování BUS pruhů v 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místech častých kongescí</a:t>
            </a:r>
            <a:endParaRPr kumimoji="0" lang="cs-CZ" sz="3600" b="1" i="0" u="none" strike="noStrike" kern="1200" cap="none" spc="0" normalizeH="0" baseline="0" noProof="0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 txBox="1">
            <a:spLocks/>
          </p:cNvSpPr>
          <p:nvPr/>
        </p:nvSpPr>
        <p:spPr>
          <a:xfrm>
            <a:off x="0" y="836712"/>
            <a:ext cx="9144000" cy="2060848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Zachovat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 linku 123 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v původní trase Na Knížecí – Šmukýřka…Stávající provedení netvoří markantní úsporu, jen rozbouřilo občany Cibulky</a:t>
            </a:r>
            <a:endParaRPr kumimoji="0" lang="cs-CZ" sz="3600" b="1" i="0" u="none" strike="noStrike" kern="1200" cap="none" spc="0" normalizeH="0" baseline="0" noProof="0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4" name="Nadpis 3"/>
          <p:cNvSpPr txBox="1">
            <a:spLocks/>
          </p:cNvSpPr>
          <p:nvPr/>
        </p:nvSpPr>
        <p:spPr>
          <a:xfrm>
            <a:off x="0" y="3501008"/>
            <a:ext cx="9144000" cy="2060848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Zachovat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 linku 217, 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zrušit linku 143 (náhrada zachování linky 217), zrušit vložené spoje l. 191</a:t>
            </a:r>
            <a:endParaRPr kumimoji="0" lang="cs-CZ" sz="3600" b="1" i="0" u="none" strike="noStrike" kern="1200" cap="none" spc="0" normalizeH="0" baseline="0" noProof="0" dirty="0">
              <a:ln>
                <a:noFill/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172400" cy="688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ipsa 2"/>
          <p:cNvSpPr/>
          <p:nvPr/>
        </p:nvSpPr>
        <p:spPr>
          <a:xfrm>
            <a:off x="2339752" y="0"/>
            <a:ext cx="1152128" cy="476672"/>
          </a:xfrm>
          <a:prstGeom prst="ellipse">
            <a:avLst/>
          </a:prstGeom>
          <a:solidFill>
            <a:srgbClr val="FF66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ZDROJE</a:t>
            </a:r>
            <a:endParaRPr lang="cs-CZ" sz="6000" b="1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65304"/>
          </a:xfrm>
          <a:solidFill>
            <a:schemeClr val="bg1"/>
          </a:solidFill>
          <a:scene3d>
            <a:camera prst="perspectiveRelaxedModerately"/>
            <a:lightRig rig="threePt" dir="t"/>
          </a:scene3d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33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rozpis </a:t>
            </a:r>
            <a:r>
              <a:rPr lang="cs-CZ" sz="33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změn: </a:t>
            </a:r>
            <a:r>
              <a:rPr lang="en-US" sz="3300" u="sng" dirty="0" smtClean="0">
                <a:hlinkClick r:id="rId2"/>
              </a:rPr>
              <a:t>http</a:t>
            </a:r>
            <a:r>
              <a:rPr lang="en-US" sz="3300" u="sng" dirty="0" smtClean="0">
                <a:hlinkClick r:id="rId2"/>
              </a:rPr>
              <a:t>://www.ropid.cz/trvale/zmeny-v-zari-2012__s188x1545.html</a:t>
            </a:r>
            <a:endParaRPr lang="cs-CZ" sz="3300" dirty="0" smtClean="0"/>
          </a:p>
          <a:p>
            <a:pPr lvl="0">
              <a:lnSpc>
                <a:spcPct val="110000"/>
              </a:lnSpc>
            </a:pPr>
            <a:r>
              <a:rPr lang="cs-CZ" sz="33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kampaň „Vždyť </a:t>
            </a:r>
            <a:r>
              <a:rPr lang="cs-CZ" sz="33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to jede </a:t>
            </a:r>
            <a:r>
              <a:rPr lang="cs-CZ" sz="33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jinam“: </a:t>
            </a:r>
            <a:r>
              <a:rPr lang="cs-CZ" sz="3300" u="sng" dirty="0" smtClean="0">
                <a:hlinkClick r:id="rId3"/>
              </a:rPr>
              <a:t>http</a:t>
            </a:r>
            <a:r>
              <a:rPr lang="cs-CZ" sz="3300" u="sng" dirty="0" smtClean="0">
                <a:hlinkClick r:id="rId3"/>
              </a:rPr>
              <a:t>://www.</a:t>
            </a:r>
            <a:r>
              <a:rPr lang="cs-CZ" sz="3300" u="sng" dirty="0" err="1" smtClean="0">
                <a:hlinkClick r:id="rId3"/>
              </a:rPr>
              <a:t>adplanner.cz</a:t>
            </a:r>
            <a:r>
              <a:rPr lang="cs-CZ" sz="3300" u="sng" dirty="0" smtClean="0">
                <a:hlinkClick r:id="rId3"/>
              </a:rPr>
              <a:t>/</a:t>
            </a:r>
            <a:r>
              <a:rPr lang="cs-CZ" sz="3300" u="sng" dirty="0" err="1" smtClean="0">
                <a:hlinkClick r:id="rId3"/>
              </a:rPr>
              <a:t>outdoorova</a:t>
            </a:r>
            <a:r>
              <a:rPr lang="cs-CZ" sz="3300" u="sng" dirty="0" smtClean="0">
                <a:hlinkClick r:id="rId3"/>
              </a:rPr>
              <a:t>-reklama/</a:t>
            </a:r>
            <a:r>
              <a:rPr lang="cs-CZ" sz="3300" u="sng" dirty="0" err="1" smtClean="0">
                <a:hlinkClick r:id="rId3"/>
              </a:rPr>
              <a:t>dpp</a:t>
            </a:r>
            <a:r>
              <a:rPr lang="cs-CZ" sz="3300" u="sng" dirty="0" smtClean="0">
                <a:hlinkClick r:id="rId3"/>
              </a:rPr>
              <a:t>-</a:t>
            </a:r>
            <a:r>
              <a:rPr lang="cs-CZ" sz="3300" u="sng" dirty="0" err="1" smtClean="0">
                <a:hlinkClick r:id="rId3"/>
              </a:rPr>
              <a:t>vzdyt</a:t>
            </a:r>
            <a:r>
              <a:rPr lang="cs-CZ" sz="3300" u="sng" dirty="0" smtClean="0">
                <a:hlinkClick r:id="rId3"/>
              </a:rPr>
              <a:t>-to-jede-jinam</a:t>
            </a:r>
            <a:r>
              <a:rPr lang="cs-CZ" sz="3300" u="sng" dirty="0" smtClean="0">
                <a:hlinkClick r:id="rId3"/>
              </a:rPr>
              <a:t>/</a:t>
            </a:r>
            <a:endParaRPr lang="cs-CZ" sz="3300" u="sng" dirty="0" smtClean="0"/>
          </a:p>
          <a:p>
            <a:pPr lvl="0">
              <a:lnSpc>
                <a:spcPct val="110000"/>
              </a:lnSpc>
            </a:pPr>
            <a:r>
              <a:rPr lang="cs-CZ" sz="33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nehoda </a:t>
            </a:r>
            <a:r>
              <a:rPr lang="cs-CZ" sz="33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autobusu (pole): </a:t>
            </a:r>
            <a:r>
              <a:rPr lang="cs-CZ" sz="3300" dirty="0" smtClean="0">
                <a:hlinkClick r:id="rId4"/>
              </a:rPr>
              <a:t>http</a:t>
            </a:r>
            <a:r>
              <a:rPr lang="cs-CZ" sz="3300" dirty="0" smtClean="0">
                <a:hlinkClick r:id="rId4"/>
              </a:rPr>
              <a:t>://www.metro.</a:t>
            </a:r>
            <a:r>
              <a:rPr lang="cs-CZ" sz="3300" dirty="0" err="1" smtClean="0">
                <a:hlinkClick r:id="rId4"/>
              </a:rPr>
              <a:t>cz</a:t>
            </a:r>
            <a:r>
              <a:rPr lang="cs-CZ" sz="3300" dirty="0" smtClean="0">
                <a:hlinkClick r:id="rId4"/>
              </a:rPr>
              <a:t>/</a:t>
            </a:r>
            <a:endParaRPr lang="cs-CZ" sz="3300" dirty="0" smtClean="0"/>
          </a:p>
          <a:p>
            <a:pPr>
              <a:lnSpc>
                <a:spcPct val="110000"/>
              </a:lnSpc>
            </a:pPr>
            <a:r>
              <a:rPr lang="cs-CZ" sz="33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p</a:t>
            </a:r>
            <a:r>
              <a:rPr lang="cs-CZ" sz="33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ublikace: „20 let ROPID“</a:t>
            </a:r>
          </a:p>
          <a:p>
            <a:pPr>
              <a:lnSpc>
                <a:spcPct val="110000"/>
              </a:lnSpc>
            </a:pPr>
            <a:r>
              <a:rPr lang="cs-CZ" sz="33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v</a:t>
            </a:r>
            <a:r>
              <a:rPr lang="cs-CZ" sz="33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lastní zkušenosti </a:t>
            </a:r>
            <a:endParaRPr lang="cs-CZ" sz="3300" b="1" i="1" dirty="0" smtClean="0"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sz="44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sz="44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sz="36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b="1" i="1" dirty="0" smtClean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endParaRPr lang="cs-CZ" sz="3600" b="1" i="1" dirty="0" smtClean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rbel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1190046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odnadpis 4"/>
          <p:cNvSpPr txBox="1">
            <a:spLocks/>
          </p:cNvSpPr>
          <p:nvPr/>
        </p:nvSpPr>
        <p:spPr>
          <a:xfrm>
            <a:off x="0" y="5661248"/>
            <a:ext cx="9144000" cy="11967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4800" b="1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DĚKUJI </a:t>
            </a:r>
            <a:r>
              <a:rPr lang="cs-CZ" sz="4800" b="1" dirty="0" smtClean="0">
                <a:ln>
                  <a:noFill/>
                  <a:prstDash val="solid"/>
                </a:ln>
                <a:solidFill>
                  <a:srgbClr val="FF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ZA POZORNOST</a:t>
            </a:r>
            <a:r>
              <a:rPr lang="cs-CZ" sz="4800" b="1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…</a:t>
            </a:r>
            <a:endParaRPr kumimoji="0" lang="cs-CZ" sz="36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adley Hand ITC" pitchFamily="66" charset="0"/>
              <a:ea typeface="+mn-ea"/>
              <a:cs typeface="Vijay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P119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700808"/>
          </a:xfrm>
          <a:noFill/>
          <a:ln>
            <a:noFill/>
          </a:ln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Wave4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cs-CZ" sz="4800" b="1" dirty="0" smtClean="0">
                <a:ln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METROBUSY, JAKÉ ZNAJÍ JENOM PRAŽANÉ </a:t>
            </a:r>
            <a:endParaRPr lang="cs-CZ" sz="4800" b="1" dirty="0">
              <a:ln>
                <a:prstDash val="solid"/>
              </a:ln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9144000" cy="1412776"/>
          </a:xfrm>
        </p:spPr>
        <p:txBody>
          <a:bodyPr>
            <a:normAutofit fontScale="92500" lnSpcReduction="20000"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Vijaya" pitchFamily="34" charset="0"/>
              </a:rPr>
              <a:t>Jaroslav Chlumecký</a:t>
            </a:r>
            <a:endParaRPr lang="cs-CZ" sz="4400" b="1" dirty="0" smtClean="0"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Vijaya" pitchFamily="34" charset="0"/>
            </a:endParaRPr>
          </a:p>
          <a:p>
            <a:r>
              <a:rPr lang="cs-CZ" sz="2800" b="1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Vijaya" pitchFamily="34" charset="0"/>
              </a:rPr>
              <a:t>STUDENTSKÁ KONFERENCE </a:t>
            </a:r>
            <a:r>
              <a:rPr lang="cs-CZ" sz="2800" b="1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Vijaya" pitchFamily="34" charset="0"/>
              </a:rPr>
              <a:t>2013</a:t>
            </a:r>
          </a:p>
          <a:p>
            <a:r>
              <a:rPr lang="cs-CZ" sz="2800" b="1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Vijaya" pitchFamily="34" charset="0"/>
              </a:rPr>
              <a:t>Vedoucí Práce: Ing. Karel Zíka</a:t>
            </a:r>
            <a:endParaRPr lang="cs-CZ" sz="2800" b="1" dirty="0" smtClean="0"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Vijay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100392" y="4365104"/>
            <a:ext cx="792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Vijaya" pitchFamily="34" charset="0"/>
              </a:rPr>
              <a:t>DMŽ4</a:t>
            </a:r>
            <a:endParaRPr lang="cs-CZ" sz="4000" b="1" dirty="0" smtClean="0"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Vijay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4B04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CO JE TO </a:t>
            </a:r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METROBUS?</a:t>
            </a:r>
            <a:endParaRPr lang="cs-CZ" sz="6000" b="1" dirty="0">
              <a:ln>
                <a:noFill/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  <a:solidFill>
            <a:schemeClr val="bg1"/>
          </a:solidFill>
          <a:scene3d>
            <a:camera prst="perspectiveRelaxedModerately"/>
            <a:lightRig rig="threePt" dir="t"/>
          </a:scene3d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jedno nebo dvou-kloubový autobus</a:t>
            </a:r>
          </a:p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interval – nejčastěji 4 minuty</a:t>
            </a:r>
          </a:p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vlastní pruhy či komunikace po celé své trase</a:t>
            </a:r>
          </a:p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rozšířen především v Jižní Americe a v Západní Evropě</a:t>
            </a:r>
          </a:p>
          <a:p>
            <a:endParaRPr lang="cs-CZ" sz="44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PRAHA A </a:t>
            </a:r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METROBUSY</a:t>
            </a:r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?</a:t>
            </a:r>
            <a:endParaRPr lang="cs-CZ" sz="6000" b="1" dirty="0">
              <a:ln>
                <a:noFill/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  <a:solidFill>
            <a:schemeClr val="bg1"/>
          </a:solidFill>
          <a:scene3d>
            <a:camera prst="perspectiveRelaxedModerately"/>
            <a:lightRig rig="threePt" dir="t"/>
          </a:scene3d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od </a:t>
            </a:r>
            <a:r>
              <a:rPr lang="cs-CZ" sz="4400" b="1" dirty="0" smtClean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1.9.2012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 vznik „metrobusů“ i v rámci PID </a:t>
            </a:r>
          </a:p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metropolitní síť – myšlenka  pochází ze Západní Evropy</a:t>
            </a:r>
          </a:p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označení metrobus – </a:t>
            </a:r>
            <a:r>
              <a:rPr lang="cs-CZ" sz="4400" b="1" u="sng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irelevantní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 </a:t>
            </a:r>
          </a:p>
          <a:p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Jedná se o čistě obchodní název zvyšující ATRAKTIVITU pražské MHD </a:t>
            </a:r>
          </a:p>
          <a:p>
            <a:pPr>
              <a:lnSpc>
                <a:spcPct val="110000"/>
              </a:lnSpc>
            </a:pPr>
            <a:endParaRPr lang="cs-CZ" sz="44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sz="44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endParaRPr lang="cs-CZ" sz="44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i.metro.cz/12/113/mecl6/RAB4756e1_F10373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galeriereklamy.mediar.cz/public/content-images/cz/a_files/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78005"/>
            <a:ext cx="4499992" cy="317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PROČ </a:t>
            </a:r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ZASE</a:t>
            </a:r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 ZMĚNY? </a:t>
            </a:r>
            <a:endParaRPr lang="cs-CZ" sz="6000" b="1" dirty="0">
              <a:ln>
                <a:noFill/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41168"/>
          </a:xfrm>
          <a:solidFill>
            <a:schemeClr val="bg1"/>
          </a:solidFill>
          <a:scene3d>
            <a:camera prst="perspectiveRelaxedModerately"/>
            <a:lightRig rig="threePt" dir="t"/>
          </a:scene3d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snaha vytvořit jednodušší, efektivnější a přehlednější systém</a:t>
            </a:r>
          </a:p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lepší návaznosti, minimalizace 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IAD, omezení souběhů</a:t>
            </a:r>
            <a:endParaRPr lang="cs-CZ" sz="44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FINANČNÍ ÚSPORA </a:t>
            </a:r>
          </a:p>
          <a:p>
            <a:pPr>
              <a:lnSpc>
                <a:spcPct val="110000"/>
              </a:lnSpc>
            </a:pPr>
            <a:endParaRPr lang="cs-CZ" sz="36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b="1" i="1" dirty="0" smtClean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endParaRPr lang="cs-CZ" sz="3600" b="1" i="1" dirty="0" smtClean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rbel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1090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251520" y="332656"/>
            <a:ext cx="2736304" cy="1569660"/>
          </a:xfrm>
          <a:prstGeom prst="rect">
            <a:avLst/>
          </a:prstGeom>
          <a:solidFill>
            <a:srgbClr val="FC4B04"/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OZNAČENÍ 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LINKY</a:t>
            </a:r>
          </a:p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METROBUSU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835696" y="1700808"/>
            <a:ext cx="1872208" cy="93610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CELÉ </a:t>
            </a:r>
            <a:r>
              <a:rPr lang="cs-CZ" sz="6000" b="1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rbel" pitchFamily="34" charset="0"/>
              </a:rPr>
              <a:t>TO ZMĚNILI!</a:t>
            </a:r>
            <a:endParaRPr lang="cs-CZ" sz="6000" b="1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65304"/>
          </a:xfrm>
          <a:solidFill>
            <a:schemeClr val="bg1"/>
          </a:solidFill>
          <a:scene3d>
            <a:camera prst="perspectiveRelaxedModerately"/>
            <a:lightRig rig="threePt" dir="t"/>
          </a:scene3d>
        </p:spPr>
        <p:txBody>
          <a:bodyPr anchor="t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omezení překryvných autobusových linek s tramvajovými, či železničními</a:t>
            </a:r>
          </a:p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přetrasování většiny linek v JZ části města</a:t>
            </a:r>
          </a:p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zkrácení linky 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123</a:t>
            </a:r>
          </a:p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spojení 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125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 + 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271</a:t>
            </a:r>
          </a:p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zrušení linky 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217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	(náhrada 143 + 191)</a:t>
            </a:r>
          </a:p>
          <a:p>
            <a:pPr>
              <a:lnSpc>
                <a:spcPct val="110000"/>
              </a:lnSpc>
            </a:pP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rozdělení linek 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201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 a 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202</a:t>
            </a:r>
            <a:r>
              <a:rPr lang="cs-CZ" sz="4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Vijaya" pitchFamily="34" charset="0"/>
              </a:rPr>
              <a:t> (z linky 186)</a:t>
            </a:r>
          </a:p>
          <a:p>
            <a:pPr>
              <a:lnSpc>
                <a:spcPct val="110000"/>
              </a:lnSpc>
            </a:pPr>
            <a:endParaRPr lang="cs-CZ" sz="44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sz="44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sz="36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pPr>
              <a:lnSpc>
                <a:spcPct val="110000"/>
              </a:lnSpc>
            </a:pPr>
            <a:endParaRPr lang="cs-CZ" b="1" i="1" dirty="0" smtClean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rbel" pitchFamily="34" charset="0"/>
              <a:cs typeface="Vijaya" pitchFamily="34" charset="0"/>
            </a:endParaRPr>
          </a:p>
          <a:p>
            <a:endParaRPr lang="cs-CZ" sz="3600" b="1" i="1" dirty="0" smtClean="0"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rbel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379</Words>
  <Application>Microsoft Office PowerPoint</Application>
  <PresentationFormat>Předvádění na obrazovce (4:3)</PresentationFormat>
  <Paragraphs>84</Paragraphs>
  <Slides>21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Snímek 1</vt:lpstr>
      <vt:lpstr>Snímek 2</vt:lpstr>
      <vt:lpstr>METROBUSY, JAKÉ ZNAJÍ JENOM PRAŽANÉ </vt:lpstr>
      <vt:lpstr>CO JE TO METROBUS?</vt:lpstr>
      <vt:lpstr>PRAHA A METROBUSY?</vt:lpstr>
      <vt:lpstr>Snímek 6</vt:lpstr>
      <vt:lpstr>PROČ ZASE ZMĚNY? </vt:lpstr>
      <vt:lpstr>Snímek 8</vt:lpstr>
      <vt:lpstr>CELÉ TO ZMĚNILI!</vt:lpstr>
      <vt:lpstr>Snímek 10</vt:lpstr>
      <vt:lpstr>Snímek 11</vt:lpstr>
      <vt:lpstr>Snímek 12</vt:lpstr>
      <vt:lpstr>Snímek 13</vt:lpstr>
      <vt:lpstr>A ZAČALO TO NAOSTRO…</vt:lpstr>
      <vt:lpstr>KDE JE PROBLÉM…</vt:lpstr>
      <vt:lpstr>CO BY MOHLO POMOCI</vt:lpstr>
      <vt:lpstr>Snímek 17</vt:lpstr>
      <vt:lpstr>Snímek 18</vt:lpstr>
      <vt:lpstr>Snímek 19</vt:lpstr>
      <vt:lpstr>ZDROJE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JARDA</dc:creator>
  <cp:lastModifiedBy>JARDA</cp:lastModifiedBy>
  <cp:revision>24</cp:revision>
  <dcterms:created xsi:type="dcterms:W3CDTF">2013-11-15T18:31:58Z</dcterms:created>
  <dcterms:modified xsi:type="dcterms:W3CDTF">2013-12-08T10:42:15Z</dcterms:modified>
</cp:coreProperties>
</file>