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  <p:sldId id="274" r:id="rId20"/>
    <p:sldId id="275" r:id="rId21"/>
    <p:sldId id="278" r:id="rId22"/>
    <p:sldId id="276" r:id="rId23"/>
    <p:sldId id="279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69" autoAdjust="0"/>
  </p:normalViewPr>
  <p:slideViewPr>
    <p:cSldViewPr>
      <p:cViewPr>
        <p:scale>
          <a:sx n="70" d="100"/>
          <a:sy n="70" d="100"/>
        </p:scale>
        <p:origin x="217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D682E-FD8A-4690-9FCF-48F5FF8D06D9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B2A8-789B-4334-AB93-2CB52EE7E4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7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2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myslím, že jsou v pořádku, dokonce dobře proložené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39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4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7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86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9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99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3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78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9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82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498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76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78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0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42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0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Zjednodušit linkové vedení (především v Říčanech)</a:t>
            </a:r>
          </a:p>
          <a:p>
            <a:r>
              <a:rPr lang="cs-CZ" dirty="0" smtClean="0"/>
              <a:t>Ztaktovat provoz do pravidelných intervalů</a:t>
            </a:r>
          </a:p>
          <a:p>
            <a:r>
              <a:rPr lang="cs-CZ" dirty="0" smtClean="0"/>
              <a:t>Zlepšit návaznost autobusových linek z/na vlak(ů)</a:t>
            </a:r>
          </a:p>
          <a:p>
            <a:r>
              <a:rPr lang="cs-CZ" dirty="0" smtClean="0"/>
              <a:t>Zrušit souběh linek 489, 490 a 495 se železniční tratí 221 v úseku Strančice – Mnichovice</a:t>
            </a:r>
          </a:p>
          <a:p>
            <a:pPr lvl="1"/>
            <a:r>
              <a:rPr lang="cs-CZ" sz="2000" dirty="0" smtClean="0"/>
              <a:t>Naprosté neproložení v odpolední špičce směr Mnichovice – (ne)proklad 1-1-58, od nového GVD 0-18-42</a:t>
            </a:r>
          </a:p>
          <a:p>
            <a:r>
              <a:rPr lang="cs-CZ" sz="2300" dirty="0" smtClean="0"/>
              <a:t>Přímo propojit Klokočnou se Strančicemi, v současnosti úděsných 23 minut, přímé propojení zkrátí čas na 12 minut</a:t>
            </a:r>
          </a:p>
          <a:p>
            <a:r>
              <a:rPr lang="cs-CZ" sz="2300" dirty="0" smtClean="0"/>
              <a:t>Umožnit změnou linkového vedení nákup levnějšího lístku pro jednotlivou jízdu (linky 489, 495)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9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8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5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Do 12. 12. 2015 čekání většiny víkendových spojů v Klokočné 28 minut, pro tranzitující cestující naprosto nevhodně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14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B2A8-789B-4334-AB93-2CB52EE7E48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8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27BD1B-87FD-4E31-9136-DDBF93F5B7CF}" type="datetimeFigureOut">
              <a:rPr lang="cs-CZ" smtClean="0"/>
              <a:pPr/>
              <a:t>9.1.2016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37C4D6-814E-43C9-BD48-A829042569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612360" cy="189436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Návrh dopravního řešení oblasti Ladova kraje a Říčanska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800" dirty="0" smtClean="0">
                <a:solidFill>
                  <a:schemeClr val="tx1"/>
                </a:solidFill>
              </a:rPr>
              <a:t>Jakub Platil, DMŽ2 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59632" y="37971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Studentská konference </a:t>
            </a:r>
            <a:r>
              <a:rPr lang="cs-CZ" sz="3200" b="1" dirty="0" smtClean="0"/>
              <a:t>2015- 2016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</a:t>
            </a:r>
            <a:r>
              <a:rPr lang="cs-CZ" dirty="0" smtClean="0"/>
              <a:t> –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linky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409 a 410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i="1" u="sng" dirty="0" smtClean="0"/>
              <a:t>Linky spojující Kostelec nad Černými lesy s Českým Brodem </a:t>
            </a:r>
            <a:endParaRPr lang="cs-CZ" sz="2000" i="1" u="sng" dirty="0" smtClean="0"/>
          </a:p>
          <a:p>
            <a:pPr marL="0" indent="0">
              <a:buNone/>
            </a:pPr>
            <a:endParaRPr lang="cs-CZ" sz="2000" i="1" u="sng" dirty="0" smtClean="0"/>
          </a:p>
          <a:p>
            <a:pPr marL="360000">
              <a:buFont typeface="Wingdings" panose="05000000000000000000" pitchFamily="2" charset="2"/>
              <a:buChar char="v"/>
            </a:pPr>
            <a:r>
              <a:rPr lang="cs-CZ" dirty="0" smtClean="0"/>
              <a:t>Nechávám </a:t>
            </a:r>
            <a:r>
              <a:rPr lang="cs-CZ" dirty="0" smtClean="0"/>
              <a:t>ve stávající </a:t>
            </a:r>
            <a:r>
              <a:rPr lang="cs-CZ" dirty="0"/>
              <a:t>trase (každá jinou cestou) </a:t>
            </a:r>
            <a:endParaRPr lang="cs-CZ" dirty="0" smtClean="0"/>
          </a:p>
          <a:p>
            <a:pPr marL="360000" lvl="1" indent="0"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pPr marL="360000">
              <a:buFont typeface="Wingdings" panose="05000000000000000000" pitchFamily="2" charset="2"/>
              <a:buChar char="v"/>
            </a:pPr>
            <a:r>
              <a:rPr lang="cs-CZ" dirty="0" smtClean="0"/>
              <a:t>Posouvám některé spoje o pár </a:t>
            </a:r>
            <a:r>
              <a:rPr lang="cs-CZ" dirty="0" smtClean="0"/>
              <a:t>minut</a:t>
            </a:r>
          </a:p>
          <a:p>
            <a:pPr lvl="1"/>
            <a:r>
              <a:rPr lang="cs-CZ" dirty="0" smtClean="0"/>
              <a:t>aby </a:t>
            </a:r>
            <a:r>
              <a:rPr lang="cs-CZ" dirty="0" smtClean="0"/>
              <a:t>vyšel taktový jízdní </a:t>
            </a:r>
            <a:r>
              <a:rPr lang="cs-CZ" dirty="0" smtClean="0"/>
              <a:t>řád</a:t>
            </a:r>
          </a:p>
          <a:p>
            <a:pPr lvl="1"/>
            <a:r>
              <a:rPr lang="cs-CZ" dirty="0" smtClean="0"/>
              <a:t>spoj </a:t>
            </a:r>
            <a:r>
              <a:rPr lang="cs-CZ" dirty="0" smtClean="0"/>
              <a:t>linky 410 v 7:31 z Kostelce posouvám na 7:26 </a:t>
            </a:r>
            <a:endParaRPr lang="cs-CZ" dirty="0" smtClean="0"/>
          </a:p>
          <a:p>
            <a:pPr lvl="1"/>
            <a:r>
              <a:rPr lang="cs-CZ" dirty="0" smtClean="0"/>
              <a:t>a </a:t>
            </a:r>
            <a:r>
              <a:rPr lang="cs-CZ" dirty="0" smtClean="0"/>
              <a:t>nově zajíždí do </a:t>
            </a:r>
            <a:r>
              <a:rPr lang="cs-CZ" dirty="0" smtClean="0"/>
              <a:t>Kozojed</a:t>
            </a:r>
          </a:p>
          <a:p>
            <a:pPr lvl="1"/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O víkendu na lince 410 zavádím nový spoj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 smtClean="0"/>
              <a:t>16:56 z Kostelce do Českého Brodu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(</a:t>
            </a:r>
            <a:r>
              <a:rPr lang="cs-CZ" dirty="0" smtClean="0"/>
              <a:t>dnes poslední </a:t>
            </a:r>
            <a:r>
              <a:rPr lang="cs-CZ" dirty="0" smtClean="0"/>
              <a:t>ve12:56!)</a:t>
            </a:r>
          </a:p>
          <a:p>
            <a:pPr lvl="1"/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Některé spoje mimo přepravní špičku jsou z důvody úspory obsluhovány minibusy (z l. 402, 404 a 492)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linka 421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2398" y="1196752"/>
            <a:ext cx="8070042" cy="5493224"/>
          </a:xfrm>
        </p:spPr>
        <p:txBody>
          <a:bodyPr/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Linku </a:t>
            </a:r>
            <a:r>
              <a:rPr lang="cs-CZ" dirty="0" smtClean="0"/>
              <a:t>navrhuji spojit s linkou SID G47 </a:t>
            </a:r>
            <a:endParaRPr lang="cs-CZ" dirty="0" smtClean="0"/>
          </a:p>
          <a:p>
            <a:pPr marL="634320" lvl="2" indent="-360000">
              <a:buFont typeface="Wingdings" panose="05000000000000000000" pitchFamily="2" charset="2"/>
              <a:buChar char="v"/>
            </a:pPr>
            <a:r>
              <a:rPr lang="cs-CZ" dirty="0" smtClean="0"/>
              <a:t>jedoucí </a:t>
            </a:r>
            <a:r>
              <a:rPr lang="cs-CZ" dirty="0" smtClean="0"/>
              <a:t>z Horních Krut, </a:t>
            </a:r>
            <a:r>
              <a:rPr lang="cs-CZ" dirty="0" err="1" smtClean="0"/>
              <a:t>Bohouňovic</a:t>
            </a:r>
            <a:r>
              <a:rPr lang="cs-CZ" dirty="0" smtClean="0"/>
              <a:t> do </a:t>
            </a:r>
            <a:r>
              <a:rPr lang="cs-CZ" dirty="0" smtClean="0"/>
              <a:t>Sázavy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Linky jsou reálně propojeny již </a:t>
            </a:r>
            <a:r>
              <a:rPr lang="cs-CZ" dirty="0" smtClean="0"/>
              <a:t>dnes</a:t>
            </a:r>
          </a:p>
          <a:p>
            <a:pPr marL="634320" lvl="2" indent="-360000">
              <a:buFont typeface="Wingdings" panose="05000000000000000000" pitchFamily="2" charset="2"/>
              <a:buChar char="v"/>
            </a:pPr>
            <a:r>
              <a:rPr lang="cs-CZ" dirty="0" smtClean="0"/>
              <a:t>navazují </a:t>
            </a:r>
            <a:r>
              <a:rPr lang="cs-CZ" dirty="0" smtClean="0"/>
              <a:t>na sebe a vozidlo mezi nimi </a:t>
            </a:r>
            <a:r>
              <a:rPr lang="cs-CZ" dirty="0" smtClean="0"/>
              <a:t>přejíždí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Problém propojení </a:t>
            </a:r>
            <a:r>
              <a:rPr lang="cs-CZ" dirty="0" smtClean="0"/>
              <a:t>do linky PID 421 </a:t>
            </a:r>
            <a:r>
              <a:rPr lang="cs-CZ" dirty="0" smtClean="0"/>
              <a:t>by neměl být</a:t>
            </a:r>
          </a:p>
          <a:p>
            <a:pPr marL="634320" lvl="2" indent="-360000">
              <a:buFont typeface="Wingdings" panose="05000000000000000000" pitchFamily="2" charset="2"/>
              <a:buChar char="v"/>
            </a:pPr>
            <a:r>
              <a:rPr lang="cs-CZ" dirty="0" smtClean="0"/>
              <a:t>protože </a:t>
            </a:r>
            <a:r>
              <a:rPr lang="cs-CZ" dirty="0" smtClean="0"/>
              <a:t>jediná obec na trase – Úžice, již má zastávku na rozcestí pro linku </a:t>
            </a:r>
            <a:r>
              <a:rPr lang="cs-CZ" dirty="0" smtClean="0"/>
              <a:t>387</a:t>
            </a:r>
          </a:p>
          <a:p>
            <a:pPr marL="36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Odpadne tak dvojí jízdní řád a dvojí platba pro cestující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386" y="260647"/>
            <a:ext cx="7467600" cy="8484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linka 491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96944" cy="5328592"/>
          </a:xfrm>
        </p:spPr>
        <p:txBody>
          <a:bodyPr>
            <a:normAutofit fontScale="92500"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Dnes </a:t>
            </a:r>
            <a:r>
              <a:rPr lang="cs-CZ" dirty="0" smtClean="0"/>
              <a:t>propojuje </a:t>
            </a:r>
            <a:r>
              <a:rPr lang="cs-CZ" dirty="0" smtClean="0"/>
              <a:t>Mukařov s Českým Brodem přes </a:t>
            </a:r>
            <a:r>
              <a:rPr lang="cs-CZ" dirty="0" smtClean="0"/>
              <a:t>Doubravčice 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Tuto část linky chci </a:t>
            </a:r>
            <a:r>
              <a:rPr lang="cs-CZ" dirty="0" smtClean="0"/>
              <a:t>zachovat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Při změně trasy </a:t>
            </a:r>
            <a:r>
              <a:rPr lang="cs-CZ" dirty="0" smtClean="0"/>
              <a:t>linky 489 do zcela nové </a:t>
            </a:r>
            <a:r>
              <a:rPr lang="cs-CZ" dirty="0" smtClean="0"/>
              <a:t>je nutné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obsloužit </a:t>
            </a:r>
            <a:r>
              <a:rPr lang="cs-CZ" dirty="0" smtClean="0"/>
              <a:t>Klokočnou a zajistit jí tak o mnoho zrychlené </a:t>
            </a:r>
            <a:r>
              <a:rPr lang="cs-CZ" dirty="0" smtClean="0"/>
              <a:t> spojení </a:t>
            </a:r>
            <a:r>
              <a:rPr lang="cs-CZ" dirty="0" smtClean="0"/>
              <a:t>se </a:t>
            </a:r>
            <a:r>
              <a:rPr lang="cs-CZ" dirty="0" smtClean="0"/>
              <a:t>Strančicemi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Tato změna přinese lepší spojení pro 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část </a:t>
            </a:r>
            <a:r>
              <a:rPr lang="cs-CZ" dirty="0" smtClean="0"/>
              <a:t>Všestar </a:t>
            </a:r>
            <a:r>
              <a:rPr lang="cs-CZ" dirty="0" err="1" smtClean="0"/>
              <a:t>Menčice</a:t>
            </a:r>
            <a:r>
              <a:rPr lang="cs-CZ" dirty="0" smtClean="0"/>
              <a:t>(dnes </a:t>
            </a:r>
            <a:r>
              <a:rPr lang="cs-CZ" dirty="0" smtClean="0"/>
              <a:t>obsluhovaná výhradně školními </a:t>
            </a:r>
            <a:r>
              <a:rPr lang="cs-CZ" dirty="0" smtClean="0"/>
              <a:t>spoji)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Tato linka se stane plnohodnotnou </a:t>
            </a:r>
            <a:r>
              <a:rPr lang="cs-CZ" dirty="0" smtClean="0"/>
              <a:t>tangenciální </a:t>
            </a:r>
            <a:r>
              <a:rPr lang="cs-CZ" dirty="0" smtClean="0"/>
              <a:t>linkou </a:t>
            </a:r>
            <a:r>
              <a:rPr lang="cs-CZ" dirty="0" smtClean="0"/>
              <a:t>na</a:t>
            </a:r>
            <a:r>
              <a:rPr lang="cs-CZ" dirty="0" smtClean="0"/>
              <a:t> </a:t>
            </a:r>
            <a:r>
              <a:rPr lang="cs-CZ" dirty="0" smtClean="0"/>
              <a:t>trase: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Strančice </a:t>
            </a:r>
            <a:r>
              <a:rPr lang="cs-CZ" dirty="0" smtClean="0"/>
              <a:t>– Klokočná – Mukařov – Doubravčice – Český Brod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linka 495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544616"/>
          </a:xfrm>
        </p:spPr>
        <p:txBody>
          <a:bodyPr>
            <a:normAutofit lnSpcReduction="10000"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Stejný problém jako na lince 489 ze </a:t>
            </a:r>
            <a:r>
              <a:rPr lang="cs-CZ" dirty="0" smtClean="0"/>
              <a:t>Struhařova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při </a:t>
            </a:r>
            <a:r>
              <a:rPr lang="cs-CZ" dirty="0" smtClean="0"/>
              <a:t>cestě z </a:t>
            </a:r>
            <a:r>
              <a:rPr lang="cs-CZ" dirty="0" err="1" smtClean="0"/>
              <a:t>Třemblatu</a:t>
            </a:r>
            <a:r>
              <a:rPr lang="cs-CZ" dirty="0" smtClean="0"/>
              <a:t> na vlak – tj. </a:t>
            </a:r>
            <a:r>
              <a:rPr lang="cs-CZ" i="1" u="sng" dirty="0" smtClean="0"/>
              <a:t>propadnutí časové platnosti </a:t>
            </a:r>
            <a:r>
              <a:rPr lang="cs-CZ" i="1" u="sng" dirty="0" smtClean="0"/>
              <a:t>jízdenky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i="1" u="sng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Linku </a:t>
            </a:r>
            <a:r>
              <a:rPr lang="cs-CZ" dirty="0" smtClean="0"/>
              <a:t>odkláním 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k </a:t>
            </a:r>
            <a:r>
              <a:rPr lang="cs-CZ" dirty="0" smtClean="0"/>
              <a:t>mnichovickému nádraží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a </a:t>
            </a:r>
            <a:r>
              <a:rPr lang="cs-CZ" dirty="0" smtClean="0"/>
              <a:t>do místní části </a:t>
            </a:r>
            <a:r>
              <a:rPr lang="cs-CZ" dirty="0" err="1" smtClean="0"/>
              <a:t>Božkov</a:t>
            </a:r>
            <a:r>
              <a:rPr lang="cs-CZ" dirty="0" smtClean="0"/>
              <a:t>, která má dosud VHD velmi </a:t>
            </a:r>
            <a:r>
              <a:rPr lang="cs-CZ" dirty="0" smtClean="0"/>
              <a:t>daleko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Přidávám 1 </a:t>
            </a:r>
            <a:r>
              <a:rPr lang="cs-CZ" dirty="0" smtClean="0"/>
              <a:t>spoj v období odpolední špičky ve směru </a:t>
            </a:r>
            <a:r>
              <a:rPr lang="cs-CZ" dirty="0" smtClean="0"/>
              <a:t>Zvánovice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Rozšířit </a:t>
            </a:r>
            <a:r>
              <a:rPr lang="cs-CZ" dirty="0" smtClean="0"/>
              <a:t>komunikaci vedoucí do Kunic, </a:t>
            </a:r>
            <a:r>
              <a:rPr lang="cs-CZ" dirty="0" err="1" smtClean="0"/>
              <a:t>Všeším</a:t>
            </a:r>
            <a:r>
              <a:rPr lang="cs-CZ" dirty="0" smtClean="0"/>
              <a:t> pod </a:t>
            </a:r>
            <a:r>
              <a:rPr lang="cs-CZ" dirty="0" smtClean="0"/>
              <a:t>D1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/>
              <a:t>aby zde bylo možné udělat průjezdnou linku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Kateřinky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24936" cy="5205192"/>
          </a:xfrm>
        </p:spPr>
        <p:txBody>
          <a:bodyPr>
            <a:normAutofit fontScale="92500" lnSpcReduction="20000"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V současné chvíli je zde linka 363 na hranici </a:t>
            </a:r>
            <a:r>
              <a:rPr lang="cs-CZ" dirty="0" smtClean="0"/>
              <a:t>kapacity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Oblast se rozrůstá </a:t>
            </a:r>
            <a:r>
              <a:rPr lang="cs-CZ" dirty="0" smtClean="0"/>
              <a:t>a </a:t>
            </a:r>
            <a:r>
              <a:rPr lang="cs-CZ" dirty="0" smtClean="0"/>
              <a:t>potřebuje lepší spojení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než </a:t>
            </a:r>
            <a:r>
              <a:rPr lang="cs-CZ" dirty="0" smtClean="0"/>
              <a:t>jen k prvnímu metru po </a:t>
            </a:r>
            <a:r>
              <a:rPr lang="cs-CZ" dirty="0" smtClean="0"/>
              <a:t>cestě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Proto omezuji linku 363 a prodlužuji vybrané spoje linky 181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do </a:t>
            </a:r>
            <a:r>
              <a:rPr lang="cs-CZ" dirty="0" smtClean="0"/>
              <a:t>zastávky K Sukovu v </a:t>
            </a:r>
            <a:r>
              <a:rPr lang="cs-CZ" dirty="0" smtClean="0"/>
              <a:t>Újezdě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O víkendu by vznikly přímé spoje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Velké </a:t>
            </a:r>
            <a:r>
              <a:rPr lang="cs-CZ" dirty="0" smtClean="0"/>
              <a:t>Popovice/Modletice – Praha, Černý </a:t>
            </a:r>
            <a:r>
              <a:rPr lang="cs-CZ" dirty="0" smtClean="0"/>
              <a:t>Most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V nočním provozu by došlo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ke </a:t>
            </a:r>
            <a:r>
              <a:rPr lang="cs-CZ" dirty="0" smtClean="0"/>
              <a:t>spojení linek 605 a 609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do </a:t>
            </a:r>
            <a:r>
              <a:rPr lang="cs-CZ" dirty="0" smtClean="0"/>
              <a:t>trasy Čestlice – Praha, Háje – Říčany – Kostelec nad Černými lesy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Březí, Podskalí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256584"/>
          </a:xfrm>
        </p:spPr>
        <p:txBody>
          <a:bodyPr>
            <a:normAutofit fontScale="92500" lnSpcReduction="20000"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800" dirty="0" smtClean="0"/>
              <a:t>Linku 469 kvůli nepřehlednosti dělím na dvě části:</a:t>
            </a:r>
          </a:p>
          <a:p>
            <a:pPr lvl="1"/>
            <a:r>
              <a:rPr lang="cs-CZ" sz="2400" dirty="0" smtClean="0"/>
              <a:t>469: </a:t>
            </a:r>
            <a:endParaRPr lang="cs-CZ" sz="2400" dirty="0" smtClean="0"/>
          </a:p>
          <a:p>
            <a:pPr lvl="2"/>
            <a:r>
              <a:rPr lang="cs-CZ" sz="2000" dirty="0" smtClean="0"/>
              <a:t>Strančice </a:t>
            </a:r>
            <a:r>
              <a:rPr lang="cs-CZ" sz="2000" dirty="0" smtClean="0"/>
              <a:t>– Strančice, Sklenka – Světice – Říčany</a:t>
            </a:r>
          </a:p>
          <a:p>
            <a:pPr lvl="1"/>
            <a:r>
              <a:rPr lang="cs-CZ" sz="2400" dirty="0" smtClean="0"/>
              <a:t>496: </a:t>
            </a:r>
            <a:endParaRPr lang="cs-CZ" sz="2400" dirty="0" smtClean="0"/>
          </a:p>
          <a:p>
            <a:pPr lvl="2"/>
            <a:r>
              <a:rPr lang="cs-CZ" sz="2000" dirty="0" smtClean="0"/>
              <a:t>Říčany </a:t>
            </a:r>
            <a:r>
              <a:rPr lang="cs-CZ" sz="2000" dirty="0" smtClean="0"/>
              <a:t>– Březí, </a:t>
            </a:r>
            <a:r>
              <a:rPr lang="cs-CZ" sz="2000" dirty="0" smtClean="0"/>
              <a:t>Podskalí</a:t>
            </a:r>
          </a:p>
          <a:p>
            <a:pPr lvl="2"/>
            <a:endParaRPr lang="cs-CZ" sz="20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800" dirty="0" smtClean="0"/>
              <a:t>Dnes jsou průjezdné </a:t>
            </a:r>
            <a:endParaRPr lang="cs-CZ" sz="2800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sz="2400" dirty="0" smtClean="0"/>
              <a:t>jen </a:t>
            </a:r>
            <a:r>
              <a:rPr lang="cs-CZ" sz="2400" dirty="0" smtClean="0"/>
              <a:t>2, resp. 4 spoje, což </a:t>
            </a:r>
            <a:r>
              <a:rPr lang="cs-CZ" sz="2400" dirty="0" smtClean="0"/>
              <a:t>je z </a:t>
            </a:r>
            <a:r>
              <a:rPr lang="cs-CZ" sz="2400" dirty="0" smtClean="0"/>
              <a:t>celkového počtu </a:t>
            </a:r>
            <a:r>
              <a:rPr lang="cs-CZ" sz="2400" dirty="0" smtClean="0"/>
              <a:t>velmi málo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sz="24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800" dirty="0" smtClean="0"/>
              <a:t>Nově na lince do Březí </a:t>
            </a:r>
            <a:endParaRPr lang="cs-CZ" sz="2800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sz="2400" dirty="0" smtClean="0"/>
              <a:t>taktový </a:t>
            </a:r>
            <a:r>
              <a:rPr lang="cs-CZ" sz="2400" dirty="0" smtClean="0"/>
              <a:t>provoz v odpolední špičce, </a:t>
            </a:r>
            <a:endParaRPr lang="cs-CZ" sz="2400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sz="2400" dirty="0" smtClean="0"/>
              <a:t>zároveň alespoň </a:t>
            </a:r>
            <a:r>
              <a:rPr lang="cs-CZ" sz="2400" dirty="0" smtClean="0"/>
              <a:t>přibližný proklad s linkou 364 přes Pacov přes celý den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5" descr="Březí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280000" cy="62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280000" cy="605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Linka 403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400600"/>
          </a:xfrm>
        </p:spPr>
        <p:txBody>
          <a:bodyPr>
            <a:normAutofit/>
          </a:bodyPr>
          <a:lstStyle/>
          <a:p>
            <a:r>
              <a:rPr lang="cs-CZ" dirty="0" smtClean="0"/>
              <a:t>Na této lince </a:t>
            </a:r>
            <a:r>
              <a:rPr lang="cs-CZ" dirty="0" smtClean="0"/>
              <a:t>je potřebný </a:t>
            </a:r>
          </a:p>
          <a:p>
            <a:pPr lvl="1"/>
            <a:r>
              <a:rPr lang="cs-CZ" dirty="0" smtClean="0"/>
              <a:t>zejména </a:t>
            </a:r>
            <a:r>
              <a:rPr lang="cs-CZ" dirty="0" smtClean="0"/>
              <a:t>víkendový provoz pro návoz a odvoz </a:t>
            </a:r>
            <a:r>
              <a:rPr lang="cs-CZ" dirty="0" smtClean="0"/>
              <a:t>chatařů</a:t>
            </a:r>
          </a:p>
          <a:p>
            <a:pPr lvl="2"/>
            <a:r>
              <a:rPr lang="cs-CZ" dirty="0" smtClean="0"/>
              <a:t>to </a:t>
            </a:r>
            <a:r>
              <a:rPr lang="cs-CZ" dirty="0" smtClean="0"/>
              <a:t>však není realizovatelné bez financování obcí </a:t>
            </a:r>
            <a:r>
              <a:rPr lang="cs-CZ" dirty="0" smtClean="0"/>
              <a:t>Kaliště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Největší změna</a:t>
            </a:r>
          </a:p>
          <a:p>
            <a:pPr lvl="1"/>
            <a:r>
              <a:rPr lang="cs-CZ" dirty="0" smtClean="0"/>
              <a:t>prodloužení </a:t>
            </a:r>
            <a:r>
              <a:rPr lang="cs-CZ" dirty="0" smtClean="0"/>
              <a:t>k nejbližší železniční stanici na trati 221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 smtClean="0"/>
              <a:t>do </a:t>
            </a:r>
            <a:r>
              <a:rPr lang="cs-CZ" dirty="0" smtClean="0"/>
              <a:t>Senohrab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Z Ondřejova rychlejší </a:t>
            </a:r>
            <a:r>
              <a:rPr lang="cs-CZ" dirty="0" smtClean="0"/>
              <a:t>varianta přestupu na vlak než cesta linkou 490 do </a:t>
            </a:r>
            <a:r>
              <a:rPr lang="cs-CZ" dirty="0" smtClean="0"/>
              <a:t>Strančic</a:t>
            </a:r>
          </a:p>
          <a:p>
            <a:endParaRPr lang="cs-CZ" dirty="0" smtClean="0"/>
          </a:p>
          <a:p>
            <a:r>
              <a:rPr lang="cs-CZ" dirty="0" smtClean="0"/>
              <a:t>Linku by obsluhoval midibus, stejně jako linku </a:t>
            </a:r>
            <a:r>
              <a:rPr lang="cs-CZ" dirty="0" smtClean="0"/>
              <a:t>401</a:t>
            </a:r>
          </a:p>
          <a:p>
            <a:pPr lvl="1"/>
            <a:r>
              <a:rPr lang="cs-CZ" dirty="0" smtClean="0"/>
              <a:t>hledisko úspory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Úvod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616624"/>
          </a:xfrm>
          <a:noFill/>
        </p:spPr>
        <p:txBody>
          <a:bodyPr>
            <a:normAutofit fontScale="92500" lnSpcReduction="10000"/>
          </a:bodyPr>
          <a:lstStyle/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Vybral jsem si oblast Říčanska a Ladova kraje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Drtivá většina současné sítě zapojena do Pražské integrované dopravy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Nelíbí se mi některé nenávaznosti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Některá spojení chybí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Někdy příliš mnoho variant trasování a konečných zastávek jedné linky</a:t>
            </a:r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 několika případech je špatně zařízena návaznost z vlaku na autobus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je nutné zakoupit dražší jízdenku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Ostatní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Nutná plná integrace tratě 210 a části tratě 212 (do Sázavy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Nový přívoz P8 (</a:t>
            </a:r>
            <a:r>
              <a:rPr lang="cs-CZ" dirty="0" err="1" smtClean="0"/>
              <a:t>Samechov</a:t>
            </a:r>
            <a:r>
              <a:rPr lang="cs-CZ" dirty="0" smtClean="0"/>
              <a:t> – osada Kloučka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Změny v některých zastávkách (zrušení, zavedení, přejmenování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Jeden školní spoj linky 490 jako svoz </a:t>
            </a:r>
            <a:r>
              <a:rPr lang="cs-CZ" i="1" dirty="0" smtClean="0"/>
              <a:t>strančických</a:t>
            </a:r>
            <a:r>
              <a:rPr lang="cs-CZ" dirty="0" smtClean="0"/>
              <a:t> dětí do školy i z odlehlejších oblastí obce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 změny – Ostatní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147248" cy="4701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Linka 463 do Velkých Popovic, Řepčic (místo 461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Nová školní linka 493 v Mukařově a </a:t>
            </a:r>
            <a:r>
              <a:rPr lang="cs-CZ" dirty="0" smtClean="0"/>
              <a:t>okolí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Obnovení obsluhy osady </a:t>
            </a:r>
            <a:r>
              <a:rPr lang="cs-CZ" dirty="0" smtClean="0"/>
              <a:t>Sklenka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/>
              <a:t>Zaintegrování</a:t>
            </a:r>
            <a:r>
              <a:rPr lang="cs-CZ" dirty="0" smtClean="0"/>
              <a:t> rychlíků na trati 221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v </a:t>
            </a:r>
            <a:r>
              <a:rPr lang="cs-CZ" dirty="0" smtClean="0"/>
              <a:t>úseku Praha </a:t>
            </a:r>
            <a:r>
              <a:rPr lang="cs-CZ" dirty="0" err="1" smtClean="0"/>
              <a:t>hl.n</a:t>
            </a:r>
            <a:r>
              <a:rPr lang="cs-CZ" dirty="0" smtClean="0"/>
              <a:t>. – Čerčany (případně lze </a:t>
            </a:r>
            <a:r>
              <a:rPr lang="cs-CZ" dirty="0" err="1" smtClean="0"/>
              <a:t>Sp</a:t>
            </a:r>
            <a:r>
              <a:rPr lang="cs-CZ" dirty="0" smtClean="0"/>
              <a:t> vlaky </a:t>
            </a:r>
            <a:r>
              <a:rPr lang="cs-CZ" dirty="0" err="1" smtClean="0"/>
              <a:t>Arrivy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19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18" descr="Strančic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052736"/>
            <a:ext cx="8100000" cy="4384800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7668344" y="4077072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V="1">
            <a:off x="7668344" y="371703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 flipV="1">
            <a:off x="8028384" y="3501008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6516216" y="350100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6156176" y="30689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5076056" y="249289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4572000" y="198884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3563888" y="1628800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2987824" y="126876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2483768" y="1268760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2483768" y="134076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H="1">
            <a:off x="2627784" y="1988840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2267744" y="256490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H="1">
            <a:off x="1907704" y="2924944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1907704" y="4149080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V="1">
            <a:off x="1907704" y="5157192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>
            <a:off x="3347864" y="5157192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V="1">
            <a:off x="4211960" y="494116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2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3124200"/>
            <a:ext cx="5758408" cy="18943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Děkuji za pozornost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2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Co chci zlepšit?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133184"/>
          </a:xfrm>
        </p:spPr>
        <p:txBody>
          <a:bodyPr>
            <a:normAutofit fontScale="92500" lnSpcReduction="10000"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Zjednodušit linkové vedení (především v Říčanech</a:t>
            </a:r>
            <a:r>
              <a:rPr lang="cs-CZ" dirty="0" smtClean="0"/>
              <a:t>)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Ztaktovat provoz do pravidelných </a:t>
            </a:r>
            <a:r>
              <a:rPr lang="cs-CZ" dirty="0" smtClean="0"/>
              <a:t>intervalů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Zlepšit návaznost autobusových linek z/na vlak(ů</a:t>
            </a:r>
            <a:r>
              <a:rPr lang="cs-CZ" dirty="0" smtClean="0"/>
              <a:t>)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Zrušit </a:t>
            </a:r>
            <a:r>
              <a:rPr lang="cs-CZ" dirty="0" smtClean="0"/>
              <a:t>souběh </a:t>
            </a:r>
            <a:r>
              <a:rPr lang="cs-CZ" dirty="0" smtClean="0"/>
              <a:t>linek 489, 490 a 495 se železniční tratí 221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v </a:t>
            </a:r>
            <a:r>
              <a:rPr lang="cs-CZ" dirty="0" smtClean="0"/>
              <a:t>úseku Strančice – </a:t>
            </a:r>
            <a:r>
              <a:rPr lang="cs-CZ" dirty="0" smtClean="0"/>
              <a:t>Mnichovice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300" dirty="0" smtClean="0"/>
              <a:t>Přímo </a:t>
            </a:r>
            <a:r>
              <a:rPr lang="cs-CZ" sz="2300" dirty="0" smtClean="0"/>
              <a:t>propojit Klokočnou se </a:t>
            </a:r>
            <a:r>
              <a:rPr lang="cs-CZ" sz="2300" dirty="0" smtClean="0"/>
              <a:t>Strančicemi 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sz="2300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sz="2300" dirty="0" smtClean="0"/>
              <a:t>Umožnit </a:t>
            </a:r>
            <a:r>
              <a:rPr lang="cs-CZ" sz="2300" dirty="0" smtClean="0"/>
              <a:t>změnou linkového vedení nákup levnějšího lístku pro jednotlivou jízdu (linky 489, 495)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Aktuální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352928" cy="4873752"/>
          </a:xfrm>
        </p:spPr>
        <p:txBody>
          <a:bodyPr>
            <a:norm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Páteří systému linky svazek linek 38x z </a:t>
            </a:r>
            <a:r>
              <a:rPr lang="cs-CZ" dirty="0" smtClean="0"/>
              <a:t>Hájů</a:t>
            </a:r>
          </a:p>
          <a:p>
            <a:pPr lvl="1"/>
            <a:r>
              <a:rPr lang="cs-CZ" dirty="0" smtClean="0"/>
              <a:t> 381</a:t>
            </a:r>
            <a:r>
              <a:rPr lang="cs-CZ" dirty="0" smtClean="0"/>
              <a:t>, 382, 383 a </a:t>
            </a:r>
            <a:r>
              <a:rPr lang="cs-CZ" dirty="0" smtClean="0"/>
              <a:t>387</a:t>
            </a:r>
          </a:p>
          <a:p>
            <a:pPr lvl="2"/>
            <a:r>
              <a:rPr lang="cs-CZ" dirty="0" smtClean="0"/>
              <a:t> </a:t>
            </a:r>
            <a:r>
              <a:rPr lang="cs-CZ" dirty="0" smtClean="0"/>
              <a:t>směr Říčany a Mukařov s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/>
              <a:t>sedlovým intervalem 30 </a:t>
            </a:r>
            <a:r>
              <a:rPr lang="cs-CZ" dirty="0" smtClean="0"/>
              <a:t>minut</a:t>
            </a:r>
          </a:p>
          <a:p>
            <a:pPr lvl="1"/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Železniční </a:t>
            </a:r>
            <a:r>
              <a:rPr lang="cs-CZ" dirty="0"/>
              <a:t>linka S9 </a:t>
            </a:r>
          </a:p>
          <a:p>
            <a:pPr lvl="1"/>
            <a:r>
              <a:rPr lang="cs-CZ" dirty="0" smtClean="0"/>
              <a:t>z </a:t>
            </a:r>
            <a:r>
              <a:rPr lang="cs-CZ" dirty="0" smtClean="0"/>
              <a:t>hlavního nádraží přes Říčany a Mnichovice do Čerčan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Benešova</a:t>
            </a:r>
          </a:p>
          <a:p>
            <a:pPr lvl="1"/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Z mimopražských linek </a:t>
            </a:r>
            <a:endParaRPr lang="cs-CZ" dirty="0" smtClean="0"/>
          </a:p>
          <a:p>
            <a:pPr lvl="1"/>
            <a:r>
              <a:rPr lang="cs-CZ" dirty="0" smtClean="0"/>
              <a:t>linky </a:t>
            </a:r>
            <a:r>
              <a:rPr lang="cs-CZ" dirty="0" smtClean="0"/>
              <a:t>409+410 v trase Kostelec nad Černými lesy – Český Brod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2" descr="Prům.z.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3600000" cy="34539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072076"/>
            <a:ext cx="6300000" cy="37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7467600" cy="8894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</a:t>
            </a:r>
            <a:r>
              <a:rPr lang="cs-CZ" dirty="0" smtClean="0"/>
              <a:t> –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linky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38x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643192" cy="5061176"/>
          </a:xfrm>
        </p:spPr>
        <p:txBody>
          <a:bodyPr/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u="sng" dirty="0" smtClean="0"/>
              <a:t>PRACOVNÍ DNY</a:t>
            </a:r>
          </a:p>
          <a:p>
            <a:pPr lvl="1"/>
            <a:r>
              <a:rPr lang="cs-CZ" dirty="0" smtClean="0"/>
              <a:t>Posílení konce ranní špičky ve směru do Prahy</a:t>
            </a:r>
          </a:p>
          <a:p>
            <a:pPr lvl="1"/>
            <a:r>
              <a:rPr lang="cs-CZ" dirty="0" smtClean="0"/>
              <a:t>Posunutí odpolední špičky ve směru z </a:t>
            </a:r>
            <a:r>
              <a:rPr lang="cs-CZ" dirty="0" smtClean="0"/>
              <a:t>Prahy</a:t>
            </a:r>
            <a:endParaRPr lang="cs-CZ" dirty="0" smtClean="0"/>
          </a:p>
          <a:p>
            <a:pPr lvl="1"/>
            <a:r>
              <a:rPr lang="cs-CZ" dirty="0" smtClean="0"/>
              <a:t>Zrušení poloviny odpoledních spojů </a:t>
            </a:r>
            <a:endParaRPr lang="cs-CZ" dirty="0" smtClean="0"/>
          </a:p>
          <a:p>
            <a:pPr lvl="2"/>
            <a:r>
              <a:rPr lang="cs-CZ" dirty="0" smtClean="0"/>
              <a:t>krátkých </a:t>
            </a:r>
            <a:r>
              <a:rPr lang="cs-CZ" dirty="0" smtClean="0"/>
              <a:t>do </a:t>
            </a:r>
            <a:r>
              <a:rPr lang="cs-CZ" dirty="0" smtClean="0"/>
              <a:t>Jevan</a:t>
            </a:r>
          </a:p>
          <a:p>
            <a:pPr lvl="2"/>
            <a:r>
              <a:rPr lang="cs-CZ" dirty="0" smtClean="0"/>
              <a:t>na </a:t>
            </a:r>
            <a:r>
              <a:rPr lang="cs-CZ" dirty="0" smtClean="0"/>
              <a:t>lince </a:t>
            </a:r>
            <a:r>
              <a:rPr lang="cs-CZ" dirty="0" smtClean="0"/>
              <a:t>382</a:t>
            </a:r>
          </a:p>
          <a:p>
            <a:pPr lvl="2"/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u="sng" dirty="0" smtClean="0"/>
              <a:t>VÍKEND</a:t>
            </a:r>
          </a:p>
          <a:p>
            <a:pPr lvl="1"/>
            <a:r>
              <a:rPr lang="cs-CZ" dirty="0" smtClean="0"/>
              <a:t>Posílení </a:t>
            </a:r>
            <a:r>
              <a:rPr lang="cs-CZ" dirty="0" smtClean="0"/>
              <a:t>linky </a:t>
            </a:r>
            <a:r>
              <a:rPr lang="cs-CZ" dirty="0" smtClean="0"/>
              <a:t>383 </a:t>
            </a:r>
            <a:endParaRPr lang="cs-CZ" dirty="0" smtClean="0"/>
          </a:p>
          <a:p>
            <a:pPr lvl="2"/>
            <a:r>
              <a:rPr lang="cs-CZ" dirty="0" smtClean="0"/>
              <a:t>v </a:t>
            </a:r>
            <a:r>
              <a:rPr lang="cs-CZ" dirty="0" smtClean="0"/>
              <a:t>sobotu ráno směrem z Prahy</a:t>
            </a:r>
          </a:p>
          <a:p>
            <a:pPr lvl="1"/>
            <a:r>
              <a:rPr lang="cs-CZ" dirty="0" smtClean="0"/>
              <a:t>Posílení nedělního odpoledne </a:t>
            </a:r>
            <a:endParaRPr lang="cs-CZ" dirty="0" smtClean="0"/>
          </a:p>
          <a:p>
            <a:pPr lvl="2"/>
            <a:r>
              <a:rPr lang="cs-CZ" dirty="0" smtClean="0"/>
              <a:t>směrem </a:t>
            </a:r>
            <a:r>
              <a:rPr lang="cs-CZ" dirty="0" smtClean="0"/>
              <a:t>do Prahy na celém svazku linek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Konkrétní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</a:t>
            </a:r>
            <a:r>
              <a:rPr lang="cs-CZ" dirty="0" smtClean="0"/>
              <a:t> –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linka</a:t>
            </a:r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489</a:t>
            </a:r>
            <a:endParaRPr lang="cs-CZ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8092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u="sng" dirty="0" smtClean="0"/>
              <a:t>Nelogicky vedená </a:t>
            </a:r>
            <a:r>
              <a:rPr lang="cs-CZ" i="1" u="sng" dirty="0" smtClean="0"/>
              <a:t>linka v </a:t>
            </a:r>
            <a:r>
              <a:rPr lang="cs-CZ" i="1" u="sng" dirty="0" smtClean="0"/>
              <a:t>oblasti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Po </a:t>
            </a:r>
            <a:r>
              <a:rPr lang="cs-CZ" dirty="0" smtClean="0"/>
              <a:t>mém </a:t>
            </a:r>
            <a:r>
              <a:rPr lang="cs-CZ" dirty="0" smtClean="0"/>
              <a:t>návrhu </a:t>
            </a:r>
            <a:r>
              <a:rPr lang="cs-CZ" dirty="0" smtClean="0"/>
              <a:t>podstatné zlepšení, od nového grafikonu čekání jen 4-5 </a:t>
            </a:r>
            <a:r>
              <a:rPr lang="cs-CZ" dirty="0" smtClean="0"/>
              <a:t>minut 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Zcela nová trasa: </a:t>
            </a:r>
            <a:endParaRPr lang="cs-CZ" dirty="0" smtClean="0"/>
          </a:p>
          <a:p>
            <a:pPr marL="72576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Mnichovice</a:t>
            </a:r>
            <a:r>
              <a:rPr lang="cs-CZ" dirty="0" smtClean="0"/>
              <a:t>, nádraží – Struhařov – </a:t>
            </a:r>
            <a:r>
              <a:rPr lang="cs-CZ" dirty="0" smtClean="0"/>
              <a:t>Jevany</a:t>
            </a:r>
          </a:p>
          <a:p>
            <a:pPr marL="72576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Nahradí vložené spoje 382 s přestupem na vlak </a:t>
            </a:r>
            <a:r>
              <a:rPr lang="cs-CZ" dirty="0" smtClean="0"/>
              <a:t>S9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cs-CZ" dirty="0" smtClean="0"/>
              <a:t>Interval zůstane na 60 </a:t>
            </a:r>
            <a:r>
              <a:rPr lang="cs-CZ" dirty="0" smtClean="0"/>
              <a:t>min </a:t>
            </a:r>
            <a:r>
              <a:rPr lang="cs-CZ" dirty="0" smtClean="0"/>
              <a:t>ve špičce a 120 </a:t>
            </a:r>
            <a:r>
              <a:rPr lang="cs-CZ" dirty="0" smtClean="0"/>
              <a:t>min </a:t>
            </a:r>
            <a:r>
              <a:rPr lang="cs-CZ" dirty="0" smtClean="0"/>
              <a:t>v sedle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80000" cy="31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3851920" y="191683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3851920" y="213285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280000" cy="32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ovací šipka 13"/>
          <p:cNvCxnSpPr/>
          <p:nvPr/>
        </p:nvCxnSpPr>
        <p:spPr>
          <a:xfrm>
            <a:off x="3851920" y="515719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3851920" y="537321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967</TotalTime>
  <Words>1017</Words>
  <Application>Microsoft Office PowerPoint</Application>
  <PresentationFormat>Předvádění na obrazovce (4:3)</PresentationFormat>
  <Paragraphs>206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Wingdings</vt:lpstr>
      <vt:lpstr>Wingdings 2</vt:lpstr>
      <vt:lpstr>Arkýř</vt:lpstr>
      <vt:lpstr>Návrh dopravního řešení oblasti Ladova kraje a Říčanska</vt:lpstr>
      <vt:lpstr>Úvod</vt:lpstr>
      <vt:lpstr>Prezentace aplikace PowerPoint</vt:lpstr>
      <vt:lpstr>Co chci zlepšit?</vt:lpstr>
      <vt:lpstr>Aktuální stav</vt:lpstr>
      <vt:lpstr>Prezentace aplikace PowerPoint</vt:lpstr>
      <vt:lpstr>Konkrétní změny – linky 38x</vt:lpstr>
      <vt:lpstr>Konkrétní změny – linka 489</vt:lpstr>
      <vt:lpstr>Prezentace aplikace PowerPoint</vt:lpstr>
      <vt:lpstr>Konkrétní změny – linky 409 a 410</vt:lpstr>
      <vt:lpstr>Konkrétní změny – linka 421</vt:lpstr>
      <vt:lpstr>Prezentace aplikace PowerPoint</vt:lpstr>
      <vt:lpstr>Konkrétní změny – linka 491</vt:lpstr>
      <vt:lpstr>Konkrétní změny – linka 495</vt:lpstr>
      <vt:lpstr>Konkrétní změny – Kateřinky</vt:lpstr>
      <vt:lpstr>Konkrétní změny – Březí, Podskalí</vt:lpstr>
      <vt:lpstr>Prezentace aplikace PowerPoint</vt:lpstr>
      <vt:lpstr>Prezentace aplikace PowerPoint</vt:lpstr>
      <vt:lpstr>Konkrétní změny – Linka 403</vt:lpstr>
      <vt:lpstr>Konkrétní změny – Ostatní</vt:lpstr>
      <vt:lpstr>Konkrétní změny – Ostatní</vt:lpstr>
      <vt:lpstr>Prezentace aplikace PowerPoint</vt:lpstr>
      <vt:lpstr>Zdroje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dopravního řešení oblasti Ladova kraje a Říčanska</dc:title>
  <dc:creator>Jakub Platil</dc:creator>
  <cp:lastModifiedBy>Doma</cp:lastModifiedBy>
  <cp:revision>35</cp:revision>
  <dcterms:created xsi:type="dcterms:W3CDTF">2015-12-06T19:46:17Z</dcterms:created>
  <dcterms:modified xsi:type="dcterms:W3CDTF">2016-01-09T17:43:30Z</dcterms:modified>
</cp:coreProperties>
</file>