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5" r:id="rId4"/>
    <p:sldId id="269" r:id="rId5"/>
    <p:sldId id="266" r:id="rId6"/>
    <p:sldId id="271" r:id="rId7"/>
    <p:sldId id="264" r:id="rId8"/>
    <p:sldId id="263" r:id="rId9"/>
    <p:sldId id="259" r:id="rId10"/>
    <p:sldId id="260" r:id="rId11"/>
    <p:sldId id="267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 autoAdjust="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CNG%20fin&#225;ln&#237;%20f&#225;ze\Fiat%20Doblo%20-%20provoz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69078540649026E-2"/>
          <c:y val="3.0368238357072582E-2"/>
          <c:w val="0.68868387538514375"/>
          <c:h val="0.80376039443667668"/>
        </c:manualLayout>
      </c:layout>
      <c:lineChart>
        <c:grouping val="standard"/>
        <c:varyColors val="0"/>
        <c:ser>
          <c:idx val="7"/>
          <c:order val="0"/>
          <c:tx>
            <c:strRef>
              <c:f>Náklady!$A$14</c:f>
              <c:strCache>
                <c:ptCount val="1"/>
                <c:pt idx="0">
                  <c:v>Opravy v Kč/km </c:v>
                </c:pt>
              </c:strCache>
            </c:strRef>
          </c:tx>
          <c:spPr>
            <a:ln w="31750" cap="flat" cmpd="sng" algn="ctr">
              <a:solidFill>
                <a:srgbClr val="00B050"/>
              </a:solidFill>
              <a:prstDash val="solid"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c:spPr>
          <c:marker>
            <c:symbol val="none"/>
          </c:marker>
          <c:cat>
            <c:multiLvlStrRef>
              <c:f>Náklady!$B$6:$H$7</c:f>
              <c:multiLvlStrCache>
                <c:ptCount val="7"/>
                <c:lvl>
                  <c:pt idx="0">
                    <c:v>40 500</c:v>
                  </c:pt>
                  <c:pt idx="1">
                    <c:v>72 500</c:v>
                  </c:pt>
                  <c:pt idx="2">
                    <c:v>97 500</c:v>
                  </c:pt>
                  <c:pt idx="3">
                    <c:v>131 000</c:v>
                  </c:pt>
                  <c:pt idx="4">
                    <c:v>178 500</c:v>
                  </c:pt>
                  <c:pt idx="5">
                    <c:v>226 500</c:v>
                  </c:pt>
                  <c:pt idx="6">
                    <c:v>271 700</c:v>
                  </c:pt>
                </c:lvl>
                <c:lvl>
                  <c:pt idx="0">
                    <c:v>1 rok</c:v>
                  </c:pt>
                  <c:pt idx="1">
                    <c:v>2 roky</c:v>
                  </c:pt>
                  <c:pt idx="2">
                    <c:v>3 roky</c:v>
                  </c:pt>
                  <c:pt idx="3">
                    <c:v>4 roky</c:v>
                  </c:pt>
                  <c:pt idx="4">
                    <c:v>5 roků</c:v>
                  </c:pt>
                  <c:pt idx="5">
                    <c:v>6 roků</c:v>
                  </c:pt>
                  <c:pt idx="6">
                    <c:v>7 roků</c:v>
                  </c:pt>
                </c:lvl>
              </c:multiLvlStrCache>
            </c:multiLvlStrRef>
          </c:cat>
          <c:val>
            <c:numRef>
              <c:f>Náklady!$B$14:$H$14</c:f>
              <c:numCache>
                <c:formatCode>0.00</c:formatCode>
                <c:ptCount val="7"/>
                <c:pt idx="0">
                  <c:v>0.23209876543209895</c:v>
                </c:pt>
                <c:pt idx="1">
                  <c:v>0.19375000000000023</c:v>
                </c:pt>
                <c:pt idx="2">
                  <c:v>0.42400000000000032</c:v>
                </c:pt>
                <c:pt idx="3">
                  <c:v>1.0597014925373114</c:v>
                </c:pt>
                <c:pt idx="4">
                  <c:v>0.86526315789473651</c:v>
                </c:pt>
                <c:pt idx="5">
                  <c:v>1.3</c:v>
                </c:pt>
                <c:pt idx="6">
                  <c:v>0.79646017699115046</c:v>
                </c:pt>
              </c:numCache>
            </c:numRef>
          </c:val>
          <c:smooth val="0"/>
        </c:ser>
        <c:ser>
          <c:idx val="8"/>
          <c:order val="1"/>
          <c:tx>
            <c:strRef>
              <c:f>Náklady!$A$15</c:f>
              <c:strCache>
                <c:ptCount val="1"/>
                <c:pt idx="0">
                  <c:v>PHM v Kč/km </c:v>
                </c:pt>
              </c:strCache>
            </c:strRef>
          </c:tx>
          <c:spPr>
            <a:ln w="31750" cmpd="sng">
              <a:solidFill>
                <a:srgbClr val="0070C0"/>
              </a:solidFill>
            </a:ln>
          </c:spPr>
          <c:marker>
            <c:symbol val="none"/>
          </c:marker>
          <c:cat>
            <c:multiLvlStrRef>
              <c:f>Náklady!$B$6:$H$7</c:f>
              <c:multiLvlStrCache>
                <c:ptCount val="7"/>
                <c:lvl>
                  <c:pt idx="0">
                    <c:v>40 500</c:v>
                  </c:pt>
                  <c:pt idx="1">
                    <c:v>72 500</c:v>
                  </c:pt>
                  <c:pt idx="2">
                    <c:v>97 500</c:v>
                  </c:pt>
                  <c:pt idx="3">
                    <c:v>131 000</c:v>
                  </c:pt>
                  <c:pt idx="4">
                    <c:v>178 500</c:v>
                  </c:pt>
                  <c:pt idx="5">
                    <c:v>226 500</c:v>
                  </c:pt>
                  <c:pt idx="6">
                    <c:v>271 700</c:v>
                  </c:pt>
                </c:lvl>
                <c:lvl>
                  <c:pt idx="0">
                    <c:v>1 rok</c:v>
                  </c:pt>
                  <c:pt idx="1">
                    <c:v>2 roky</c:v>
                  </c:pt>
                  <c:pt idx="2">
                    <c:v>3 roky</c:v>
                  </c:pt>
                  <c:pt idx="3">
                    <c:v>4 roky</c:v>
                  </c:pt>
                  <c:pt idx="4">
                    <c:v>5 roků</c:v>
                  </c:pt>
                  <c:pt idx="5">
                    <c:v>6 roků</c:v>
                  </c:pt>
                  <c:pt idx="6">
                    <c:v>7 roků</c:v>
                  </c:pt>
                </c:lvl>
              </c:multiLvlStrCache>
            </c:multiLvlStrRef>
          </c:cat>
          <c:val>
            <c:numRef>
              <c:f>Náklady!$B$15:$H$15</c:f>
              <c:numCache>
                <c:formatCode>0.00</c:formatCode>
                <c:ptCount val="7"/>
                <c:pt idx="0">
                  <c:v>1.027160493827159</c:v>
                </c:pt>
                <c:pt idx="1">
                  <c:v>1.1843750000000013</c:v>
                </c:pt>
                <c:pt idx="2">
                  <c:v>1.1319999999999986</c:v>
                </c:pt>
                <c:pt idx="3">
                  <c:v>1.0537313432835818</c:v>
                </c:pt>
                <c:pt idx="4">
                  <c:v>1.0821052631578947</c:v>
                </c:pt>
                <c:pt idx="5">
                  <c:v>1.0145833333333341</c:v>
                </c:pt>
                <c:pt idx="6">
                  <c:v>1.0575221238938066</c:v>
                </c:pt>
              </c:numCache>
            </c:numRef>
          </c:val>
          <c:smooth val="0"/>
        </c:ser>
        <c:ser>
          <c:idx val="9"/>
          <c:order val="2"/>
          <c:tx>
            <c:strRef>
              <c:f>Náklady!$A$16</c:f>
              <c:strCache>
                <c:ptCount val="1"/>
                <c:pt idx="0">
                  <c:v>Náklady za období  v Kč/km </c:v>
                </c:pt>
              </c:strCache>
            </c:strRef>
          </c:tx>
          <c:spPr>
            <a:ln w="31750" cap="flat" cmpd="sng" algn="ctr">
              <a:solidFill>
                <a:srgbClr val="FF0000"/>
              </a:solidFill>
              <a:prstDash val="solid"/>
            </a:ln>
            <a:effectLst/>
          </c:spPr>
          <c:marker>
            <c:symbol val="none"/>
          </c:marker>
          <c:cat>
            <c:multiLvlStrRef>
              <c:f>Náklady!$B$6:$H$7</c:f>
              <c:multiLvlStrCache>
                <c:ptCount val="7"/>
                <c:lvl>
                  <c:pt idx="0">
                    <c:v>40 500</c:v>
                  </c:pt>
                  <c:pt idx="1">
                    <c:v>72 500</c:v>
                  </c:pt>
                  <c:pt idx="2">
                    <c:v>97 500</c:v>
                  </c:pt>
                  <c:pt idx="3">
                    <c:v>131 000</c:v>
                  </c:pt>
                  <c:pt idx="4">
                    <c:v>178 500</c:v>
                  </c:pt>
                  <c:pt idx="5">
                    <c:v>226 500</c:v>
                  </c:pt>
                  <c:pt idx="6">
                    <c:v>271 700</c:v>
                  </c:pt>
                </c:lvl>
                <c:lvl>
                  <c:pt idx="0">
                    <c:v>1 rok</c:v>
                  </c:pt>
                  <c:pt idx="1">
                    <c:v>2 roky</c:v>
                  </c:pt>
                  <c:pt idx="2">
                    <c:v>3 roky</c:v>
                  </c:pt>
                  <c:pt idx="3">
                    <c:v>4 roky</c:v>
                  </c:pt>
                  <c:pt idx="4">
                    <c:v>5 roků</c:v>
                  </c:pt>
                  <c:pt idx="5">
                    <c:v>6 roků</c:v>
                  </c:pt>
                  <c:pt idx="6">
                    <c:v>7 roků</c:v>
                  </c:pt>
                </c:lvl>
              </c:multiLvlStrCache>
            </c:multiLvlStrRef>
          </c:cat>
          <c:val>
            <c:numRef>
              <c:f>Náklady!$B$16:$H$16</c:f>
              <c:numCache>
                <c:formatCode>0.00</c:formatCode>
                <c:ptCount val="7"/>
                <c:pt idx="0">
                  <c:v>5.4567901234567904</c:v>
                </c:pt>
                <c:pt idx="1">
                  <c:v>6.34375</c:v>
                </c:pt>
                <c:pt idx="2">
                  <c:v>7.52</c:v>
                </c:pt>
                <c:pt idx="3">
                  <c:v>2.5223880597014952</c:v>
                </c:pt>
                <c:pt idx="4">
                  <c:v>2.3052631578947369</c:v>
                </c:pt>
                <c:pt idx="5">
                  <c:v>2.7541666666666682</c:v>
                </c:pt>
                <c:pt idx="6">
                  <c:v>2.25</c:v>
                </c:pt>
              </c:numCache>
            </c:numRef>
          </c:val>
          <c:smooth val="0"/>
        </c:ser>
        <c:ser>
          <c:idx val="10"/>
          <c:order val="3"/>
          <c:tx>
            <c:strRef>
              <c:f>Náklady!$A$17</c:f>
              <c:strCache>
                <c:ptCount val="1"/>
                <c:pt idx="0">
                  <c:v>Kumulované náklady celk. v Kč/km </c:v>
                </c:pt>
              </c:strCache>
            </c:strRef>
          </c:tx>
          <c:spPr>
            <a:ln w="3175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cat>
            <c:multiLvlStrRef>
              <c:f>Náklady!$B$6:$H$7</c:f>
              <c:multiLvlStrCache>
                <c:ptCount val="7"/>
                <c:lvl>
                  <c:pt idx="0">
                    <c:v>40 500</c:v>
                  </c:pt>
                  <c:pt idx="1">
                    <c:v>72 500</c:v>
                  </c:pt>
                  <c:pt idx="2">
                    <c:v>97 500</c:v>
                  </c:pt>
                  <c:pt idx="3">
                    <c:v>131 000</c:v>
                  </c:pt>
                  <c:pt idx="4">
                    <c:v>178 500</c:v>
                  </c:pt>
                  <c:pt idx="5">
                    <c:v>226 500</c:v>
                  </c:pt>
                  <c:pt idx="6">
                    <c:v>271 700</c:v>
                  </c:pt>
                </c:lvl>
                <c:lvl>
                  <c:pt idx="0">
                    <c:v>1 rok</c:v>
                  </c:pt>
                  <c:pt idx="1">
                    <c:v>2 roky</c:v>
                  </c:pt>
                  <c:pt idx="2">
                    <c:v>3 roky</c:v>
                  </c:pt>
                  <c:pt idx="3">
                    <c:v>4 roky</c:v>
                  </c:pt>
                  <c:pt idx="4">
                    <c:v>5 roků</c:v>
                  </c:pt>
                  <c:pt idx="5">
                    <c:v>6 roků</c:v>
                  </c:pt>
                  <c:pt idx="6">
                    <c:v>7 roků</c:v>
                  </c:pt>
                </c:lvl>
              </c:multiLvlStrCache>
            </c:multiLvlStrRef>
          </c:cat>
          <c:val>
            <c:numRef>
              <c:f>Náklady!$B$17:$H$17</c:f>
              <c:numCache>
                <c:formatCode>0.00</c:formatCode>
                <c:ptCount val="7"/>
                <c:pt idx="0">
                  <c:v>5.4567901234567904</c:v>
                </c:pt>
                <c:pt idx="1">
                  <c:v>5.8482758620689657</c:v>
                </c:pt>
                <c:pt idx="2">
                  <c:v>6.2769230769230804</c:v>
                </c:pt>
                <c:pt idx="3">
                  <c:v>5.3167938931297734</c:v>
                </c:pt>
                <c:pt idx="4">
                  <c:v>4.5154061624649859</c:v>
                </c:pt>
                <c:pt idx="5">
                  <c:v>4.1421633554083881</c:v>
                </c:pt>
                <c:pt idx="6">
                  <c:v>3.8192859771807113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052480"/>
        <c:axId val="154062848"/>
      </c:lineChart>
      <c:catAx>
        <c:axId val="154052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 err="1"/>
                  <a:t>Celkov</a:t>
                </a:r>
                <a:r>
                  <a:rPr lang="cs-CZ" dirty="0"/>
                  <a:t> ý počet km</a:t>
                </a:r>
              </a:p>
            </c:rich>
          </c:tx>
          <c:layout>
            <c:manualLayout>
              <c:xMode val="edge"/>
              <c:yMode val="edge"/>
              <c:x val="0.7630203468879817"/>
              <c:y val="0.85507544825705473"/>
            </c:manualLayout>
          </c:layout>
          <c:overlay val="0"/>
        </c:title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54062848"/>
        <c:crosses val="autoZero"/>
        <c:auto val="1"/>
        <c:lblAlgn val="ctr"/>
        <c:lblOffset val="100"/>
        <c:noMultiLvlLbl val="0"/>
      </c:catAx>
      <c:valAx>
        <c:axId val="154062848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5405248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 b="1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 b="1"/>
            </a:pPr>
            <a:endParaRPr lang="en-US"/>
          </a:p>
        </c:txPr>
      </c:legendEntry>
      <c:layout>
        <c:manualLayout>
          <c:xMode val="edge"/>
          <c:yMode val="edge"/>
          <c:x val="0.7697483965953974"/>
          <c:y val="0.20038094789849401"/>
          <c:w val="0.23025160340460887"/>
          <c:h val="0.4362188603439470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4"/>
    </mc:Choice>
    <mc:Fallback>
      <c:style val="24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Odpovídající</c:v>
                </c:pt>
              </c:strCache>
            </c:strRef>
          </c:tx>
          <c:dLbls>
            <c:dLbl>
              <c:idx val="2"/>
              <c:layout>
                <c:manualLayout>
                  <c:x val="6.7056074524088849E-2"/>
                  <c:y val="-8.12017258166366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0642106353072496E-2"/>
                  <c:y val="4.488551261233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0956633724348517E-2"/>
                  <c:y val="0.129675253236943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List1!$A$2:$A$6</c:f>
              <c:strCache>
                <c:ptCount val="5"/>
                <c:pt idx="0">
                  <c:v>15-25 let</c:v>
                </c:pt>
                <c:pt idx="1">
                  <c:v>25-35 let</c:v>
                </c:pt>
                <c:pt idx="2">
                  <c:v>35-45 let</c:v>
                </c:pt>
                <c:pt idx="3">
                  <c:v>45-60 let</c:v>
                </c:pt>
                <c:pt idx="4">
                  <c:v>nad 60 let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13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F0A921-B5CA-4C16-B407-F23B66277637}" type="datetimeFigureOut">
              <a:rPr lang="cs-CZ" smtClean="0"/>
              <a:pPr/>
              <a:t>9.1.2015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F5E290E-CD77-44D4-9AF1-CD77644E50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Tomáš </a:t>
            </a:r>
            <a:r>
              <a:rPr lang="cs-CZ" dirty="0" smtClean="0">
                <a:solidFill>
                  <a:schemeClr val="tx1"/>
                </a:solidFill>
              </a:rPr>
              <a:t>Morávek, DS3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Vedoucí práce: Mgr. J. Kulíšková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Pohon na CNG </a:t>
            </a:r>
            <a:r>
              <a:rPr lang="cs-CZ" sz="3200" dirty="0" smtClean="0"/>
              <a:t>(</a:t>
            </a:r>
            <a:r>
              <a:rPr lang="cs-CZ" sz="3200" dirty="0" err="1" smtClean="0"/>
              <a:t>Samohýl</a:t>
            </a:r>
            <a:r>
              <a:rPr lang="cs-CZ" sz="3200" dirty="0" smtClean="0"/>
              <a:t> a.s.)</a:t>
            </a:r>
            <a:br>
              <a:rPr lang="cs-CZ" sz="3200" dirty="0" smtClean="0"/>
            </a:br>
            <a:r>
              <a:rPr lang="cs-CZ" sz="2700" dirty="0" smtClean="0"/>
              <a:t>- snižování emisí v dopravě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750735"/>
            <a:ext cx="2966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Majitel firmy: Ing. Petr </a:t>
            </a:r>
            <a:r>
              <a:rPr lang="cs-CZ" dirty="0" err="1" smtClean="0"/>
              <a:t>Samohýl</a:t>
            </a:r>
            <a:endParaRPr lang="cs-CZ" dirty="0" smtClean="0"/>
          </a:p>
          <a:p>
            <a:r>
              <a:rPr lang="cs-CZ" dirty="0" smtClean="0"/>
              <a:t>Ředitel logistiky: Ing. Pavel </a:t>
            </a:r>
            <a:r>
              <a:rPr lang="cs-CZ" dirty="0" err="1" smtClean="0"/>
              <a:t>Lojda</a:t>
            </a:r>
            <a:endParaRPr lang="cs-CZ" dirty="0"/>
          </a:p>
        </p:txBody>
      </p:sp>
      <p:pic>
        <p:nvPicPr>
          <p:cNvPr id="1026" name="Picture 2" descr="C:\Users\Admin\Desktop\CNG\CNG finální fáze\autor s ředitelem logisti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857760"/>
            <a:ext cx="2381374" cy="1785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http://www.bemaniax.cz/foto/52_6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214290"/>
            <a:ext cx="1428730" cy="114298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52417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Studentská konference 2014-2015</a:t>
            </a:r>
            <a:endParaRPr lang="en-US" sz="28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>
                <a:solidFill>
                  <a:srgbClr val="FF0000"/>
                </a:solidFill>
              </a:rPr>
              <a:t>Anketa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1400" b="1" dirty="0" smtClean="0">
                <a:solidFill>
                  <a:schemeClr val="tx1"/>
                </a:solidFill>
              </a:rPr>
              <a:t>–odpovídalo 13 mužů a 11 žen (24)</a:t>
            </a:r>
            <a:endParaRPr lang="cs-CZ" sz="4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Víte co je CNG ? </a:t>
            </a: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ANO - 7lidí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 - 17 lidí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Znáte někoho (člověk,firma), kdo používá CNG ?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ANO - 4 lidi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 - 20 lidí</a:t>
            </a: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Myslíte si, že je CNG bezpečné ?</a:t>
            </a:r>
            <a:endParaRPr lang="cs-C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ANO - 13 lidí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 - 11 lidí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Když budete znát výhody a nevýhody a měli byste se rozhodovat při koupi nového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auta, pořídili byste si auto na CNG ? </a:t>
            </a:r>
            <a: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100" dirty="0" smtClean="0">
                <a:latin typeface="Times New Roman" pitchFamily="18" charset="0"/>
                <a:cs typeface="Times New Roman" pitchFamily="18" charset="0"/>
              </a:rPr>
              <a:t>na zadní stranu jsme uvedli výhody a nevýhody a pečlivě je s nimi seznámili 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ANO - 14 lidí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 - 10 lidí</a:t>
            </a:r>
          </a:p>
          <a:p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5072066" y="214290"/>
          <a:ext cx="3857652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Použitá literatura: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cngplus.cz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cng.cz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fedorauto.cz</a:t>
            </a:r>
            <a:r>
              <a:rPr lang="cs-CZ" dirty="0" smtClean="0"/>
              <a:t>/</a:t>
            </a:r>
            <a:r>
              <a:rPr lang="cs-CZ" dirty="0" err="1" smtClean="0"/>
              <a:t>cenik</a:t>
            </a:r>
            <a:r>
              <a:rPr lang="cs-CZ" dirty="0" smtClean="0"/>
              <a:t>-</a:t>
            </a:r>
            <a:r>
              <a:rPr lang="cs-CZ" dirty="0" err="1" smtClean="0"/>
              <a:t>prestavba</a:t>
            </a:r>
            <a:r>
              <a:rPr lang="cs-CZ" dirty="0" smtClean="0"/>
              <a:t>-</a:t>
            </a:r>
            <a:r>
              <a:rPr lang="cs-CZ" dirty="0" err="1" smtClean="0"/>
              <a:t>cng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leaseplan.cz</a:t>
            </a:r>
            <a:r>
              <a:rPr lang="cs-CZ" dirty="0" smtClean="0"/>
              <a:t>/</a:t>
            </a:r>
            <a:r>
              <a:rPr lang="cs-CZ" dirty="0" err="1" smtClean="0"/>
              <a:t>cng</a:t>
            </a:r>
            <a:r>
              <a:rPr lang="cs-CZ" dirty="0" smtClean="0"/>
              <a:t>-</a:t>
            </a:r>
            <a:r>
              <a:rPr lang="cs-CZ" dirty="0" err="1" smtClean="0"/>
              <a:t>prestavbe</a:t>
            </a:r>
            <a:r>
              <a:rPr lang="cs-CZ" dirty="0" smtClean="0"/>
              <a:t>-se-</a:t>
            </a:r>
            <a:r>
              <a:rPr lang="cs-CZ" dirty="0" err="1" smtClean="0"/>
              <a:t>radeji</a:t>
            </a:r>
            <a:r>
              <a:rPr lang="cs-CZ" dirty="0" smtClean="0"/>
              <a:t>-vyhnete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ngva.cz</a:t>
            </a:r>
            <a:r>
              <a:rPr lang="cs-CZ" dirty="0" smtClean="0"/>
              <a:t>/o-</a:t>
            </a:r>
            <a:r>
              <a:rPr lang="cs-CZ" dirty="0" err="1" smtClean="0"/>
              <a:t>cng</a:t>
            </a:r>
            <a:r>
              <a:rPr lang="cs-CZ" dirty="0" smtClean="0"/>
              <a:t>/definice.</a:t>
            </a:r>
            <a:r>
              <a:rPr lang="cs-CZ" dirty="0" err="1" smtClean="0"/>
              <a:t>html</a:t>
            </a:r>
            <a:endParaRPr lang="cs-CZ" dirty="0" smtClean="0"/>
          </a:p>
          <a:p>
            <a:r>
              <a:rPr lang="cs-CZ" dirty="0" smtClean="0"/>
              <a:t>http://www.e-flotila.</a:t>
            </a:r>
            <a:r>
              <a:rPr lang="cs-CZ" dirty="0" err="1" smtClean="0"/>
              <a:t>cz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/sekce01/rozhovory/760-rozhovor-testujeme-a-vyhodnocujeme-provoz-na-zemni-plyn-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coltrisub.it</a:t>
            </a:r>
            <a:r>
              <a:rPr lang="cs-CZ" dirty="0" smtClean="0"/>
              <a:t>/COMPRESSORS/CNG/ENG/MCH5/mch5.htm</a:t>
            </a:r>
          </a:p>
          <a:p>
            <a:r>
              <a:rPr lang="cs-CZ" dirty="0" smtClean="0"/>
              <a:t>http://www.cng4you.cz/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samohyl.cz</a:t>
            </a:r>
            <a:r>
              <a:rPr lang="cs-CZ" dirty="0" smtClean="0"/>
              <a:t>/#!/</a:t>
            </a:r>
            <a:r>
              <a:rPr lang="cs-CZ" dirty="0" err="1" smtClean="0"/>
              <a:t>cs</a:t>
            </a:r>
            <a:r>
              <a:rPr lang="cs-CZ" dirty="0" smtClean="0"/>
              <a:t>/</a:t>
            </a:r>
            <a:r>
              <a:rPr lang="cs-CZ" dirty="0" err="1" smtClean="0"/>
              <a:t>spolecenska</a:t>
            </a:r>
            <a:r>
              <a:rPr lang="cs-CZ" dirty="0" smtClean="0"/>
              <a:t>-</a:t>
            </a:r>
            <a:r>
              <a:rPr lang="cs-CZ" dirty="0" err="1" smtClean="0"/>
              <a:t>odpovednost</a:t>
            </a:r>
            <a:endParaRPr lang="cs-CZ" dirty="0" smtClean="0"/>
          </a:p>
          <a:p>
            <a:r>
              <a:rPr lang="cs-CZ" dirty="0" smtClean="0"/>
              <a:t>informační leták Pražské plynárenské (www.</a:t>
            </a:r>
            <a:r>
              <a:rPr lang="cs-CZ" dirty="0" err="1" smtClean="0"/>
              <a:t>ppas.cz</a:t>
            </a:r>
            <a:r>
              <a:rPr lang="cs-CZ" dirty="0" smtClean="0"/>
              <a:t>)</a:t>
            </a:r>
          </a:p>
          <a:p>
            <a:r>
              <a:rPr lang="cs-CZ" dirty="0" smtClean="0"/>
              <a:t>informační leták CNG </a:t>
            </a:r>
            <a:r>
              <a:rPr lang="cs-CZ" dirty="0" err="1" smtClean="0"/>
              <a:t>Company</a:t>
            </a:r>
            <a:r>
              <a:rPr lang="cs-CZ" dirty="0" smtClean="0"/>
              <a:t> s.r.o. (www.</a:t>
            </a:r>
            <a:r>
              <a:rPr lang="cs-CZ" dirty="0" err="1" smtClean="0"/>
              <a:t>cngcompany.cz</a:t>
            </a:r>
            <a:r>
              <a:rPr lang="cs-CZ" dirty="0" smtClean="0"/>
              <a:t>)</a:t>
            </a:r>
          </a:p>
          <a:p>
            <a:r>
              <a:rPr lang="cs-CZ" dirty="0" smtClean="0"/>
              <a:t>brožura </a:t>
            </a:r>
            <a:r>
              <a:rPr lang="cs-CZ" dirty="0" err="1" smtClean="0"/>
              <a:t>Iveco</a:t>
            </a:r>
            <a:r>
              <a:rPr lang="cs-CZ" dirty="0" smtClean="0"/>
              <a:t> CNG (www.</a:t>
            </a:r>
            <a:r>
              <a:rPr lang="cs-CZ" dirty="0" err="1" smtClean="0"/>
              <a:t>iveco.com</a:t>
            </a:r>
            <a:r>
              <a:rPr lang="cs-CZ" dirty="0" smtClean="0"/>
              <a:t>)</a:t>
            </a:r>
          </a:p>
          <a:p>
            <a:r>
              <a:rPr lang="cs-CZ" dirty="0" smtClean="0"/>
              <a:t>časopis Flotila (číslo 5, rok 2012, strana 16)</a:t>
            </a:r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Děkuji za pozornost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27650" name="Picture 2" descr="http://www.ochranamotoru.cz/images/c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4436" y="2276872"/>
            <a:ext cx="2760059" cy="2728515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Co je to CNG ??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43062" cy="4572000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Palivo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Compressed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Gas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Zemní plyn je stlačen na tlak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bar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takto zůstává plynem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 složkou je METHAN (obvykle přes 90%)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ETHAN (1-6 %)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Bioplyn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Biomethan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–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dvojče ZP (95 %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methan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= čistší varianta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(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obnovitelný zdroj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cs.autolexicon.net/obr_clanky/cs_cng_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214290"/>
            <a:ext cx="1338210" cy="133821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Shrnutí výhod a nevýhod</a:t>
            </a:r>
            <a:endParaRPr lang="cs-CZ" sz="2500" dirty="0">
              <a:solidFill>
                <a:schemeClr val="tx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899592" y="1484784"/>
            <a:ext cx="3733800" cy="581000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Výhody - </a:t>
            </a:r>
            <a:r>
              <a:rPr lang="cs-CZ" dirty="0">
                <a:solidFill>
                  <a:srgbClr val="00B050"/>
                </a:solidFill>
              </a:rPr>
              <a:t>8 </a:t>
            </a:r>
            <a:r>
              <a:rPr lang="cs-CZ" dirty="0" smtClean="0">
                <a:solidFill>
                  <a:srgbClr val="00B050"/>
                </a:solidFill>
              </a:rPr>
              <a:t>výhod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932040" y="1412776"/>
            <a:ext cx="3733800" cy="581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Nevýhody - 6 </a:t>
            </a:r>
            <a:r>
              <a:rPr lang="cs-CZ" dirty="0" smtClean="0">
                <a:solidFill>
                  <a:srgbClr val="FF0000"/>
                </a:solidFill>
              </a:rPr>
              <a:t>nevýhod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4133428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Levnější = nízké náklady na provoz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Ekologičtější = nižší emise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Tišší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Bezpečnější = při úniku se rozptýlí ve vzduchu a nádrže splňují nejpřísnější normy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Výroba z </a:t>
            </a:r>
            <a:r>
              <a:rPr lang="cs-CZ" sz="1600" b="1" dirty="0" err="1" smtClean="0">
                <a:latin typeface="Times New Roman" pitchFamily="18" charset="0"/>
                <a:cs typeface="Times New Roman" pitchFamily="18" charset="0"/>
              </a:rPr>
              <a:t>biomethanu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 = obnovitelný zdroj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Lepší startování při nižších teplotách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CNG je bez zápachu a není jedovatý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CNG nám nikdo z nádrže neodcizí</a:t>
            </a:r>
          </a:p>
          <a:p>
            <a:pPr>
              <a:spcBef>
                <a:spcPts val="1200"/>
              </a:spcBef>
            </a:pPr>
            <a:endParaRPr lang="cs-CZ" sz="1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867472" cy="3886200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Malá síť čerpacích stanic a vysoké náklady na vlastní kompresor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Kratší dojezd na plnou nádrž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Přísnější podmínky při servisu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Vozidlo nesmí parkovat v podzemních garáží, avšak do budoucna je plánovaná změna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Pořizovací cena auta je cca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50 tis. vyšší než u naftové verze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u nákladní jde o cca 400 tis.</a:t>
            </a:r>
          </a:p>
          <a:p>
            <a:pPr lvl="0">
              <a:spcBef>
                <a:spcPts val="1200"/>
              </a:spcBef>
            </a:pPr>
            <a:r>
              <a:rPr lang="cs-CZ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Snížení maximální nosnosti nákladního auta</a:t>
            </a:r>
          </a:p>
          <a:p>
            <a:endParaRPr lang="cs-CZ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579440" cy="762000"/>
          </a:xfrm>
        </p:spPr>
        <p:txBody>
          <a:bodyPr/>
          <a:lstStyle/>
          <a:p>
            <a:r>
              <a:rPr lang="cs-CZ" dirty="0" smtClean="0"/>
              <a:t>Ve srovnání s naftou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benzínem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23528" y="1628800"/>
            <a:ext cx="4324672" cy="4505300"/>
          </a:xfrm>
        </p:spPr>
        <p:txBody>
          <a:bodyPr>
            <a:normAutofit/>
          </a:bodyPr>
          <a:lstStyle/>
          <a:p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Nejekologičtější varianta </a:t>
            </a: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nejčistší (</a:t>
            </a:r>
            <a:r>
              <a:rPr lang="cs-CZ" sz="2500" dirty="0" err="1" smtClean="0"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500" dirty="0" smtClean="0">
                <a:latin typeface="Times New Roman" pitchFamily="18" charset="0"/>
                <a:cs typeface="Times New Roman" pitchFamily="18" charset="0"/>
              </a:rPr>
              <a:t>Nejtišší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snížení hladiny hluku o </a:t>
            </a:r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10 – 15 dB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Téměř </a:t>
            </a:r>
            <a:r>
              <a:rPr lang="cs-CZ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nulové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 prachové částice</a:t>
            </a:r>
          </a:p>
          <a:p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Nehrozí kontaminace půdy </a:t>
            </a:r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spodních vod při úniku </a:t>
            </a:r>
            <a: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lyn se s ohledem na nízkou hustotu bezproblémově </a:t>
            </a:r>
            <a:r>
              <a:rPr lang="cs-CZ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rozptýlí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 atmosféře)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74847"/>
              </p:ext>
            </p:extLst>
          </p:nvPr>
        </p:nvGraphicFramePr>
        <p:xfrm>
          <a:off x="5004048" y="2492898"/>
          <a:ext cx="3500194" cy="2195305"/>
        </p:xfrm>
        <a:graphic>
          <a:graphicData uri="http://schemas.openxmlformats.org/drawingml/2006/table">
            <a:tbl>
              <a:tblPr/>
              <a:tblGrid>
                <a:gridCol w="1296144"/>
                <a:gridCol w="893167"/>
                <a:gridCol w="1310883"/>
              </a:tblGrid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Nafta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Benzin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PM - popílek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S0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NOx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Uhlovodíky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-80%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CNG ?? </a:t>
            </a:r>
            <a:r>
              <a:rPr lang="cs-CZ" sz="2000" dirty="0" smtClean="0"/>
              <a:t>(</a:t>
            </a:r>
            <a:r>
              <a:rPr lang="cs-CZ" sz="2000" dirty="0" err="1" smtClean="0"/>
              <a:t>Samohýl</a:t>
            </a:r>
            <a:r>
              <a:rPr lang="cs-CZ" sz="2000" dirty="0" smtClean="0"/>
              <a:t> a.s.)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4"/>
          </p:nvPr>
        </p:nvSpPr>
        <p:spPr>
          <a:xfrm>
            <a:off x="357158" y="1357298"/>
            <a:ext cx="8329642" cy="5214974"/>
          </a:xfrm>
        </p:spPr>
        <p:txBody>
          <a:bodyPr/>
          <a:lstStyle/>
          <a:p>
            <a:pPr lvl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Proč přešel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Samohýl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zrovna na CNG ?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"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Firma hledala do budoucna nové varianty pohonu a CNG se nám jevilo nejlépe. Vydali jsme se na předváděcí akci Fiatu, která nám potvrdila, že CNG je asi nejlepší variantou. Další impuls nám dala vláda schválením </a:t>
            </a:r>
            <a:r>
              <a:rPr lang="cs-C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nulové daně na CNG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ale to bylo ze strany vlády asi tak všechno."</a:t>
            </a:r>
          </a:p>
          <a:p>
            <a:pPr>
              <a:buNone/>
            </a:pPr>
            <a:r>
              <a:rPr lang="cs-CZ" dirty="0" smtClean="0"/>
              <a:t>								Pavel </a:t>
            </a:r>
            <a:r>
              <a:rPr lang="cs-CZ" dirty="0" err="1" smtClean="0"/>
              <a:t>Lojda</a:t>
            </a:r>
            <a:endParaRPr lang="cs-CZ" dirty="0" smtClean="0"/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Celkově se tak v naší společnosti jednalo za rok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2012</a:t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uspořenou částku téměř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900 000 Kč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nákladním vozidlem jezdíme o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Kč na km levněji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provedení CNG ve srovnání s naftovými, s menšími vozidly v průměru o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Kč na km levněji. 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16281"/>
              </p:ext>
            </p:extLst>
          </p:nvPr>
        </p:nvGraphicFramePr>
        <p:xfrm>
          <a:off x="251520" y="260648"/>
          <a:ext cx="8643996" cy="5688632"/>
        </p:xfrm>
        <a:graphic>
          <a:graphicData uri="http://schemas.openxmlformats.org/drawingml/2006/table">
            <a:tbl>
              <a:tblPr/>
              <a:tblGrid>
                <a:gridCol w="1602092"/>
                <a:gridCol w="507494"/>
                <a:gridCol w="1160936"/>
                <a:gridCol w="1028258"/>
                <a:gridCol w="1111182"/>
                <a:gridCol w="995087"/>
                <a:gridCol w="1459461"/>
                <a:gridCol w="779486"/>
              </a:tblGrid>
              <a:tr h="455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700" b="1" i="0" u="none" strike="noStrike" dirty="0">
                          <a:solidFill>
                            <a:srgbClr val="FF0000"/>
                          </a:solidFill>
                          <a:latin typeface="MS Sans Serif"/>
                        </a:rPr>
                        <a:t> Období: 01.01.2012 - 31.12.2012</a:t>
                      </a: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7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875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latin typeface="MS Sans Serif"/>
                        </a:rPr>
                        <a:t>Skupina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SPZ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Vzdálenost [km]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PHM objem [l]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PHM cena [Kč]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PHM [Kč/km]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latin typeface="MS Sans Serif"/>
                        </a:rPr>
                        <a:t>Spotřeba [l/100 km]</a:t>
                      </a:r>
                    </a:p>
                  </a:txBody>
                  <a:tcPr marL="6614" marR="6614" marT="66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 dirty="0">
                          <a:latin typeface="Calibri"/>
                        </a:rPr>
                        <a:t>Ø</a:t>
                      </a:r>
                      <a:r>
                        <a:rPr lang="cs-CZ" sz="1600" b="1" i="0" u="none" strike="noStrike" dirty="0">
                          <a:latin typeface="MS Sans Serif"/>
                        </a:rPr>
                        <a:t> cena PHM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01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>
                          <a:latin typeface="MS Sans Serif"/>
                        </a:rPr>
                        <a:t>R.Mascott</a:t>
                      </a:r>
                      <a:endParaRPr lang="cs-CZ" sz="18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latin typeface="MS Sans Serif"/>
                        </a:rPr>
                        <a:t>5598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67185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11071,88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319333,09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4,75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16,48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28,84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1180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latin typeface="MS Sans Serif"/>
                        </a:rPr>
                        <a:t>Renault </a:t>
                      </a:r>
                      <a:r>
                        <a:rPr lang="cs-CZ" sz="1800" b="0" i="0" u="none" strike="noStrike" dirty="0" err="1">
                          <a:latin typeface="MS Sans Serif"/>
                        </a:rPr>
                        <a:t>Mascott</a:t>
                      </a:r>
                      <a:r>
                        <a:rPr lang="cs-CZ" sz="1800" b="0" i="0" u="none" strike="noStrike" dirty="0">
                          <a:latin typeface="MS Sans Serif"/>
                        </a:rPr>
                        <a:t> DXI 3 150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MS Sans Serif"/>
                        </a:rPr>
                        <a:t>8597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77065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12638,33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364934,14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4,74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16,4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28,88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7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latin typeface="MS Sans Serif"/>
                        </a:rPr>
                        <a:t>Iveco </a:t>
                      </a:r>
                      <a:r>
                        <a:rPr lang="cs-CZ" sz="1800" b="0" i="0" u="none" strike="noStrike" dirty="0" err="1">
                          <a:latin typeface="MS Sans Serif"/>
                        </a:rPr>
                        <a:t>EcoDaily</a:t>
                      </a:r>
                      <a:r>
                        <a:rPr lang="cs-CZ" sz="1800" b="0" i="0" u="none" strike="noStrike" dirty="0">
                          <a:latin typeface="MS Sans Serif"/>
                        </a:rPr>
                        <a:t> CNG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latin typeface="MS Sans Serif"/>
                        </a:rPr>
                        <a:t>3103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109283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14134,38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267730,44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latin typeface="MS Sans Serif"/>
                        </a:rPr>
                        <a:t>2,45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12,93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18,94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7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latin typeface="MS Sans Serif"/>
                        </a:rPr>
                        <a:t>Iveco </a:t>
                      </a:r>
                      <a:r>
                        <a:rPr lang="cs-CZ" sz="1800" b="0" i="0" u="none" strike="noStrike" dirty="0" err="1">
                          <a:latin typeface="MS Sans Serif"/>
                        </a:rPr>
                        <a:t>EcoDaily</a:t>
                      </a:r>
                      <a:r>
                        <a:rPr lang="cs-CZ" sz="1800" b="0" i="0" u="none" strike="noStrike" dirty="0">
                          <a:latin typeface="MS Sans Serif"/>
                        </a:rPr>
                        <a:t> CNG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>
                          <a:latin typeface="MS Sans Serif"/>
                        </a:rPr>
                        <a:t>8213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72664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9227,96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175715,47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2,42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12,7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latin typeface="MS Sans Serif"/>
                        </a:rPr>
                        <a:t>19,04</a:t>
                      </a: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2875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latin typeface="MS Sans Serif"/>
                        </a:rPr>
                        <a:t>úspora 2,30</a:t>
                      </a: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016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1577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latin typeface="MS Sans Serif"/>
                        </a:rPr>
                        <a:t>Iveco </a:t>
                      </a:r>
                      <a:r>
                        <a:rPr lang="cs-CZ" sz="2000" b="1" i="0" u="none" strike="noStrike" dirty="0" err="1">
                          <a:latin typeface="MS Sans Serif"/>
                        </a:rPr>
                        <a:t>EcoDaily</a:t>
                      </a:r>
                      <a:r>
                        <a:rPr lang="cs-CZ" sz="2000" b="1" i="0" u="none" strike="noStrike" dirty="0">
                          <a:latin typeface="MS Sans Serif"/>
                        </a:rPr>
                        <a:t> CNG - v roce 2012</a:t>
                      </a:r>
                      <a:r>
                        <a:rPr lang="cs-CZ" sz="2000" b="0" i="0" u="none" strike="noStrike" dirty="0">
                          <a:latin typeface="MS Sans Serif"/>
                        </a:rPr>
                        <a:t>  celkem 182 tis.km x úspora 2,30 Kč/km = </a:t>
                      </a:r>
                      <a:r>
                        <a:rPr lang="cs-CZ" sz="2000" b="1" i="0" u="none" strike="noStrike" dirty="0">
                          <a:latin typeface="MS Sans Serif"/>
                        </a:rPr>
                        <a:t>úspora 418 </a:t>
                      </a:r>
                      <a:r>
                        <a:rPr lang="cs-CZ" sz="2000" b="1" i="0" u="none" strike="noStrike" dirty="0" err="1">
                          <a:latin typeface="MS Sans Serif"/>
                        </a:rPr>
                        <a:t>tis.Kč</a:t>
                      </a:r>
                      <a:r>
                        <a:rPr lang="cs-CZ" sz="2000" b="1" i="0" u="none" strike="noStrike" dirty="0">
                          <a:latin typeface="MS Sans Serif"/>
                        </a:rPr>
                        <a:t> na PHM</a:t>
                      </a:r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latin typeface="MS Sans Serif"/>
                      </a:endParaRPr>
                    </a:p>
                  </a:txBody>
                  <a:tcPr marL="6614" marR="6614" marT="66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73476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Neinformovaná veřejnost !!!!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Kampaň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Normy - bezpečnostní ventil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Stejné - lepší jízdní vlastnosti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Schéma palivové soustavy CNG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429000"/>
            <a:ext cx="657229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umístění tlakových lahví ve vozidle VW Touran EkoFu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28604"/>
            <a:ext cx="3107552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Čerpací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ČR problém – málo stanic </a:t>
            </a:r>
            <a:r>
              <a:rPr lang="cs-CZ" sz="1500" dirty="0" smtClean="0">
                <a:latin typeface="Times New Roman" pitchFamily="18" charset="0"/>
                <a:cs typeface="Times New Roman" pitchFamily="18" charset="0"/>
              </a:rPr>
              <a:t>(47 – rok 2013)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Řešení pro firmy (kompresory)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endParaRPr lang="cs-CZ" dirty="0"/>
          </a:p>
        </p:txBody>
      </p:sp>
      <p:pic>
        <p:nvPicPr>
          <p:cNvPr id="5123" name="Picture 3" descr="C:\Users\Admin\Desktop\Kompresor Colt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714752"/>
            <a:ext cx="3429179" cy="25717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4" name="Picture 4" descr="C:\Users\Admin\Desktop\Tankování CNG do vozu Fi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4000504"/>
            <a:ext cx="3214891" cy="241105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6" name="Picture 6" descr="http://www.eon.cz/img/edee/news/eon-cng-humpole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2000240"/>
            <a:ext cx="3175022" cy="1785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rgbClr val="FF0000"/>
                </a:solidFill>
              </a:rPr>
              <a:t>Náklady na vozidlo  </a:t>
            </a:r>
            <a:r>
              <a:rPr lang="cs-CZ" sz="1800" b="1" dirty="0" smtClean="0"/>
              <a:t>(Fiat </a:t>
            </a:r>
            <a:r>
              <a:rPr lang="cs-CZ" sz="1800" b="1" dirty="0" err="1" smtClean="0"/>
              <a:t>Doblo</a:t>
            </a:r>
            <a:r>
              <a:rPr lang="cs-CZ" sz="1800" b="1" dirty="0" smtClean="0"/>
              <a:t> 1,6 v16 CNG </a:t>
            </a:r>
            <a:r>
              <a:rPr lang="cs-CZ" sz="1800" b="1" dirty="0" err="1" smtClean="0"/>
              <a:t>Natural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Power</a:t>
            </a:r>
            <a:r>
              <a:rPr lang="cs-CZ" sz="1800" b="1" dirty="0" smtClean="0"/>
              <a:t>) </a:t>
            </a:r>
            <a:endParaRPr lang="cs-CZ" sz="1800" dirty="0"/>
          </a:p>
        </p:txBody>
      </p:sp>
      <p:graphicFrame>
        <p:nvGraphicFramePr>
          <p:cNvPr id="8" name="Graf 7"/>
          <p:cNvGraphicFramePr/>
          <p:nvPr/>
        </p:nvGraphicFramePr>
        <p:xfrm>
          <a:off x="214282" y="1571612"/>
          <a:ext cx="8715436" cy="5001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793</TotalTime>
  <Words>532</Words>
  <Application>Microsoft Office PowerPoint</Application>
  <PresentationFormat>Předvádění na obrazovce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Pohon na CNG (Samohýl a.s.) - snižování emisí v dopravě</vt:lpstr>
      <vt:lpstr>Co je to CNG ??</vt:lpstr>
      <vt:lpstr> Shrnutí výhod a nevýhod</vt:lpstr>
      <vt:lpstr>Životní prostředí</vt:lpstr>
      <vt:lpstr>Proč CNG ?? (Samohýl a.s.)</vt:lpstr>
      <vt:lpstr>Prezentace aplikace PowerPoint</vt:lpstr>
      <vt:lpstr>Bezpečnost</vt:lpstr>
      <vt:lpstr>Čerpací stanice</vt:lpstr>
      <vt:lpstr>Náklady na vozidlo  (Fiat Doblo 1,6 v16 CNG Natural Power) </vt:lpstr>
      <vt:lpstr>Anketa  –odpovídalo 13 mužů a 11 žen (24)</vt:lpstr>
      <vt:lpstr>Použitá literatura: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Pohon na CNG (Samohýl a.s.)</dc:title>
  <dc:creator>Tomáš Morávek</dc:creator>
  <cp:lastModifiedBy>Kulíšková</cp:lastModifiedBy>
  <cp:revision>81</cp:revision>
  <dcterms:created xsi:type="dcterms:W3CDTF">2014-02-25T12:51:18Z</dcterms:created>
  <dcterms:modified xsi:type="dcterms:W3CDTF">2015-01-09T11:11:18Z</dcterms:modified>
</cp:coreProperties>
</file>