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0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7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076B92-F9AC-4B16-8EA8-C4C271527390}" type="datetimeFigureOut">
              <a:rPr lang="cs-CZ" smtClean="0"/>
              <a:pPr/>
              <a:t>9.1.2015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81A5467-F33F-460E-A8D1-22F1BCCD112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es.cz/cs/" TargetMode="External"/><Relationship Id="rId3" Type="http://schemas.openxmlformats.org/officeDocument/2006/relationships/hyperlink" Target="http://www.airliners.net/aircraft-data/stats.main?id=97" TargetMode="External"/><Relationship Id="rId7" Type="http://schemas.openxmlformats.org/officeDocument/2006/relationships/hyperlink" Target="http://www.boeing.com/commercial/747family/index.html" TargetMode="External"/><Relationship Id="rId2" Type="http://schemas.openxmlformats.org/officeDocument/2006/relationships/hyperlink" Target="http://en.wikipedia.org/wiki/Boeing_74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lanespotters.net/Production_List/Boeing/747/index.php" TargetMode="External"/><Relationship Id="rId5" Type="http://schemas.openxmlformats.org/officeDocument/2006/relationships/hyperlink" Target="http://www.airliners.net/aircraft-data/stats.main?id=100" TargetMode="External"/><Relationship Id="rId10" Type="http://schemas.openxmlformats.org/officeDocument/2006/relationships/hyperlink" Target="http://www.letectvi.cz/" TargetMode="External"/><Relationship Id="rId4" Type="http://schemas.openxmlformats.org/officeDocument/2006/relationships/hyperlink" Target="http://www.airliners.net/aircraft-data/stats.main?id=99" TargetMode="External"/><Relationship Id="rId9" Type="http://schemas.openxmlformats.org/officeDocument/2006/relationships/hyperlink" Target="http://www.imponline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algn="ctr">
              <a:buNone/>
            </a:pPr>
            <a:endParaRPr lang="cs-CZ" sz="54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cs-CZ" sz="5400" b="1" dirty="0" smtClean="0">
                <a:solidFill>
                  <a:schemeClr val="accent1">
                    <a:lumMod val="50000"/>
                  </a:schemeClr>
                </a:solidFill>
              </a:rPr>
              <a:t>747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0070C0"/>
                </a:solidFill>
              </a:rPr>
              <a:t>Richard Koubek, DL2</a:t>
            </a:r>
          </a:p>
          <a:p>
            <a:pPr>
              <a:buNone/>
            </a:pPr>
            <a:r>
              <a:rPr lang="cs-CZ" sz="2000" b="1" dirty="0" smtClean="0">
                <a:solidFill>
                  <a:srgbClr val="0070C0"/>
                </a:solidFill>
              </a:rPr>
              <a:t>Vedoucí práce: Mgr. J. Kulíšková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Studentská konference 2014-2015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C:\Vypalovani\Boeing_logo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813" y="2636912"/>
            <a:ext cx="4524375" cy="107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pPr algn="l">
              <a:lnSpc>
                <a:spcPct val="200000"/>
              </a:lnSpc>
            </a:pPr>
            <a:r>
              <a:rPr lang="cs-CZ" sz="3100" b="1" u="sng" dirty="0" smtClean="0">
                <a:solidFill>
                  <a:schemeClr val="tx1"/>
                </a:solidFill>
              </a:rPr>
              <a:t>Zajímavosti</a:t>
            </a:r>
            <a:r>
              <a:rPr lang="cs-CZ" b="1" u="sng" dirty="0" smtClean="0">
                <a:solidFill>
                  <a:srgbClr val="0070C0"/>
                </a:solidFill>
              </a:rPr>
              <a:t/>
            </a:r>
            <a:br>
              <a:rPr lang="cs-CZ" b="1" u="sng" dirty="0" smtClean="0">
                <a:solidFill>
                  <a:srgbClr val="0070C0"/>
                </a:solidFill>
              </a:rPr>
            </a:br>
            <a:r>
              <a:rPr lang="cs-CZ" sz="1800" b="1" dirty="0" smtClean="0">
                <a:solidFill>
                  <a:schemeClr val="tx1"/>
                </a:solidFill>
              </a:rPr>
              <a:t>Boeing 747 přepravil </a:t>
            </a:r>
            <a:r>
              <a:rPr lang="cs-CZ" sz="2000" b="1" dirty="0" smtClean="0">
                <a:solidFill>
                  <a:schemeClr val="tx1"/>
                </a:solidFill>
              </a:rPr>
              <a:t>3,5</a:t>
            </a:r>
            <a:r>
              <a:rPr lang="cs-CZ" sz="1800" b="1" dirty="0" smtClean="0">
                <a:solidFill>
                  <a:schemeClr val="tx1"/>
                </a:solidFill>
              </a:rPr>
              <a:t> miliardy osob.</a:t>
            </a:r>
            <a:br>
              <a:rPr lang="cs-CZ" sz="1800" b="1" dirty="0" smtClean="0">
                <a:solidFill>
                  <a:schemeClr val="tx1"/>
                </a:solidFill>
              </a:rPr>
            </a:br>
            <a:r>
              <a:rPr lang="cs-CZ" sz="1800" b="1" dirty="0" smtClean="0">
                <a:solidFill>
                  <a:schemeClr val="tx1"/>
                </a:solidFill>
              </a:rPr>
              <a:t>Flotila „</a:t>
            </a:r>
            <a:r>
              <a:rPr lang="cs-CZ" sz="1800" b="1" dirty="0" err="1" smtClean="0">
                <a:solidFill>
                  <a:schemeClr val="tx1"/>
                </a:solidFill>
              </a:rPr>
              <a:t>sedmčtyřisedmiček</a:t>
            </a:r>
            <a:r>
              <a:rPr lang="cs-CZ" sz="1800" b="1" dirty="0" smtClean="0">
                <a:solidFill>
                  <a:schemeClr val="tx1"/>
                </a:solidFill>
              </a:rPr>
              <a:t>“ nalétala více než </a:t>
            </a:r>
            <a:r>
              <a:rPr lang="cs-CZ" sz="2000" b="1" dirty="0" smtClean="0">
                <a:solidFill>
                  <a:schemeClr val="tx1"/>
                </a:solidFill>
              </a:rPr>
              <a:t>77,8</a:t>
            </a:r>
            <a:r>
              <a:rPr lang="cs-CZ" sz="1800" b="1" dirty="0" smtClean="0">
                <a:solidFill>
                  <a:schemeClr val="tx1"/>
                </a:solidFill>
              </a:rPr>
              <a:t> miliard kilometrů, což je ekvivalent </a:t>
            </a:r>
            <a:r>
              <a:rPr lang="cs-CZ" sz="2000" b="1" dirty="0" smtClean="0">
                <a:solidFill>
                  <a:schemeClr val="tx1"/>
                </a:solidFill>
              </a:rPr>
              <a:t>101</a:t>
            </a:r>
            <a:r>
              <a:rPr lang="cs-CZ" sz="1800" b="1" dirty="0" smtClean="0">
                <a:solidFill>
                  <a:schemeClr val="tx1"/>
                </a:solidFill>
              </a:rPr>
              <a:t> cest na měsíc a zpátky.</a:t>
            </a:r>
            <a:br>
              <a:rPr lang="cs-CZ" sz="1800" b="1" dirty="0" smtClean="0">
                <a:solidFill>
                  <a:schemeClr val="tx1"/>
                </a:solidFill>
              </a:rPr>
            </a:br>
            <a:r>
              <a:rPr lang="cs-CZ" sz="1800" b="1" dirty="0" smtClean="0">
                <a:solidFill>
                  <a:schemeClr val="tx1"/>
                </a:solidFill>
              </a:rPr>
              <a:t>„</a:t>
            </a:r>
            <a:r>
              <a:rPr lang="cs-CZ" sz="1800" b="1" dirty="0" err="1" smtClean="0">
                <a:solidFill>
                  <a:schemeClr val="tx1"/>
                </a:solidFill>
              </a:rPr>
              <a:t>Jumbojet</a:t>
            </a:r>
            <a:r>
              <a:rPr lang="cs-CZ" sz="1800" b="1" dirty="0" smtClean="0">
                <a:solidFill>
                  <a:schemeClr val="tx1"/>
                </a:solidFill>
              </a:rPr>
              <a:t>“ má </a:t>
            </a:r>
            <a:r>
              <a:rPr lang="cs-CZ" sz="2000" b="1" dirty="0" smtClean="0">
                <a:solidFill>
                  <a:schemeClr val="tx1"/>
                </a:solidFill>
              </a:rPr>
              <a:t>6 000</a:t>
            </a:r>
            <a:r>
              <a:rPr lang="cs-CZ" sz="1800" b="1" dirty="0" smtClean="0">
                <a:solidFill>
                  <a:schemeClr val="tx1"/>
                </a:solidFill>
              </a:rPr>
              <a:t> </a:t>
            </a:r>
            <a:r>
              <a:rPr lang="cs-CZ" sz="2000" b="1" dirty="0" err="1" smtClean="0">
                <a:solidFill>
                  <a:schemeClr val="tx1"/>
                </a:solidFill>
              </a:rPr>
              <a:t>000</a:t>
            </a:r>
            <a:r>
              <a:rPr lang="cs-CZ" sz="1800" b="1" dirty="0" smtClean="0">
                <a:solidFill>
                  <a:schemeClr val="tx1"/>
                </a:solidFill>
              </a:rPr>
              <a:t> součástek.</a:t>
            </a:r>
            <a:br>
              <a:rPr lang="cs-CZ" sz="1800" b="1" dirty="0" smtClean="0">
                <a:solidFill>
                  <a:schemeClr val="tx1"/>
                </a:solidFill>
              </a:rPr>
            </a:br>
            <a:r>
              <a:rPr lang="cs-CZ" sz="1800" b="1" dirty="0" smtClean="0">
                <a:solidFill>
                  <a:schemeClr val="tx1"/>
                </a:solidFill>
              </a:rPr>
              <a:t>V jeho útrobách se nachází </a:t>
            </a:r>
            <a:r>
              <a:rPr lang="cs-CZ" sz="2000" b="1" dirty="0" smtClean="0">
                <a:solidFill>
                  <a:schemeClr val="tx1"/>
                </a:solidFill>
              </a:rPr>
              <a:t>274</a:t>
            </a:r>
            <a:r>
              <a:rPr lang="cs-CZ" sz="1800" b="1" dirty="0" smtClean="0">
                <a:solidFill>
                  <a:schemeClr val="tx1"/>
                </a:solidFill>
              </a:rPr>
              <a:t> km elektrického vedení.</a:t>
            </a:r>
            <a:br>
              <a:rPr lang="cs-CZ" sz="1800" b="1" dirty="0" smtClean="0">
                <a:solidFill>
                  <a:schemeClr val="tx1"/>
                </a:solidFill>
              </a:rPr>
            </a:br>
            <a:r>
              <a:rPr lang="cs-CZ" sz="1800" b="1" dirty="0" smtClean="0">
                <a:solidFill>
                  <a:schemeClr val="tx1"/>
                </a:solidFill>
              </a:rPr>
              <a:t>K výrobě Boeingu 747 bylo použito </a:t>
            </a:r>
            <a:r>
              <a:rPr lang="cs-CZ" sz="2000" b="1" dirty="0" smtClean="0">
                <a:solidFill>
                  <a:schemeClr val="tx1"/>
                </a:solidFill>
              </a:rPr>
              <a:t>175 000 </a:t>
            </a:r>
            <a:r>
              <a:rPr lang="cs-CZ" sz="1800" b="1" dirty="0" smtClean="0">
                <a:solidFill>
                  <a:schemeClr val="tx1"/>
                </a:solidFill>
              </a:rPr>
              <a:t>technických </a:t>
            </a:r>
            <a:r>
              <a:rPr lang="cs-CZ" sz="1800" b="1" dirty="0" smtClean="0">
                <a:solidFill>
                  <a:schemeClr val="tx1"/>
                </a:solidFill>
              </a:rPr>
              <a:t>výkresů.</a:t>
            </a:r>
            <a:br>
              <a:rPr lang="cs-CZ" sz="1800" b="1" dirty="0" smtClean="0">
                <a:solidFill>
                  <a:schemeClr val="tx1"/>
                </a:solidFill>
              </a:rPr>
            </a:br>
            <a:r>
              <a:rPr lang="cs-CZ" sz="1800" b="1" dirty="0" smtClean="0">
                <a:solidFill>
                  <a:schemeClr val="tx1"/>
                </a:solidFill>
              </a:rPr>
              <a:t>Křídlo jedné 747 váží </a:t>
            </a:r>
            <a:r>
              <a:rPr lang="cs-CZ" sz="2000" b="1" dirty="0" smtClean="0">
                <a:solidFill>
                  <a:schemeClr val="tx1"/>
                </a:solidFill>
              </a:rPr>
              <a:t>43 090 </a:t>
            </a:r>
            <a:r>
              <a:rPr lang="cs-CZ" sz="1800" b="1" dirty="0" smtClean="0">
                <a:solidFill>
                  <a:schemeClr val="tx1"/>
                </a:solidFill>
              </a:rPr>
              <a:t>kg což je </a:t>
            </a:r>
            <a:r>
              <a:rPr lang="cs-CZ" sz="2000" b="1" dirty="0" smtClean="0">
                <a:solidFill>
                  <a:schemeClr val="tx1"/>
                </a:solidFill>
              </a:rPr>
              <a:t>30x</a:t>
            </a:r>
            <a:r>
              <a:rPr lang="cs-CZ" sz="1800" b="1" dirty="0" smtClean="0">
                <a:solidFill>
                  <a:schemeClr val="tx1"/>
                </a:solidFill>
              </a:rPr>
              <a:t> více než první stroj vyrobený </a:t>
            </a:r>
            <a:r>
              <a:rPr lang="cs-CZ" sz="1800" b="1" dirty="0" err="1" smtClean="0">
                <a:solidFill>
                  <a:schemeClr val="tx1"/>
                </a:solidFill>
              </a:rPr>
              <a:t>Boeingem</a:t>
            </a:r>
            <a:r>
              <a:rPr lang="cs-CZ" sz="1800" b="1" dirty="0" smtClean="0">
                <a:solidFill>
                  <a:schemeClr val="tx1"/>
                </a:solidFill>
              </a:rPr>
              <a:t>. </a:t>
            </a:r>
            <a:endParaRPr lang="cs-CZ" sz="1800" b="1" u="sng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205_747-8_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956" y="1857363"/>
            <a:ext cx="7692088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 smtClean="0"/>
              <a:t>Obrázky</a:t>
            </a:r>
            <a:endParaRPr lang="cs-CZ" sz="2800" b="1" u="sng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747-8F_2609_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480001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 smtClean="0"/>
              <a:t>Obrázky</a:t>
            </a:r>
            <a:endParaRPr lang="cs-CZ" sz="2800" b="1" u="sng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United_Airlines_B747-400(N104UA)_(409275420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2000" y="1785926"/>
            <a:ext cx="6480001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Obrázky</a:t>
            </a:r>
            <a:endParaRPr lang="cs-CZ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ritish_Airways_Boeing_747-400_G-BNLB_LHR_2008-2-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048" y="1928802"/>
            <a:ext cx="6407905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 smtClean="0"/>
              <a:t>Obrázky</a:t>
            </a:r>
            <a:endParaRPr lang="cs-CZ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ingapore-Airlines-Cargo-to-park-Boeing-747-400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823" y="2000240"/>
            <a:ext cx="7636355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 smtClean="0"/>
              <a:t>Obrázky</a:t>
            </a:r>
            <a:endParaRPr lang="cs-CZ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lug_09dez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0724" y="1857364"/>
            <a:ext cx="5762552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 smtClean="0"/>
              <a:t>Obrázky</a:t>
            </a:r>
            <a:endParaRPr lang="cs-CZ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ir_Force_One_over_Mt._Rushm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6141" y="2000240"/>
            <a:ext cx="5371719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 smtClean="0"/>
              <a:t>Obrázky</a:t>
            </a:r>
            <a:endParaRPr lang="cs-CZ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unst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2000" y="2071678"/>
            <a:ext cx="5400000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u="sng" dirty="0" smtClean="0"/>
              <a:t>Obrázky</a:t>
            </a:r>
            <a:endParaRPr lang="cs-CZ" sz="28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cs-CZ" b="1" u="sng" dirty="0"/>
              <a:t>Zdroje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988840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1600" b="1" dirty="0" smtClean="0"/>
              <a:t>Boeing </a:t>
            </a:r>
            <a:r>
              <a:rPr lang="cs-CZ" sz="1600" b="1" dirty="0"/>
              <a:t>747. [online]. [cit. 2012-05-12]. Dostupné z: </a:t>
            </a:r>
            <a:r>
              <a:rPr lang="cs-CZ" sz="1600" b="1" u="sng" dirty="0">
                <a:hlinkClick r:id="rId2"/>
              </a:rPr>
              <a:t>http://en.wikipedia.org/wiki/Boeing_747</a:t>
            </a:r>
            <a:endParaRPr lang="en-US" sz="1600" b="1" dirty="0"/>
          </a:p>
          <a:p>
            <a:pPr lvl="0"/>
            <a:r>
              <a:rPr lang="cs-CZ" sz="1600" b="1" dirty="0" err="1"/>
              <a:t>The</a:t>
            </a:r>
            <a:r>
              <a:rPr lang="cs-CZ" sz="1600" b="1" dirty="0"/>
              <a:t> Boeing 747-100 &amp; 200. [online]. [cit. 2012-05-12]. Dostupné z: </a:t>
            </a:r>
            <a:r>
              <a:rPr lang="cs-CZ" sz="1600" b="1" u="sng" dirty="0">
                <a:hlinkClick r:id="rId3"/>
              </a:rPr>
              <a:t>http://www.airliners.net/aircraft-data/stats.main?id=97</a:t>
            </a:r>
            <a:endParaRPr lang="en-US" sz="1600" b="1" dirty="0"/>
          </a:p>
          <a:p>
            <a:pPr lvl="0"/>
            <a:r>
              <a:rPr lang="cs-CZ" sz="1600" b="1" dirty="0" err="1"/>
              <a:t>The</a:t>
            </a:r>
            <a:r>
              <a:rPr lang="cs-CZ" sz="1600" b="1" dirty="0"/>
              <a:t> Boeing 747-300. [online]. [cit. 2012-05-12]. Dostupné z: </a:t>
            </a:r>
            <a:r>
              <a:rPr lang="cs-CZ" sz="1600" b="1" u="sng" dirty="0">
                <a:hlinkClick r:id="rId4"/>
              </a:rPr>
              <a:t>http://www.airliners.net/aircraft-data/stats.main?id=99</a:t>
            </a:r>
            <a:endParaRPr lang="en-US" sz="1600" b="1" dirty="0"/>
          </a:p>
          <a:p>
            <a:pPr lvl="0"/>
            <a:r>
              <a:rPr lang="cs-CZ" sz="1600" b="1" dirty="0" err="1"/>
              <a:t>The</a:t>
            </a:r>
            <a:r>
              <a:rPr lang="cs-CZ" sz="1600" b="1" dirty="0"/>
              <a:t> Boeing 747-400. [online]. [cit. 2012-05-12]. Dostupné z: </a:t>
            </a:r>
            <a:r>
              <a:rPr lang="cs-CZ" sz="1600" b="1" u="sng" dirty="0">
                <a:hlinkClick r:id="rId5"/>
              </a:rPr>
              <a:t>http://www.airliners.net/aircraft-data/stats.main?id=100</a:t>
            </a:r>
            <a:endParaRPr lang="en-US" sz="1600" b="1" dirty="0"/>
          </a:p>
          <a:p>
            <a:pPr lvl="0"/>
            <a:r>
              <a:rPr lang="cs-CZ" sz="1600" b="1" dirty="0"/>
              <a:t>Boeing 747 </a:t>
            </a:r>
            <a:r>
              <a:rPr lang="cs-CZ" sz="1600" b="1" dirty="0" err="1"/>
              <a:t>Production</a:t>
            </a:r>
            <a:r>
              <a:rPr lang="cs-CZ" sz="1600" b="1" dirty="0"/>
              <a:t> List. [online]. [cit. 2012-05-12]. Dostupné z: </a:t>
            </a:r>
            <a:r>
              <a:rPr lang="cs-CZ" sz="1600" b="1" u="sng" dirty="0">
                <a:hlinkClick r:id="rId6"/>
              </a:rPr>
              <a:t>http://www.planespotters.net/Production_List/Boeing/747/index.php</a:t>
            </a:r>
            <a:endParaRPr lang="en-US" sz="1600" b="1" dirty="0"/>
          </a:p>
          <a:p>
            <a:pPr lvl="0"/>
            <a:r>
              <a:rPr lang="cs-CZ" sz="1600" b="1" dirty="0"/>
              <a:t>Boeing 747 </a:t>
            </a:r>
            <a:r>
              <a:rPr lang="cs-CZ" sz="1600" b="1" dirty="0" err="1"/>
              <a:t>Family</a:t>
            </a:r>
            <a:r>
              <a:rPr lang="cs-CZ" sz="1600" b="1" dirty="0"/>
              <a:t>. [online]. [cit. 2012-05-12]. Dostupné z: </a:t>
            </a:r>
            <a:r>
              <a:rPr lang="cs-CZ" sz="1600" b="1" u="sng" dirty="0">
                <a:hlinkClick r:id="rId7"/>
              </a:rPr>
              <a:t>http://www.boeing.com/commercial/747family/index.html</a:t>
            </a:r>
            <a:endParaRPr lang="en-US" sz="1600" b="1" dirty="0"/>
          </a:p>
          <a:p>
            <a:pPr lvl="0"/>
            <a:r>
              <a:rPr lang="cs-CZ" sz="1600" b="1" dirty="0"/>
              <a:t>Planes.cz. [online]. [cit. 2012-05-12]. Dostupné z: </a:t>
            </a:r>
            <a:r>
              <a:rPr lang="cs-CZ" sz="1600" b="1" u="sng" dirty="0">
                <a:hlinkClick r:id="rId8"/>
              </a:rPr>
              <a:t>http://www.planes.cz/cs/</a:t>
            </a:r>
            <a:endParaRPr lang="en-US" sz="1600" b="1" dirty="0"/>
          </a:p>
          <a:p>
            <a:pPr lvl="0"/>
            <a:r>
              <a:rPr lang="cs-CZ" sz="1600" b="1" i="1" dirty="0"/>
              <a:t>Světová encyklopedie </a:t>
            </a:r>
            <a:r>
              <a:rPr lang="cs-CZ" sz="1600" b="1" i="1" dirty="0" err="1"/>
              <a:t>letatadel</a:t>
            </a:r>
            <a:r>
              <a:rPr lang="cs-CZ" sz="1600" b="1" dirty="0"/>
              <a:t>: </a:t>
            </a:r>
            <a:r>
              <a:rPr lang="cs-CZ" sz="1600" b="1" i="1" dirty="0"/>
              <a:t>Dopravní letadla</a:t>
            </a:r>
            <a:r>
              <a:rPr lang="cs-CZ" sz="1600" b="1" dirty="0"/>
              <a:t>. Praha: International </a:t>
            </a:r>
            <a:r>
              <a:rPr lang="cs-CZ" sz="1600" b="1" dirty="0" err="1"/>
              <a:t>Masters</a:t>
            </a:r>
            <a:r>
              <a:rPr lang="cs-CZ" sz="1600" b="1" dirty="0"/>
              <a:t> </a:t>
            </a:r>
            <a:r>
              <a:rPr lang="cs-CZ" sz="1600" b="1" dirty="0" err="1"/>
              <a:t>Publishers</a:t>
            </a:r>
            <a:r>
              <a:rPr lang="cs-CZ" sz="1600" b="1" dirty="0"/>
              <a:t>, s.r.o., 2001. Dostupné z: </a:t>
            </a:r>
            <a:r>
              <a:rPr lang="cs-CZ" sz="1600" b="1" u="sng" dirty="0">
                <a:hlinkClick r:id="rId9"/>
              </a:rPr>
              <a:t>www.imponline.cz</a:t>
            </a:r>
            <a:endParaRPr lang="en-US" sz="1600" b="1" dirty="0"/>
          </a:p>
          <a:p>
            <a:pPr lvl="0"/>
            <a:r>
              <a:rPr lang="cs-CZ" sz="1600" b="1" i="1" dirty="0"/>
              <a:t>Letectví a kosmonautika</a:t>
            </a:r>
            <a:r>
              <a:rPr lang="cs-CZ" sz="1600" b="1" dirty="0"/>
              <a:t>. Praha: Magnet-</a:t>
            </a:r>
            <a:r>
              <a:rPr lang="cs-CZ" sz="1600" b="1" dirty="0" err="1"/>
              <a:t>Press</a:t>
            </a:r>
            <a:r>
              <a:rPr lang="cs-CZ" sz="1600" b="1" dirty="0"/>
              <a:t>. ISSN 0024-1156. Dostupné z: </a:t>
            </a:r>
            <a:r>
              <a:rPr lang="cs-CZ" sz="1600" b="1" u="sng" dirty="0">
                <a:hlinkClick r:id="rId10"/>
              </a:rPr>
              <a:t>www.letectvi.cz</a:t>
            </a:r>
            <a:endParaRPr lang="en-US" sz="1600" b="1" dirty="0"/>
          </a:p>
          <a:p>
            <a:pPr lvl="0"/>
            <a:r>
              <a:rPr lang="cs-CZ" sz="1600" b="1" i="1" dirty="0" err="1"/>
              <a:t>Megatovárny</a:t>
            </a:r>
            <a:r>
              <a:rPr lang="cs-CZ" sz="1600" b="1" i="1" dirty="0"/>
              <a:t>: Boeing 747-8</a:t>
            </a:r>
            <a:r>
              <a:rPr lang="cs-CZ" sz="1600" b="1" dirty="0"/>
              <a:t>. Dostupné z: www.csfd.cz/film/294025-megatovarny/</a:t>
            </a: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6152362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720" y="1268760"/>
            <a:ext cx="3998248" cy="4874884"/>
          </a:xfrm>
        </p:spPr>
        <p:txBody>
          <a:bodyPr>
            <a:normAutofit fontScale="77500" lnSpcReduction="20000"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Počátky konstrukce již v 60. letech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sz="21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Původně vznikl jako nákladní letoun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sz="21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Proslulí „hrb“ na přídi letounu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sz="21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Velké rozpětí a </a:t>
            </a:r>
            <a:r>
              <a:rPr lang="cs-CZ" sz="21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šípovitost</a:t>
            </a:r>
            <a:r>
              <a:rPr lang="cs-CZ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křídel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sz="21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Držel rekord pro největší kapacitu cestujících neuvěřitelných 37 let a stal se ikonou dálkových </a:t>
            </a:r>
            <a:r>
              <a:rPr lang="cs-CZ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letů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cs-CZ" sz="21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Celkem vyrobeno 1418 kusů</a:t>
            </a:r>
          </a:p>
          <a:p>
            <a:pPr algn="just"/>
            <a:endParaRPr lang="cs-CZ" sz="21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cs-CZ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Hlavní </a:t>
            </a:r>
            <a:r>
              <a:rPr lang="cs-CZ" sz="21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odběratelé jsou </a:t>
            </a:r>
            <a:endParaRPr lang="cs-CZ" sz="21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cs-CZ" sz="15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Cathay</a:t>
            </a:r>
            <a:r>
              <a:rPr lang="cs-CZ" sz="15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endParaRPr lang="cs-CZ" sz="15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cs-CZ" sz="15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British</a:t>
            </a:r>
            <a:r>
              <a:rPr lang="cs-CZ" sz="15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sz="15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Airways</a:t>
            </a:r>
            <a:r>
              <a:rPr lang="cs-CZ" sz="15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endParaRPr lang="cs-CZ" sz="15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cs-CZ" sz="1500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Lufhtamsa</a:t>
            </a:r>
            <a:r>
              <a:rPr lang="cs-CZ" sz="15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endParaRPr lang="cs-CZ" sz="15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 lvl="1" indent="-171450" algn="just">
              <a:buFont typeface="Arial" panose="020B0604020202020204" pitchFamily="34" charset="0"/>
              <a:buChar char="•"/>
            </a:pPr>
            <a:r>
              <a:rPr lang="cs-CZ" sz="15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United</a:t>
            </a:r>
            <a:endParaRPr lang="cs-CZ" sz="15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endParaRPr lang="cs-CZ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3352800" cy="648072"/>
          </a:xfrm>
        </p:spPr>
        <p:txBody>
          <a:bodyPr>
            <a:noAutofit/>
          </a:bodyPr>
          <a:lstStyle/>
          <a:p>
            <a:r>
              <a:rPr lang="cs-CZ" sz="2800" b="1" u="sng" dirty="0" smtClean="0">
                <a:latin typeface="+mn-lt"/>
              </a:rPr>
              <a:t>Představení typu</a:t>
            </a:r>
            <a:r>
              <a:rPr lang="cs-CZ" sz="2800" u="sng" dirty="0" smtClean="0">
                <a:solidFill>
                  <a:srgbClr val="0070C0"/>
                </a:solidFill>
              </a:rPr>
              <a:t/>
            </a:r>
            <a:br>
              <a:rPr lang="cs-CZ" sz="2800" u="sng" dirty="0" smtClean="0">
                <a:solidFill>
                  <a:srgbClr val="0070C0"/>
                </a:solidFill>
              </a:rPr>
            </a:br>
            <a:endParaRPr lang="cs-CZ" sz="2800" u="sng" dirty="0">
              <a:solidFill>
                <a:srgbClr val="0070C0"/>
              </a:solidFill>
            </a:endParaRPr>
          </a:p>
        </p:txBody>
      </p:sp>
      <p:pic>
        <p:nvPicPr>
          <p:cNvPr id="9" name="Zástupný symbol pro obsah 8" descr="131108-KLM-747-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285992"/>
            <a:ext cx="4321687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605272"/>
            <a:ext cx="8229600" cy="12527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Děkuji za pozornost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3" name="Obrázek 2" descr="boeing_747-400_flight_pr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32" y="0"/>
            <a:ext cx="9156232" cy="5357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cs-CZ" sz="2800" b="1" u="sng" dirty="0" smtClean="0">
                <a:solidFill>
                  <a:schemeClr val="bg1"/>
                </a:solidFill>
              </a:rPr>
              <a:t>Parametry (B747-400)</a:t>
            </a:r>
            <a:r>
              <a:rPr lang="cs-CZ" sz="2400" b="1" dirty="0" smtClean="0">
                <a:solidFill>
                  <a:srgbClr val="0070C0"/>
                </a:solidFill>
              </a:rPr>
              <a:t/>
            </a:r>
            <a:br>
              <a:rPr lang="cs-CZ" sz="2400" b="1" dirty="0" smtClean="0">
                <a:solidFill>
                  <a:srgbClr val="0070C0"/>
                </a:solidFill>
              </a:rPr>
            </a:br>
            <a:r>
              <a:rPr lang="cs-CZ" sz="2400" b="1" dirty="0" smtClean="0">
                <a:solidFill>
                  <a:srgbClr val="0070C0"/>
                </a:solidFill>
              </a:rPr>
              <a:t/>
            </a:r>
            <a:br>
              <a:rPr lang="cs-CZ" sz="2400" b="1" dirty="0" smtClean="0">
                <a:solidFill>
                  <a:srgbClr val="0070C0"/>
                </a:solidFill>
              </a:rPr>
            </a:br>
            <a:r>
              <a:rPr lang="cs-CZ" sz="2400" b="1" dirty="0">
                <a:solidFill>
                  <a:srgbClr val="0070C0"/>
                </a:solidFill>
              </a:rPr>
              <a:t/>
            </a:r>
            <a:br>
              <a:rPr lang="cs-CZ" sz="2400" b="1" dirty="0">
                <a:solidFill>
                  <a:srgbClr val="0070C0"/>
                </a:solidFill>
              </a:rPr>
            </a:br>
            <a:r>
              <a:rPr lang="cs-CZ" sz="2400" b="1" dirty="0" smtClean="0">
                <a:solidFill>
                  <a:srgbClr val="0070C0"/>
                </a:solidFill>
              </a:rPr>
              <a:t/>
            </a:r>
            <a:br>
              <a:rPr lang="cs-CZ" sz="2400" b="1" dirty="0" smtClean="0">
                <a:solidFill>
                  <a:srgbClr val="0070C0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Délka:							70,6 metrů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Rozpětí křídel:						64,4 metrů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Výška:							19,3 metrů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Max. dolet:						13 450 km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Cestovní rychlost:			Mach 0.85 (913 km/h) ve výšce 35 000ft</a:t>
            </a:r>
            <a:r>
              <a:rPr lang="cs-CZ" sz="2000" b="1" dirty="0">
                <a:solidFill>
                  <a:schemeClr val="tx1"/>
                </a:solidFill>
              </a:rPr>
              <a:t/>
            </a:r>
            <a:br>
              <a:rPr lang="cs-CZ" sz="2000" b="1" dirty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Max. </a:t>
            </a:r>
            <a:r>
              <a:rPr lang="cs-CZ" sz="2000" b="1" dirty="0">
                <a:solidFill>
                  <a:schemeClr val="tx1"/>
                </a:solidFill>
              </a:rPr>
              <a:t>v</a:t>
            </a:r>
            <a:r>
              <a:rPr lang="cs-CZ" sz="2000" b="1" dirty="0" smtClean="0">
                <a:solidFill>
                  <a:schemeClr val="tx1"/>
                </a:solidFill>
              </a:rPr>
              <a:t>zletová hmotnost: 					396 980 kg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Objem </a:t>
            </a:r>
            <a:r>
              <a:rPr lang="cs-CZ" sz="2000" b="1" dirty="0" smtClean="0">
                <a:solidFill>
                  <a:schemeClr val="tx1"/>
                </a:solidFill>
              </a:rPr>
              <a:t>palivových </a:t>
            </a:r>
            <a:r>
              <a:rPr lang="cs-CZ" sz="2000" b="1" dirty="0" smtClean="0">
                <a:solidFill>
                  <a:schemeClr val="tx1"/>
                </a:solidFill>
              </a:rPr>
              <a:t>nádrží: 					216 840 l</a:t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Max. Počet cestujících:					524</a:t>
            </a:r>
            <a:r>
              <a:rPr lang="cs-CZ" sz="2000" b="1" dirty="0">
                <a:solidFill>
                  <a:schemeClr val="tx1"/>
                </a:solidFill>
              </a:rPr>
              <a:t/>
            </a:r>
            <a:br>
              <a:rPr lang="cs-CZ" sz="20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467544" y="1916832"/>
            <a:ext cx="3960440" cy="432048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Odpověď </a:t>
            </a:r>
            <a:r>
              <a:rPr lang="cs-CZ" sz="2000" b="1" dirty="0" smtClean="0">
                <a:solidFill>
                  <a:schemeClr val="tx1"/>
                </a:solidFill>
              </a:rPr>
              <a:t>na vzrost civilního letectví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Požadavek Pan </a:t>
            </a:r>
            <a:r>
              <a:rPr lang="cs-CZ" sz="2000" b="1" dirty="0" err="1" smtClean="0">
                <a:solidFill>
                  <a:schemeClr val="tx1"/>
                </a:solidFill>
              </a:rPr>
              <a:t>Am</a:t>
            </a:r>
            <a:r>
              <a:rPr lang="cs-CZ" sz="2000" b="1" dirty="0" smtClean="0">
                <a:solidFill>
                  <a:schemeClr val="tx1"/>
                </a:solidFill>
              </a:rPr>
              <a:t> na náhradu za typ 707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Objednávka na 25 kusů 747-100 od Pan </a:t>
            </a:r>
            <a:r>
              <a:rPr lang="cs-CZ" sz="2000" b="1" dirty="0" err="1" smtClean="0">
                <a:solidFill>
                  <a:schemeClr val="tx1"/>
                </a:solidFill>
              </a:rPr>
              <a:t>Am</a:t>
            </a:r>
            <a:r>
              <a:rPr lang="cs-CZ" sz="2000" b="1" dirty="0" smtClean="0">
                <a:solidFill>
                  <a:schemeClr val="tx1"/>
                </a:solidFill>
              </a:rPr>
              <a:t> na 50. výročí založení Boeingu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539552" y="1052736"/>
            <a:ext cx="3352800" cy="748672"/>
          </a:xfrm>
        </p:spPr>
        <p:txBody>
          <a:bodyPr/>
          <a:lstStyle/>
          <a:p>
            <a:r>
              <a:rPr lang="cs-CZ" sz="2800" b="1" u="sng" dirty="0" smtClean="0"/>
              <a:t>Vývoj</a:t>
            </a:r>
            <a:endParaRPr lang="cs-CZ" sz="2800" b="1" u="sng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4" y="2143116"/>
            <a:ext cx="447687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62179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467544" y="2276872"/>
            <a:ext cx="4032448" cy="3888432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Postaveno 30 nových výrobních linek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Hlavní montáž v </a:t>
            </a:r>
            <a:r>
              <a:rPr lang="cs-CZ" b="1" dirty="0" err="1" smtClean="0">
                <a:solidFill>
                  <a:schemeClr val="tx1"/>
                </a:solidFill>
              </a:rPr>
              <a:t>Pain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Field</a:t>
            </a:r>
            <a:r>
              <a:rPr lang="cs-CZ" b="1" dirty="0" smtClean="0">
                <a:solidFill>
                  <a:schemeClr val="tx1"/>
                </a:solidFill>
              </a:rPr>
              <a:t> v </a:t>
            </a:r>
            <a:r>
              <a:rPr lang="cs-CZ" b="1" dirty="0" err="1" smtClean="0">
                <a:solidFill>
                  <a:schemeClr val="tx1"/>
                </a:solidFill>
              </a:rPr>
              <a:t>Everettu</a:t>
            </a:r>
            <a:r>
              <a:rPr lang="cs-CZ" b="1" dirty="0" smtClean="0">
                <a:solidFill>
                  <a:schemeClr val="tx1"/>
                </a:solidFill>
              </a:rPr>
              <a:t>  (také Boeing </a:t>
            </a:r>
            <a:r>
              <a:rPr lang="cs-CZ" b="1" dirty="0" err="1" smtClean="0">
                <a:solidFill>
                  <a:schemeClr val="tx1"/>
                </a:solidFill>
              </a:rPr>
              <a:t>Field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Série pozemních zkoušek před prvním „</a:t>
            </a:r>
            <a:r>
              <a:rPr lang="cs-CZ" b="1" dirty="0" err="1" smtClean="0">
                <a:solidFill>
                  <a:schemeClr val="tx1"/>
                </a:solidFill>
              </a:rPr>
              <a:t>Roll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Outem</a:t>
            </a:r>
            <a:r>
              <a:rPr lang="cs-CZ" b="1" dirty="0" smtClean="0">
                <a:solidFill>
                  <a:schemeClr val="tx1"/>
                </a:solidFill>
              </a:rPr>
              <a:t>“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Slavnostní představení 30. září 1968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3352800" cy="964696"/>
          </a:xfrm>
        </p:spPr>
        <p:txBody>
          <a:bodyPr/>
          <a:lstStyle/>
          <a:p>
            <a:r>
              <a:rPr lang="cs-CZ" sz="2800" b="1" u="sng" dirty="0" smtClean="0"/>
              <a:t>Počáteční práce</a:t>
            </a:r>
            <a:endParaRPr lang="cs-CZ" sz="2800" b="1" u="sng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28868"/>
            <a:ext cx="4333541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1848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500034" y="2143116"/>
            <a:ext cx="3888432" cy="4248472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1080000" algn="l"/>
              </a:tabLst>
            </a:pPr>
            <a:r>
              <a:rPr lang="cs-CZ" dirty="0" smtClean="0">
                <a:solidFill>
                  <a:schemeClr val="tx1"/>
                </a:solidFill>
              </a:rPr>
              <a:t>9</a:t>
            </a:r>
            <a:r>
              <a:rPr lang="cs-CZ" b="1" dirty="0" smtClean="0">
                <a:solidFill>
                  <a:schemeClr val="tx1"/>
                </a:solidFill>
              </a:rPr>
              <a:t>. </a:t>
            </a:r>
            <a:r>
              <a:rPr lang="cs-CZ" b="1" dirty="0">
                <a:solidFill>
                  <a:schemeClr val="tx1"/>
                </a:solidFill>
              </a:rPr>
              <a:t>ú</a:t>
            </a:r>
            <a:r>
              <a:rPr lang="cs-CZ" b="1" dirty="0" smtClean="0">
                <a:solidFill>
                  <a:schemeClr val="tx1"/>
                </a:solidFill>
              </a:rPr>
              <a:t>nora 1969 se poprvé „</a:t>
            </a:r>
            <a:r>
              <a:rPr lang="cs-CZ" b="1" dirty="0" err="1" smtClean="0">
                <a:solidFill>
                  <a:schemeClr val="tx1"/>
                </a:solidFill>
              </a:rPr>
              <a:t>Jumbo</a:t>
            </a:r>
            <a:r>
              <a:rPr lang="cs-CZ" b="1" dirty="0" smtClean="0">
                <a:solidFill>
                  <a:schemeClr val="tx1"/>
                </a:solidFill>
              </a:rPr>
              <a:t>“ vzneslo do vzduchu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1080000" algn="l"/>
              </a:tabLst>
            </a:pPr>
            <a:r>
              <a:rPr lang="cs-CZ" b="1" dirty="0" smtClean="0">
                <a:solidFill>
                  <a:schemeClr val="tx1"/>
                </a:solidFill>
              </a:rPr>
              <a:t>Problémy s vibracemi křídel během programu zkoušek ve vzduchu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1080000" algn="l"/>
              </a:tabLst>
            </a:pPr>
            <a:r>
              <a:rPr lang="cs-CZ" b="1" dirty="0" smtClean="0">
                <a:solidFill>
                  <a:schemeClr val="tx1"/>
                </a:solidFill>
              </a:rPr>
              <a:t>Nakonec šťastný konec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1080000" algn="l"/>
              </a:tabLst>
            </a:pPr>
            <a:r>
              <a:rPr lang="cs-CZ" b="1" dirty="0" smtClean="0">
                <a:solidFill>
                  <a:schemeClr val="tx1"/>
                </a:solidFill>
              </a:rPr>
              <a:t>Překvapivě lehké řízení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3352800" cy="820680"/>
          </a:xfrm>
        </p:spPr>
        <p:txBody>
          <a:bodyPr/>
          <a:lstStyle/>
          <a:p>
            <a:r>
              <a:rPr lang="cs-CZ" sz="2800" b="1" u="sng" dirty="0" smtClean="0"/>
              <a:t>První let</a:t>
            </a:r>
            <a:endParaRPr lang="cs-CZ" sz="2800" b="1" u="sng" dirty="0"/>
          </a:p>
        </p:txBody>
      </p:sp>
      <p:pic>
        <p:nvPicPr>
          <p:cNvPr id="5" name="Zástupný symbol pro obsah 4" descr="tmof_boeing_747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9" y="928670"/>
            <a:ext cx="3858615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7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786190"/>
            <a:ext cx="3857142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822953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539552" y="2000240"/>
            <a:ext cx="3818134" cy="4143404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Dvoulodní tělo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err="1" smtClean="0">
                <a:solidFill>
                  <a:schemeClr val="tx1"/>
                </a:solidFill>
              </a:rPr>
              <a:t>Šípovitost</a:t>
            </a:r>
            <a:r>
              <a:rPr lang="cs-CZ" sz="2000" b="1" dirty="0" smtClean="0">
                <a:solidFill>
                  <a:schemeClr val="tx1"/>
                </a:solidFill>
              </a:rPr>
              <a:t> křídel 37.5°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Salonek  s první třídou </a:t>
            </a:r>
            <a:r>
              <a:rPr lang="cs-CZ" sz="2000" b="1" dirty="0" smtClean="0">
                <a:solidFill>
                  <a:schemeClr val="tx1"/>
                </a:solidFill>
              </a:rPr>
              <a:t/>
            </a:r>
            <a:br>
              <a:rPr lang="cs-CZ" sz="2000" b="1" dirty="0" smtClean="0">
                <a:solidFill>
                  <a:schemeClr val="tx1"/>
                </a:solidFill>
              </a:rPr>
            </a:br>
            <a:r>
              <a:rPr lang="cs-CZ" sz="2000" b="1" dirty="0" smtClean="0">
                <a:solidFill>
                  <a:schemeClr val="tx1"/>
                </a:solidFill>
              </a:rPr>
              <a:t>v </a:t>
            </a:r>
            <a:r>
              <a:rPr lang="cs-CZ" sz="2000" b="1" dirty="0" smtClean="0">
                <a:solidFill>
                  <a:schemeClr val="tx1"/>
                </a:solidFill>
              </a:rPr>
              <a:t>proslulém „hrbu“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Pečlivě tvarovaný drak zajišťoval vysokou rychlost (Mach 0.88)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85786" y="1214422"/>
            <a:ext cx="3352800" cy="538356"/>
          </a:xfrm>
        </p:spPr>
        <p:txBody>
          <a:bodyPr/>
          <a:lstStyle/>
          <a:p>
            <a:r>
              <a:rPr lang="cs-CZ" sz="2800" b="1" u="sng" dirty="0" smtClean="0"/>
              <a:t>Design</a:t>
            </a:r>
            <a:endParaRPr lang="cs-CZ" sz="2800" b="1" u="sng" dirty="0"/>
          </a:p>
        </p:txBody>
      </p:sp>
      <p:pic>
        <p:nvPicPr>
          <p:cNvPr id="5" name="Zástupný symbol pro obsah 4" descr="pic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7686" y="2071678"/>
            <a:ext cx="4425097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467544" y="2071678"/>
            <a:ext cx="4175894" cy="41434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V současném provozu převážně jen verze 747-400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První let 29. dubna 1988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Nová křídla, motory i avionika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Prodloužení trupu a horní paluby na přídi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Velký počet nákladních strojů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Pořád základ velkokapacitní flotily mnoha společností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Ekonomicky nevýhodný v současném provozu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85786" y="1357298"/>
            <a:ext cx="3352800" cy="609794"/>
          </a:xfrm>
        </p:spPr>
        <p:txBody>
          <a:bodyPr/>
          <a:lstStyle/>
          <a:p>
            <a:r>
              <a:rPr lang="cs-CZ" sz="2800" b="1" u="sng" dirty="0" smtClean="0"/>
              <a:t>Současnost</a:t>
            </a:r>
            <a:endParaRPr lang="cs-CZ" sz="2800" b="1" u="sng" dirty="0"/>
          </a:p>
        </p:txBody>
      </p:sp>
      <p:pic>
        <p:nvPicPr>
          <p:cNvPr id="5" name="Zástupný symbol pro obsah 4" descr="Boeing-747-400-Boeing.jpg.pagespeed.ce.F-TZGrYxH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3438" y="1357298"/>
            <a:ext cx="378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D-ABVW-Lufthansa-Boeing-747-400_PlanespottersNet_2593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71942"/>
            <a:ext cx="395811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half" idx="2"/>
          </p:nvPr>
        </p:nvSpPr>
        <p:spPr>
          <a:xfrm>
            <a:off x="642910" y="1928802"/>
            <a:ext cx="3714776" cy="435771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Poslední z řadu „</a:t>
            </a:r>
            <a:r>
              <a:rPr lang="cs-CZ" b="1" dirty="0" err="1" smtClean="0">
                <a:solidFill>
                  <a:schemeClr val="tx1"/>
                </a:solidFill>
              </a:rPr>
              <a:t>Jumbojetů</a:t>
            </a:r>
            <a:r>
              <a:rPr lang="cs-CZ" b="1" dirty="0" smtClean="0">
                <a:solidFill>
                  <a:schemeClr val="tx1"/>
                </a:solidFill>
              </a:rPr>
              <a:t>“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První let 8. února 2010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3. generace „</a:t>
            </a:r>
            <a:r>
              <a:rPr lang="cs-CZ" b="1" dirty="0" err="1" smtClean="0">
                <a:solidFill>
                  <a:schemeClr val="tx1"/>
                </a:solidFill>
              </a:rPr>
              <a:t>sedmčtyřisedmiček</a:t>
            </a:r>
            <a:r>
              <a:rPr lang="cs-CZ" b="1" dirty="0" smtClean="0">
                <a:solidFill>
                  <a:schemeClr val="tx1"/>
                </a:solidFill>
              </a:rPr>
              <a:t>“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Největší , nejmodernější, „nejzelenější“, nejrychlejší a poslední z řady „</a:t>
            </a:r>
            <a:r>
              <a:rPr lang="cs-CZ" b="1" dirty="0" err="1" smtClean="0">
                <a:solidFill>
                  <a:schemeClr val="tx1"/>
                </a:solidFill>
              </a:rPr>
              <a:t>Jumbojetů</a:t>
            </a:r>
            <a:r>
              <a:rPr lang="cs-CZ" b="1" dirty="0" smtClean="0">
                <a:solidFill>
                  <a:schemeClr val="tx1"/>
                </a:solidFill>
              </a:rPr>
              <a:t>“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Verze 747-8 I (</a:t>
            </a:r>
            <a:r>
              <a:rPr lang="cs-CZ" b="1" dirty="0" err="1" smtClean="0">
                <a:solidFill>
                  <a:schemeClr val="tx1"/>
                </a:solidFill>
              </a:rPr>
              <a:t>Intercontinental</a:t>
            </a:r>
            <a:r>
              <a:rPr lang="cs-CZ" b="1" dirty="0" smtClean="0">
                <a:solidFill>
                  <a:schemeClr val="tx1"/>
                </a:solidFill>
              </a:rPr>
              <a:t>) 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a </a:t>
            </a:r>
            <a:r>
              <a:rPr lang="cs-CZ" b="1" dirty="0" smtClean="0">
                <a:solidFill>
                  <a:schemeClr val="tx1"/>
                </a:solidFill>
              </a:rPr>
              <a:t>747-8 F (</a:t>
            </a:r>
            <a:r>
              <a:rPr lang="cs-CZ" b="1" dirty="0" err="1" smtClean="0">
                <a:solidFill>
                  <a:schemeClr val="tx1"/>
                </a:solidFill>
              </a:rPr>
              <a:t>Frighter</a:t>
            </a:r>
            <a:r>
              <a:rPr lang="cs-CZ" b="1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Motory z </a:t>
            </a:r>
            <a:r>
              <a:rPr lang="cs-CZ" b="1" dirty="0" err="1" smtClean="0">
                <a:solidFill>
                  <a:schemeClr val="tx1"/>
                </a:solidFill>
              </a:rPr>
              <a:t>Dreamlineru</a:t>
            </a:r>
            <a:r>
              <a:rPr lang="cs-CZ" b="1" dirty="0" smtClean="0">
                <a:solidFill>
                  <a:schemeClr val="tx1"/>
                </a:solidFill>
              </a:rPr>
              <a:t>, nová křídla </a:t>
            </a:r>
            <a:r>
              <a:rPr lang="cs-CZ" b="1" dirty="0" smtClean="0">
                <a:solidFill>
                  <a:schemeClr val="tx1"/>
                </a:solidFill>
              </a:rPr>
              <a:t/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a </a:t>
            </a:r>
            <a:r>
              <a:rPr lang="cs-CZ" b="1" dirty="0" smtClean="0">
                <a:solidFill>
                  <a:schemeClr val="tx1"/>
                </a:solidFill>
              </a:rPr>
              <a:t>nejmodernější avionika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cs-CZ" b="1" dirty="0" smtClean="0">
                <a:solidFill>
                  <a:schemeClr val="tx1"/>
                </a:solidFill>
              </a:rPr>
              <a:t>Nový král oblohy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42910" y="1071546"/>
            <a:ext cx="3352800" cy="681224"/>
          </a:xfrm>
        </p:spPr>
        <p:txBody>
          <a:bodyPr/>
          <a:lstStyle/>
          <a:p>
            <a:r>
              <a:rPr lang="cs-CZ" sz="2800" b="1" u="sng" dirty="0" smtClean="0"/>
              <a:t>747-8</a:t>
            </a:r>
            <a:endParaRPr lang="cs-CZ" sz="2800" b="1" u="sng" dirty="0"/>
          </a:p>
        </p:txBody>
      </p:sp>
      <p:pic>
        <p:nvPicPr>
          <p:cNvPr id="5" name="Zástupný symbol pro obsah 4" descr="7478rainierb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5" y="1357298"/>
            <a:ext cx="3794823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 descr="8589130433596-boeing-747-8-wallpaper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952974"/>
            <a:ext cx="3786214" cy="2519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322</TotalTime>
  <Words>446</Words>
  <Application>Microsoft Office PowerPoint</Application>
  <PresentationFormat>Předvádění na obrazovce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Vlnění</vt:lpstr>
      <vt:lpstr>Studentská konference 2014-2015</vt:lpstr>
      <vt:lpstr>Představení typu </vt:lpstr>
      <vt:lpstr>Parametry (B747-400)    Délka:       70,6 metrů Rozpětí křídel:      64,4 metrů Výška:       19,3 metrů Max. dolet:      13 450 km Cestovní rychlost:   Mach 0.85 (913 km/h) ve výšce 35 000ft Max. vzletová hmotnost:      396 980 kg Objem palivových nádrží:      216 840 l Max. Počet cestujících:     524 </vt:lpstr>
      <vt:lpstr>Vývoj</vt:lpstr>
      <vt:lpstr>Počáteční práce</vt:lpstr>
      <vt:lpstr>První let</vt:lpstr>
      <vt:lpstr>Design</vt:lpstr>
      <vt:lpstr>Současnost</vt:lpstr>
      <vt:lpstr>747-8</vt:lpstr>
      <vt:lpstr>Zajímavosti Boeing 747 přepravil 3,5 miliardy osob. Flotila „sedmčtyřisedmiček“ nalétala více než 77,8 miliard kilometrů, což je ekvivalent 101 cest na měsíc a zpátky. „Jumbojet“ má 6 000 000 součástek. V jeho útrobách se nachází 274 km elektrického vedení. K výrobě Boeingu 747 bylo použito 175 000 technických výkresů. Křídlo jedné 747 váží 43 090 kg což je 30x více než první stroj vyrobený Boeingem. </vt:lpstr>
      <vt:lpstr>Obrázky</vt:lpstr>
      <vt:lpstr>Obrázky</vt:lpstr>
      <vt:lpstr>Obrázky</vt:lpstr>
      <vt:lpstr>Obrázky</vt:lpstr>
      <vt:lpstr>Obrázky</vt:lpstr>
      <vt:lpstr>Obrázky</vt:lpstr>
      <vt:lpstr>Obrázky</vt:lpstr>
      <vt:lpstr>Obrázky</vt:lpstr>
      <vt:lpstr>Zdroje </vt:lpstr>
      <vt:lpstr>Děkuji za pozornost</vt:lpstr>
    </vt:vector>
  </TitlesOfParts>
  <Company>ProMoPro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Richard Koubek</dc:title>
  <dc:creator>pmpman</dc:creator>
  <cp:lastModifiedBy>Kulíšková</cp:lastModifiedBy>
  <cp:revision>39</cp:revision>
  <dcterms:created xsi:type="dcterms:W3CDTF">2012-05-16T16:10:44Z</dcterms:created>
  <dcterms:modified xsi:type="dcterms:W3CDTF">2015-01-09T09:13:52Z</dcterms:modified>
</cp:coreProperties>
</file>