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7" r:id="rId3"/>
    <p:sldId id="269" r:id="rId4"/>
    <p:sldId id="263" r:id="rId5"/>
    <p:sldId id="261" r:id="rId6"/>
    <p:sldId id="262" r:id="rId7"/>
    <p:sldId id="259" r:id="rId8"/>
    <p:sldId id="272" r:id="rId9"/>
    <p:sldId id="273" r:id="rId10"/>
    <p:sldId id="264" r:id="rId11"/>
    <p:sldId id="260" r:id="rId12"/>
    <p:sldId id="274" r:id="rId13"/>
    <p:sldId id="275" r:id="rId14"/>
    <p:sldId id="276" r:id="rId15"/>
    <p:sldId id="277" r:id="rId16"/>
    <p:sldId id="270" r:id="rId17"/>
    <p:sldId id="266" r:id="rId18"/>
    <p:sldId id="278" r:id="rId19"/>
    <p:sldId id="283" r:id="rId20"/>
    <p:sldId id="280" r:id="rId21"/>
    <p:sldId id="279" r:id="rId22"/>
    <p:sldId id="271" r:id="rId23"/>
    <p:sldId id="281" r:id="rId24"/>
    <p:sldId id="282" r:id="rId2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424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81" d="100"/>
          <a:sy n="81" d="100"/>
        </p:scale>
        <p:origin x="124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9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040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455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90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333E963C-1534-4F8D-B2A7-66D81AA25953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50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81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552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71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9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45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93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106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2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6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bídka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cs-CZ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cs-CZ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cs-CZ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cs-CZ" sz="12200" b="0" i="0" dirty="0"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nabíd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cs-CZ" sz="12200" b="0" i="0" dirty="0" smtClean="0">
                <a:latin typeface="Century Gothic"/>
                <a:ea typeface="+mn-ea"/>
                <a:cs typeface="+mn-cs"/>
              </a:rPr>
              <a:t>“</a:t>
            </a:r>
            <a:endParaRPr lang="cs-CZ" sz="12200" b="0" i="0" dirty="0"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457200">
              <a:buNone/>
            </a:pPr>
            <a:r>
              <a:rPr lang="cs-CZ" sz="12200" b="0" i="0" dirty="0" smtClean="0">
                <a:latin typeface="Century Gothic"/>
                <a:ea typeface="+mn-ea"/>
                <a:cs typeface="+mn-cs"/>
              </a:rPr>
              <a:t>”</a:t>
            </a:r>
            <a:endParaRPr lang="cs-CZ" sz="12200" b="0" i="0" dirty="0">
              <a:latin typeface="Century Gothic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upec obrázk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ál 1Zástupný symbol pro obrázek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30" name="Piál 1Zástupný symbol pro obrázek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31" name="Piál 1Zástupný symbol pro obrázek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Obrázek 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Obrázek 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cs-CZ" smtClean="0"/>
              <a:t>12. 12. 2016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cs-CZ" smtClean="0"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dirty="0" smtClean="0">
                <a:solidFill>
                  <a:srgbClr val="EBEBEB"/>
                </a:solidFill>
                <a:latin typeface="Century Gothic"/>
              </a:rPr>
              <a:t>ŠKOLA „ŽIVOTA“</a:t>
            </a:r>
            <a:endParaRPr lang="cs-CZ" sz="7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Obdélní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s-CZ" b="0" i="0" dirty="0" smtClean="0"/>
              <a:t>Aneb, jak škola učí pro „život“</a:t>
            </a:r>
            <a:endParaRPr lang="cs-CZ" b="0" i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329353" y="5935288"/>
            <a:ext cx="4340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Matěj Marek</a:t>
            </a:r>
          </a:p>
          <a:p>
            <a:r>
              <a:rPr lang="cs-CZ" dirty="0" smtClean="0"/>
              <a:t>Studentská konference 2016</a:t>
            </a:r>
          </a:p>
          <a:p>
            <a:r>
              <a:rPr lang="cs-CZ" sz="1200" dirty="0"/>
              <a:t>Vedoucí práce- Jarmila Kulíšková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Řešení…</a:t>
            </a: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Obdélník 4"/>
          <p:cNvSpPr>
            <a:spLocks noGrp="1"/>
          </p:cNvSpPr>
          <p:nvPr>
            <p:ph idx="1"/>
          </p:nvPr>
        </p:nvSpPr>
        <p:spPr>
          <a:xfrm>
            <a:off x="1103312" y="2302625"/>
            <a:ext cx="8946541" cy="3945774"/>
          </a:xfrm>
        </p:spPr>
        <p:txBody>
          <a:bodyPr>
            <a:normAutofit/>
          </a:bodyPr>
          <a:lstStyle/>
          <a:p>
            <a:pPr marL="0" indent="0" algn="ctr" defTabSz="45720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cs-CZ" sz="4800" dirty="0" smtClean="0">
                <a:solidFill>
                  <a:srgbClr val="C00000"/>
                </a:solidFill>
                <a:latin typeface="Century Gothic"/>
              </a:rPr>
              <a:t>ŠKOLSTVÍ ZAMĚŘENÉ NA LIDSKÝ POTENCIÁL</a:t>
            </a:r>
            <a:endParaRPr lang="cs-CZ" sz="4800" b="0" i="0" dirty="0">
              <a:solidFill>
                <a:srgbClr val="C00000"/>
              </a:solidFill>
              <a:latin typeface="Century Gothic"/>
            </a:endParaRPr>
          </a:p>
        </p:txBody>
      </p:sp>
      <p:pic>
        <p:nvPicPr>
          <p:cNvPr id="1030" name="Picture 6" descr="Výsledek obrázku pro ná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302" y="3065836"/>
            <a:ext cx="2286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Příprava</a:t>
            </a: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Obdélní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Testy osobnosti</a:t>
            </a:r>
          </a:p>
          <a:p>
            <a:pPr marL="747522" lvl="1" indent="-347472"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PRACOVAT S TÍM!</a:t>
            </a:r>
          </a:p>
          <a:p>
            <a:pPr marL="347472" indent="-347472"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Zjednodušování</a:t>
            </a:r>
          </a:p>
          <a:p>
            <a:pPr marL="347472" indent="-347472">
              <a:buFont typeface="Wingdings 3"/>
              <a:buChar char=""/>
            </a:pPr>
            <a:endParaRPr lang="cs-CZ" dirty="0">
              <a:latin typeface="Century Gothic"/>
            </a:endParaRPr>
          </a:p>
          <a:p>
            <a:pPr marL="800100" lvl="2" indent="0">
              <a:buNone/>
            </a:pPr>
            <a:r>
              <a:rPr lang="cs-CZ" sz="2800" dirty="0" smtClean="0">
                <a:latin typeface="Century Gothic"/>
              </a:rPr>
              <a:t>Změna je…</a:t>
            </a:r>
          </a:p>
          <a:p>
            <a:pPr marL="1714500" lvl="4" indent="0">
              <a:buNone/>
            </a:pPr>
            <a:r>
              <a:rPr lang="cs-CZ" sz="2600" b="1" dirty="0" smtClean="0">
                <a:latin typeface="Century Gothic"/>
              </a:rPr>
              <a:t>UŽ TO NENÍ STEJNÝ!</a:t>
            </a:r>
          </a:p>
        </p:txBody>
      </p:sp>
    </p:spTree>
    <p:extLst>
      <p:ext uri="{BB962C8B-B14F-4D97-AF65-F5344CB8AC3E}">
        <p14:creationId xmlns:p14="http://schemas.microsoft.com/office/powerpoint/2010/main" val="81104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dirty="0" smtClean="0">
                <a:solidFill>
                  <a:srgbClr val="EBEBEB"/>
                </a:solidFill>
                <a:latin typeface="Century Gothic"/>
              </a:rPr>
              <a:t>REPETE…</a:t>
            </a: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Obdélní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sz="2000" b="0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Ivča a Albert</a:t>
            </a:r>
            <a:endParaRPr lang="cs-CZ" sz="2000" b="0" i="0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1026" name="Picture 2" descr="Výsledek obrázku pro malý kl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59" y="2730609"/>
            <a:ext cx="2637518" cy="351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malá holčič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7" y="2730609"/>
            <a:ext cx="3508375" cy="194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0617" y="5059680"/>
            <a:ext cx="350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Malování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11886" y="2882537"/>
            <a:ext cx="230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Počítání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Příroda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4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PRVNÍ STUPEŇ</a:t>
            </a: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4137" y="1715589"/>
            <a:ext cx="4632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/>
              <a:t>Matematika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Albert-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Ivča-</a:t>
            </a:r>
          </a:p>
        </p:txBody>
      </p:sp>
      <p:pic>
        <p:nvPicPr>
          <p:cNvPr id="2052" name="Picture 4" descr="Výsledek obrázku pro složitý matematický příkl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29" y="2145658"/>
            <a:ext cx="3015647" cy="19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malá holčič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93" y="4484641"/>
            <a:ext cx="3021483" cy="20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22126" y="1715589"/>
            <a:ext cx="43455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/>
              <a:t>Výtvarka</a:t>
            </a:r>
          </a:p>
          <a:p>
            <a:pPr algn="ctr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Ivča-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Albert-</a:t>
            </a:r>
          </a:p>
          <a:p>
            <a:pPr algn="ctr"/>
            <a:endParaRPr lang="cs-CZ" dirty="0"/>
          </a:p>
        </p:txBody>
      </p:sp>
      <p:pic>
        <p:nvPicPr>
          <p:cNvPr id="2056" name="Picture 8" descr="Výsledek obrázku pro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78" y="2147825"/>
            <a:ext cx="3140798" cy="19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dětská kres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78" y="4369936"/>
            <a:ext cx="314079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84069" y="3116119"/>
            <a:ext cx="986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chemeClr val="accent1"/>
                </a:solidFill>
              </a:rPr>
              <a:t>REAKCE…</a:t>
            </a:r>
            <a:endParaRPr lang="cs-CZ" sz="7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Grp="1"/>
          </p:cNvSpPr>
          <p:nvPr>
            <p:ph idx="1"/>
          </p:nvPr>
        </p:nvSpPr>
        <p:spPr>
          <a:xfrm>
            <a:off x="1079259" y="2140841"/>
            <a:ext cx="8946541" cy="4195481"/>
          </a:xfrm>
        </p:spPr>
        <p:txBody>
          <a:bodyPr/>
          <a:lstStyle/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Ivča</a:t>
            </a:r>
            <a:endParaRPr lang="cs-CZ" sz="2000" b="0" i="0" dirty="0" smtClean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 lvl="1"/>
            <a:r>
              <a:rPr lang="cs-CZ" dirty="0" smtClean="0"/>
              <a:t>Příklady </a:t>
            </a:r>
            <a:r>
              <a:rPr lang="cs-CZ" dirty="0"/>
              <a:t>jen 3x denně</a:t>
            </a:r>
          </a:p>
          <a:p>
            <a:pPr marL="740664" lvl="1" indent="-283464">
              <a:buFont typeface="Wingdings 3"/>
              <a:buChar char=""/>
            </a:pPr>
            <a:r>
              <a:rPr lang="cs-CZ" dirty="0" smtClean="0"/>
              <a:t>Navýšené hodiny výtvarky</a:t>
            </a:r>
          </a:p>
          <a:p>
            <a:pPr marL="740664" lvl="1" indent="-283464"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Kurz malování</a:t>
            </a:r>
          </a:p>
          <a:p>
            <a:r>
              <a:rPr lang="cs-CZ" dirty="0" smtClean="0">
                <a:latin typeface="Century Gothic"/>
              </a:rPr>
              <a:t>Albert</a:t>
            </a:r>
          </a:p>
          <a:p>
            <a:pPr lvl="1"/>
            <a:r>
              <a:rPr lang="cs-CZ" dirty="0" smtClean="0">
                <a:latin typeface="Century Gothic"/>
              </a:rPr>
              <a:t>Navýšené hodiny matiky</a:t>
            </a:r>
            <a:endParaRPr lang="cs-CZ" i="0" dirty="0" smtClean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 lvl="1"/>
            <a:r>
              <a:rPr lang="cs-CZ" dirty="0" smtClean="0">
                <a:latin typeface="Century Gothic"/>
              </a:rPr>
              <a:t>Matematický spolek</a:t>
            </a:r>
          </a:p>
          <a:p>
            <a:pPr lvl="1"/>
            <a:r>
              <a:rPr lang="cs-CZ" dirty="0" smtClean="0">
                <a:latin typeface="Century Gothic"/>
              </a:rPr>
              <a:t>Žádný kurz vyšívání </a:t>
            </a:r>
            <a:endParaRPr lang="cs-CZ" dirty="0">
              <a:latin typeface="Century Gothic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04160" y="374469"/>
            <a:ext cx="5216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200" dirty="0" smtClean="0"/>
              <a:t>REAKCE</a:t>
            </a:r>
            <a:endParaRPr lang="cs-CZ" sz="4200" dirty="0"/>
          </a:p>
        </p:txBody>
      </p:sp>
      <p:pic>
        <p:nvPicPr>
          <p:cNvPr id="1028" name="Picture 4" descr="Výsledek obrázku pro šťastné dít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3393623"/>
            <a:ext cx="2218516" cy="23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3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698" y="438914"/>
            <a:ext cx="9404723" cy="1400530"/>
          </a:xfrm>
        </p:spPr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Druhý stupeň a střední </a:t>
            </a:r>
            <a:r>
              <a:rPr lang="cs-CZ" dirty="0">
                <a:solidFill>
                  <a:srgbClr val="EBEBEB"/>
                </a:solidFill>
                <a:latin typeface="Century Gothic"/>
              </a:rPr>
              <a:t>š</a:t>
            </a: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kola</a:t>
            </a: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Albert</a:t>
            </a:r>
          </a:p>
          <a:p>
            <a:pPr lvl="1"/>
            <a:r>
              <a:rPr lang="cs-CZ" dirty="0" smtClean="0"/>
              <a:t>Dominance „počítacích“ předmětů</a:t>
            </a:r>
          </a:p>
          <a:p>
            <a:pPr lvl="1"/>
            <a:r>
              <a:rPr lang="cs-CZ" dirty="0" smtClean="0"/>
              <a:t>Minimum nezájmových</a:t>
            </a:r>
          </a:p>
          <a:p>
            <a:r>
              <a:rPr lang="cs-CZ" dirty="0" smtClean="0"/>
              <a:t>Ivča</a:t>
            </a:r>
          </a:p>
          <a:p>
            <a:pPr lvl="1"/>
            <a:r>
              <a:rPr lang="cs-CZ" dirty="0" smtClean="0"/>
              <a:t>Dominance „nepočítacích“ předmětů</a:t>
            </a:r>
          </a:p>
          <a:p>
            <a:pPr lvl="1"/>
            <a:r>
              <a:rPr lang="cs-CZ" dirty="0" smtClean="0"/>
              <a:t>Minimum nezájmových</a:t>
            </a:r>
            <a:endParaRPr lang="cs-CZ" dirty="0"/>
          </a:p>
        </p:txBody>
      </p:sp>
      <p:pic>
        <p:nvPicPr>
          <p:cNvPr id="2052" name="Picture 4" descr="Výsledek obrázku pro šťastný pá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67" y="3507971"/>
            <a:ext cx="4568186" cy="25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14895" y="2510444"/>
            <a:ext cx="1015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</a:rPr>
              <a:t>A JAK TO DOPADLO?</a:t>
            </a:r>
            <a:endParaRPr lang="cs-CZ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Albert</a:t>
            </a: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Obdélník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0664" lvl="1" indent="-283464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Špičkový matematik</a:t>
            </a:r>
            <a:endParaRPr lang="cs-CZ" sz="1800" b="0" i="0" dirty="0" smtClean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 marL="740664" lvl="1" indent="-283464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sz="1800" b="0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Doktorát z matematických oborů</a:t>
            </a:r>
          </a:p>
          <a:p>
            <a:pPr marL="740664" lvl="1" indent="-283464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Práce která ho baví</a:t>
            </a:r>
            <a:endParaRPr lang="cs-CZ" sz="1800" b="0" i="0" dirty="0" smtClean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 marL="740664" lvl="1" indent="-283464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Je šťastný…</a:t>
            </a:r>
            <a:endParaRPr lang="cs-CZ" sz="1800" b="0" i="0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3074" name="Picture 2" descr="Výsledek obrázku pro stu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3006792"/>
            <a:ext cx="3773744" cy="289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dirty="0" smtClean="0">
                <a:solidFill>
                  <a:srgbClr val="EBEBEB"/>
                </a:solidFill>
                <a:latin typeface="Century Gothic"/>
              </a:rPr>
              <a:t>Ivča</a:t>
            </a: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Obdélník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0664" lvl="1" indent="-283464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Světová malířka</a:t>
            </a:r>
          </a:p>
          <a:p>
            <a:pPr marL="740664" lvl="1" indent="-283464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sz="1800" b="0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Autorka </a:t>
            </a:r>
            <a:r>
              <a:rPr lang="cs-CZ" dirty="0" smtClean="0">
                <a:latin typeface="Century Gothic"/>
              </a:rPr>
              <a:t>milionových</a:t>
            </a:r>
            <a:r>
              <a:rPr lang="cs-CZ" sz="1800" b="0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 obrazů</a:t>
            </a:r>
          </a:p>
          <a:p>
            <a:pPr marL="740664" lvl="1" indent="-283464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Vystavuje po celém světě</a:t>
            </a:r>
          </a:p>
          <a:p>
            <a:pPr marL="740664" lvl="1" indent="-283464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Je šťastná…</a:t>
            </a:r>
            <a:endParaRPr lang="cs-CZ" sz="1800" b="0" i="0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4098" name="Picture 2" descr="Výsledek obrázku pro malíř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40" y="3101685"/>
            <a:ext cx="3913013" cy="266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37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stu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3" y="2401952"/>
            <a:ext cx="3773744" cy="289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malířk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74" y="2401952"/>
            <a:ext cx="4285197" cy="291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rozvíjet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Cesta Úspěšných</a:t>
            </a:r>
          </a:p>
          <a:p>
            <a:r>
              <a:rPr lang="cs-CZ" dirty="0" smtClean="0"/>
              <a:t>Ivo Toman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Googlit</a:t>
            </a:r>
            <a:r>
              <a:rPr lang="cs-CZ" dirty="0" smtClean="0"/>
              <a:t>, </a:t>
            </a:r>
            <a:r>
              <a:rPr lang="cs-CZ" dirty="0" err="1" smtClean="0"/>
              <a:t>Googlit</a:t>
            </a:r>
            <a:r>
              <a:rPr lang="cs-CZ" dirty="0" smtClean="0"/>
              <a:t> a </a:t>
            </a:r>
            <a:r>
              <a:rPr lang="cs-CZ" dirty="0" err="1" smtClean="0"/>
              <a:t>googlit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</a:t>
            </a:r>
            <a:r>
              <a:rPr lang="cs-CZ" sz="1600" dirty="0" smtClean="0"/>
              <a:t>Autor neznámí</a:t>
            </a:r>
            <a:r>
              <a:rPr lang="cs-CZ" dirty="0" smtClean="0"/>
              <a:t>    </a:t>
            </a:r>
            <a:endParaRPr lang="cs-CZ" dirty="0"/>
          </a:p>
        </p:txBody>
      </p:sp>
      <p:pic>
        <p:nvPicPr>
          <p:cNvPr id="6146" name="Picture 2" descr="Výsledek obrázku pro cestauspesn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07" y="4162704"/>
            <a:ext cx="2085695" cy="20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Ivo to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74" y="4162704"/>
            <a:ext cx="3771611" cy="21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9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dirty="0" smtClean="0">
                <a:solidFill>
                  <a:srgbClr val="EBEBEB"/>
                </a:solidFill>
                <a:latin typeface="Century Gothic"/>
              </a:rPr>
              <a:t>Lidé studují to, co nepotřebují, do světa, který už dávno neexistuje.</a:t>
            </a:r>
            <a:endParaRPr lang="cs-CZ" sz="48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7365076" y="4724400"/>
            <a:ext cx="3699164" cy="1086195"/>
          </a:xfrm>
        </p:spPr>
        <p:txBody>
          <a:bodyPr>
            <a:normAutofit fontScale="92500" lnSpcReduction="10000"/>
          </a:bodyPr>
          <a:lstStyle/>
          <a:p>
            <a:pPr marL="0" indent="0" algn="l" defTabSz="45720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3600" b="0" i="0" dirty="0" smtClean="0">
                <a:latin typeface="Century Gothic"/>
                <a:ea typeface="+mj-ea"/>
                <a:cs typeface="+mj-cs"/>
              </a:rPr>
              <a:t>Robert </a:t>
            </a:r>
            <a:r>
              <a:rPr lang="cs-CZ" sz="3600" b="0" i="0" dirty="0" err="1" smtClean="0">
                <a:latin typeface="Century Gothic"/>
                <a:ea typeface="+mj-ea"/>
                <a:cs typeface="+mj-cs"/>
              </a:rPr>
              <a:t>Kyiosaki</a:t>
            </a:r>
            <a:endParaRPr lang="cs-CZ" sz="3600" b="0" i="0" dirty="0" smtClean="0">
              <a:latin typeface="Century Gothic"/>
              <a:ea typeface="+mj-ea"/>
              <a:cs typeface="+mj-cs"/>
            </a:endParaRPr>
          </a:p>
          <a:p>
            <a:pPr marL="0" indent="0" algn="ctr" defTabSz="45720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600" dirty="0" smtClean="0">
                <a:latin typeface="Century Gothic"/>
              </a:rPr>
              <a:t>Školitel, milionář</a:t>
            </a:r>
            <a:endParaRPr lang="cs-CZ" sz="2600" b="0" i="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82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sz="48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Nebrečme nad tím, jak je svět špatný, ale dělejme denně něco pro to, aby byl lepší…</a:t>
            </a:r>
            <a:endParaRPr lang="cs-CZ" sz="48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7365076" y="4724400"/>
            <a:ext cx="3699164" cy="1086195"/>
          </a:xfrm>
        </p:spPr>
        <p:txBody>
          <a:bodyPr>
            <a:normAutofit fontScale="92500" lnSpcReduction="20000"/>
          </a:bodyPr>
          <a:lstStyle/>
          <a:p>
            <a:r>
              <a:rPr lang="cs-CZ" sz="4700" dirty="0"/>
              <a:t>Jan Mühlfeit</a:t>
            </a:r>
          </a:p>
          <a:p>
            <a:pPr marL="0" indent="0" algn="ctr" defTabSz="45720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2600" dirty="0" smtClean="0">
                <a:latin typeface="Century Gothic"/>
              </a:rPr>
              <a:t>Školitel, </a:t>
            </a:r>
            <a:r>
              <a:rPr lang="cs-CZ" sz="2600" dirty="0" err="1" smtClean="0">
                <a:latin typeface="Century Gothic"/>
              </a:rPr>
              <a:t>perzonalista</a:t>
            </a:r>
            <a:endParaRPr lang="cs-CZ" sz="2600" b="0" i="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491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cs-CZ" sz="4200" b="0" i="0" u="sng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DĚKUJI ZA POZORNOST</a:t>
            </a:r>
            <a:endParaRPr lang="cs-CZ" sz="4200" b="0" i="0" u="sng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5122" name="Picture 2" descr="Výsledek obrázku pro český l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09" y="1501457"/>
            <a:ext cx="41243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10634" y="5769033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Don‘t</a:t>
            </a:r>
            <a:r>
              <a:rPr lang="cs-CZ" dirty="0" smtClean="0"/>
              <a:t> </a:t>
            </a:r>
            <a:r>
              <a:rPr lang="cs-CZ" dirty="0" err="1" smtClean="0"/>
              <a:t>cry</a:t>
            </a:r>
            <a:r>
              <a:rPr lang="cs-CZ" dirty="0" smtClean="0"/>
              <a:t>, </a:t>
            </a:r>
            <a:r>
              <a:rPr lang="cs-CZ" dirty="0" err="1" smtClean="0"/>
              <a:t>keep</a:t>
            </a:r>
            <a:r>
              <a:rPr lang="cs-CZ" dirty="0" smtClean="0"/>
              <a:t> smile…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Přednášky na Cestě Úspěšných</a:t>
            </a:r>
          </a:p>
          <a:p>
            <a:r>
              <a:rPr lang="cs-CZ" dirty="0" smtClean="0"/>
              <a:t>Debaty s mým okolím</a:t>
            </a:r>
          </a:p>
          <a:p>
            <a:r>
              <a:rPr lang="cs-CZ" dirty="0" smtClean="0"/>
              <a:t>Google obrázky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581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cs-CZ" sz="4200" b="0" i="0" u="sng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DĚKUJI ZA POZORNOST</a:t>
            </a:r>
            <a:endParaRPr lang="cs-CZ" sz="4200" b="0" i="0" u="sng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5122" name="Picture 2" descr="Výsledek obrázku pro český l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09" y="1501457"/>
            <a:ext cx="41243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10634" y="5769033"/>
            <a:ext cx="2760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Don‘t</a:t>
            </a:r>
            <a:r>
              <a:rPr lang="cs-CZ" dirty="0" smtClean="0"/>
              <a:t> </a:t>
            </a:r>
            <a:r>
              <a:rPr lang="cs-CZ" dirty="0" err="1" smtClean="0"/>
              <a:t>cry</a:t>
            </a:r>
            <a:r>
              <a:rPr lang="cs-CZ" dirty="0" smtClean="0"/>
              <a:t>, </a:t>
            </a:r>
            <a:r>
              <a:rPr lang="cs-CZ" dirty="0" err="1" smtClean="0"/>
              <a:t>keep</a:t>
            </a:r>
            <a:r>
              <a:rPr lang="cs-CZ" dirty="0" smtClean="0"/>
              <a:t> smile…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26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Názorná ukázka</a:t>
            </a: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Obdélní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sz="2000" b="0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Ivča a Albert</a:t>
            </a:r>
            <a:endParaRPr lang="cs-CZ" sz="2000" b="0" i="0" dirty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1026" name="Picture 2" descr="Výsledek obrázku pro malý kl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59" y="2730609"/>
            <a:ext cx="2637518" cy="351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malá holčič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7" y="2730609"/>
            <a:ext cx="3508375" cy="194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0617" y="5059680"/>
            <a:ext cx="350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Malování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11886" y="2882537"/>
            <a:ext cx="230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Počítání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Příroda 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PRVNÍ STUPEŇ</a:t>
            </a: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4137" y="1715589"/>
            <a:ext cx="4632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/>
              <a:t>Matematika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Albert-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Ivča-</a:t>
            </a:r>
          </a:p>
        </p:txBody>
      </p:sp>
      <p:pic>
        <p:nvPicPr>
          <p:cNvPr id="2052" name="Picture 4" descr="Výsledek obrázku pro složitý matematický příkl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29" y="2145658"/>
            <a:ext cx="3015647" cy="19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malá holčič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93" y="4484641"/>
            <a:ext cx="3021483" cy="201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22126" y="1715589"/>
            <a:ext cx="43455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/>
              <a:t>Výtvarka</a:t>
            </a:r>
          </a:p>
          <a:p>
            <a:pPr algn="ctr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Ivča-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Albert-</a:t>
            </a:r>
          </a:p>
          <a:p>
            <a:pPr algn="ctr"/>
            <a:endParaRPr lang="cs-CZ" dirty="0"/>
          </a:p>
        </p:txBody>
      </p:sp>
      <p:pic>
        <p:nvPicPr>
          <p:cNvPr id="2056" name="Picture 8" descr="Výsledek obrázku pro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78" y="2147825"/>
            <a:ext cx="3140798" cy="19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dětská kresb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78" y="4369936"/>
            <a:ext cx="314079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984069" y="3116119"/>
            <a:ext cx="9866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 smtClean="0">
                <a:solidFill>
                  <a:schemeClr val="accent1"/>
                </a:solidFill>
              </a:rPr>
              <a:t>A REAKCE DOMA?</a:t>
            </a:r>
            <a:endParaRPr lang="cs-CZ" sz="7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Grp="1"/>
          </p:cNvSpPr>
          <p:nvPr>
            <p:ph idx="1"/>
          </p:nvPr>
        </p:nvSpPr>
        <p:spPr>
          <a:xfrm>
            <a:off x="1079259" y="2140841"/>
            <a:ext cx="8946541" cy="4195481"/>
          </a:xfrm>
        </p:spPr>
        <p:txBody>
          <a:bodyPr/>
          <a:lstStyle/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Ivča</a:t>
            </a:r>
            <a:endParaRPr lang="cs-CZ" sz="2000" b="0" i="0" dirty="0" smtClean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 marL="740664" lvl="1" indent="-283464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„Pěkný obraz, </a:t>
            </a:r>
            <a:r>
              <a:rPr lang="cs-CZ" u="sng" dirty="0" smtClean="0">
                <a:latin typeface="Century Gothic"/>
              </a:rPr>
              <a:t>ALE</a:t>
            </a:r>
            <a:r>
              <a:rPr lang="cs-CZ" dirty="0" smtClean="0">
                <a:latin typeface="Century Gothic"/>
              </a:rPr>
              <a:t> ta matika…?“</a:t>
            </a:r>
          </a:p>
          <a:p>
            <a:pPr marL="740664" lvl="1" indent="-283464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„Budeš počítat 10x příkladů denně!!!“</a:t>
            </a:r>
            <a:endParaRPr lang="cs-CZ" sz="1800" b="1" i="0" u="sng" dirty="0" smtClean="0">
              <a:solidFill>
                <a:schemeClr val="tx1"/>
              </a:solidFill>
              <a:latin typeface="Century Gothic"/>
            </a:endParaRPr>
          </a:p>
          <a:p>
            <a:r>
              <a:rPr lang="cs-CZ" dirty="0" smtClean="0">
                <a:latin typeface="Century Gothic"/>
              </a:rPr>
              <a:t>Albert</a:t>
            </a:r>
          </a:p>
          <a:p>
            <a:pPr lvl="1"/>
            <a:r>
              <a:rPr lang="cs-CZ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„Matika chválím, </a:t>
            </a:r>
            <a:r>
              <a:rPr lang="cs-CZ" i="0" u="sng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ALE</a:t>
            </a:r>
            <a:r>
              <a:rPr lang="cs-CZ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 co to malování?“</a:t>
            </a:r>
          </a:p>
          <a:p>
            <a:pPr lvl="1"/>
            <a:r>
              <a:rPr lang="cs-CZ" dirty="0" smtClean="0">
                <a:latin typeface="Century Gothic"/>
              </a:rPr>
              <a:t>Albert byl přihlášen do kurzu vyšívání</a:t>
            </a:r>
            <a:endParaRPr lang="cs-CZ" i="0" dirty="0" smtClean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  <a:p>
            <a:pPr marL="57150" indent="0">
              <a:buNone/>
            </a:pPr>
            <a:endParaRPr lang="cs-CZ" b="1" u="sng" dirty="0">
              <a:latin typeface="Century Gothic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04160" y="374469"/>
            <a:ext cx="5216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200" dirty="0" smtClean="0"/>
              <a:t>REAKCE DOMA</a:t>
            </a:r>
            <a:endParaRPr lang="cs-CZ" sz="4200" dirty="0"/>
          </a:p>
        </p:txBody>
      </p:sp>
      <p:pic>
        <p:nvPicPr>
          <p:cNvPr id="3074" name="Picture 2" descr="Výsledek obrázku pro brečící dít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74" y="3026004"/>
            <a:ext cx="2259331" cy="24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DRUHÝ STUPEŇ</a:t>
            </a:r>
            <a:b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</a:br>
            <a:r>
              <a:rPr lang="cs-CZ" sz="3200" dirty="0" smtClean="0">
                <a:solidFill>
                  <a:srgbClr val="EBEBEB"/>
                </a:solidFill>
                <a:latin typeface="Century Gothic"/>
              </a:rPr>
              <a:t>PŘÍRODOPIS</a:t>
            </a:r>
            <a:endParaRPr lang="cs-CZ" sz="3200" b="0" i="0" dirty="0">
              <a:solidFill>
                <a:srgbClr val="EBEBEB"/>
              </a:solidFill>
              <a:latin typeface="Century Gothic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6112" y="2081348"/>
            <a:ext cx="424810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 smtClean="0"/>
              <a:t>Téma</a:t>
            </a:r>
            <a:r>
              <a:rPr lang="cs-CZ" sz="3600" dirty="0" smtClean="0"/>
              <a:t>: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200" dirty="0" smtClean="0"/>
              <a:t>Trávicí systém vlaštovky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56366" y="2708366"/>
            <a:ext cx="12234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Ivča-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Albert-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00" y="1853248"/>
            <a:ext cx="2833066" cy="2116417"/>
          </a:xfrm>
          <a:prstGeom prst="rect">
            <a:avLst/>
          </a:prstGeom>
        </p:spPr>
      </p:pic>
      <p:pic>
        <p:nvPicPr>
          <p:cNvPr id="4102" name="Picture 6" descr="Výsledek obrázku pro piškvor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54" y="4302004"/>
            <a:ext cx="2136380" cy="21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DRUHÝ STUPEŇ</a:t>
            </a:r>
            <a:b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</a:b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Chemie</a:t>
            </a:r>
            <a:endParaRPr lang="cs-CZ" sz="3200" b="0" i="0" dirty="0">
              <a:solidFill>
                <a:srgbClr val="EBEBEB"/>
              </a:solidFill>
              <a:latin typeface="Century Gothic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6112" y="2081348"/>
            <a:ext cx="42481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u="sng" dirty="0" smtClean="0"/>
              <a:t>Téma</a:t>
            </a:r>
            <a:r>
              <a:rPr lang="cs-CZ" sz="3600" dirty="0" smtClean="0"/>
              <a:t>: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Takový ty divný těžký věci…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56366" y="2708366"/>
            <a:ext cx="12458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Albert-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Ivča-</a:t>
            </a:r>
            <a:endParaRPr lang="cs-CZ" dirty="0"/>
          </a:p>
        </p:txBody>
      </p:sp>
      <p:pic>
        <p:nvPicPr>
          <p:cNvPr id="5122" name="Picture 2" descr="Výsledek obrázku pro složitý chemický vzo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60" y="1853248"/>
            <a:ext cx="3044249" cy="224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spaní při hodin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86" y="4341277"/>
            <a:ext cx="3974795" cy="19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STŘEDNÍ ŠKOLA</a:t>
            </a:r>
            <a:endParaRPr lang="cs-CZ" sz="3200" b="0" i="0" dirty="0">
              <a:solidFill>
                <a:srgbClr val="EBEBEB"/>
              </a:solidFill>
              <a:latin typeface="Century Gothic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71847" y="1853247"/>
            <a:ext cx="872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rgbClr val="FF0000"/>
                </a:solidFill>
              </a:rPr>
              <a:t>TYJÁTR  POKRAČUJE!!!</a:t>
            </a:r>
            <a:endParaRPr lang="cs-CZ" sz="5400" dirty="0">
              <a:solidFill>
                <a:srgbClr val="FF0000"/>
              </a:solidFill>
            </a:endParaRPr>
          </a:p>
        </p:txBody>
      </p:sp>
      <p:pic>
        <p:nvPicPr>
          <p:cNvPr id="8" name="Picture 4" descr="Výsledek obrázku pro spaní při hodin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847" y="3859139"/>
            <a:ext cx="3974795" cy="19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piškvor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54" y="3925640"/>
            <a:ext cx="2136380" cy="21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sz="4200" b="0" i="0" dirty="0" smtClean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Trocha čísel…</a:t>
            </a: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Obdélník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ztráta 90% kreativity</a:t>
            </a:r>
          </a:p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sz="2000" b="0" i="0" dirty="0" smtClean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7/10 problému tvoří škola</a:t>
            </a:r>
          </a:p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6-7/10 středoškoláků nestuduje zájmový obor</a:t>
            </a:r>
          </a:p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SzPct val="80000"/>
              <a:buFont typeface="Wingdings 3"/>
              <a:buChar char=""/>
            </a:pPr>
            <a:r>
              <a:rPr lang="cs-CZ" dirty="0" smtClean="0">
                <a:latin typeface="Century Gothic"/>
              </a:rPr>
              <a:t>10% času zaměřeno na vlastní potenciál</a:t>
            </a:r>
            <a:endParaRPr lang="cs-CZ" sz="2000" b="0" i="0" dirty="0" smtClean="0">
              <a:solidFill>
                <a:schemeClr val="tx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3702" y="3848793"/>
            <a:ext cx="11380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solidFill>
                  <a:srgbClr val="FF0000"/>
                </a:solidFill>
              </a:rPr>
              <a:t>NEMĚLO BY SE TO ZMĚNIT?</a:t>
            </a:r>
            <a:endParaRPr lang="cs-CZ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Plan_IonGreen_16X9_TP103417220.potx" id="{CA764CAF-F9A6-4754-8470-51359390A2D5}" vid="{585EEBA5-AF8C-483C-92C9-AB8573BDC7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obchodního plánu (zelený design, širokoúhlý)</Template>
  <TotalTime>393</TotalTime>
  <Words>355</Words>
  <Application>Microsoft Office PowerPoint</Application>
  <PresentationFormat>Širokoúhlá obrazovka</PresentationFormat>
  <Paragraphs>196</Paragraphs>
  <Slides>23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ŠKOLA „ŽIVOTA“</vt:lpstr>
      <vt:lpstr>Lidé studují to, co nepotřebují, do světa, který už dávno neexistuje.</vt:lpstr>
      <vt:lpstr>Názorná ukázka</vt:lpstr>
      <vt:lpstr>PRVNÍ STUPEŇ</vt:lpstr>
      <vt:lpstr>Prezentace aplikace PowerPoint</vt:lpstr>
      <vt:lpstr>DRUHÝ STUPEŇ PŘÍRODOPIS</vt:lpstr>
      <vt:lpstr>DRUHÝ STUPEŇ Chemie</vt:lpstr>
      <vt:lpstr>STŘEDNÍ ŠKOLA</vt:lpstr>
      <vt:lpstr>Trocha čísel…</vt:lpstr>
      <vt:lpstr>Řešení…</vt:lpstr>
      <vt:lpstr>Příprava</vt:lpstr>
      <vt:lpstr>REPETE…</vt:lpstr>
      <vt:lpstr>PRVNÍ STUPEŇ</vt:lpstr>
      <vt:lpstr>Prezentace aplikace PowerPoint</vt:lpstr>
      <vt:lpstr>Druhý stupeň a střední škola</vt:lpstr>
      <vt:lpstr>Albert</vt:lpstr>
      <vt:lpstr>Ivča</vt:lpstr>
      <vt:lpstr>Prezentace aplikace PowerPoint</vt:lpstr>
      <vt:lpstr>Kde se rozvíjet</vt:lpstr>
      <vt:lpstr>Nebrečme nad tím, jak je svět špatný, ale dělejme denně něco pro to, aby byl lepší…</vt:lpstr>
      <vt:lpstr>DĚKUJI ZA POZORNOST</vt:lpstr>
      <vt:lpstr>Zdroje</vt:lpstr>
      <vt:lpstr>DĚKUJI ZA POZORNOST</vt:lpstr>
    </vt:vector>
  </TitlesOfParts>
  <Company>VOŠ a SPŠ dopravní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„ŽIVOTA“</dc:title>
  <dc:creator>Marek Matěj</dc:creator>
  <cp:keywords/>
  <cp:lastModifiedBy>Kulíšková Jarmila</cp:lastModifiedBy>
  <cp:revision>31</cp:revision>
  <cp:lastPrinted>2012-08-15T21:38:02Z</cp:lastPrinted>
  <dcterms:created xsi:type="dcterms:W3CDTF">2016-10-03T07:27:44Z</dcterms:created>
  <dcterms:modified xsi:type="dcterms:W3CDTF">2016-12-12T09:35:23Z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