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5" r:id="rId17"/>
    <p:sldId id="277" r:id="rId18"/>
    <p:sldId id="278" r:id="rId19"/>
    <p:sldId id="279" r:id="rId20"/>
    <p:sldId id="276" r:id="rId21"/>
    <p:sldId id="280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66C2B-1058-4FA7-846E-FB391103064C}" type="datetimeFigureOut">
              <a:rPr lang="cs-CZ" smtClean="0"/>
              <a:t>2.12.2013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03516-F09E-4E82-9DA0-CA837793D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77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03516-F09E-4E82-9DA0-CA837793D10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31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ADD9-B7F3-4903-A490-F7A8D6AC6738}" type="datetimeFigureOut">
              <a:rPr lang="cs-CZ" smtClean="0"/>
              <a:t>2.12.2013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B340FCB-110A-4116-A78D-E9977DC0779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ADD9-B7F3-4903-A490-F7A8D6AC6738}" type="datetimeFigureOut">
              <a:rPr lang="cs-CZ" smtClean="0"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0FCB-110A-4116-A78D-E9977DC07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ADD9-B7F3-4903-A490-F7A8D6AC6738}" type="datetimeFigureOut">
              <a:rPr lang="cs-CZ" smtClean="0"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0FCB-110A-4116-A78D-E9977DC07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ADD9-B7F3-4903-A490-F7A8D6AC6738}" type="datetimeFigureOut">
              <a:rPr lang="cs-CZ" smtClean="0"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0FCB-110A-4116-A78D-E9977DC0779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ADD9-B7F3-4903-A490-F7A8D6AC6738}" type="datetimeFigureOut">
              <a:rPr lang="cs-CZ" smtClean="0"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340FCB-110A-4116-A78D-E9977DC0779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ADD9-B7F3-4903-A490-F7A8D6AC6738}" type="datetimeFigureOut">
              <a:rPr lang="cs-CZ" smtClean="0"/>
              <a:t>2.12.2013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0FCB-110A-4116-A78D-E9977DC0779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ADD9-B7F3-4903-A490-F7A8D6AC6738}" type="datetimeFigureOut">
              <a:rPr lang="cs-CZ" smtClean="0"/>
              <a:t>2.12.2013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0FCB-110A-4116-A78D-E9977DC0779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ADD9-B7F3-4903-A490-F7A8D6AC6738}" type="datetimeFigureOut">
              <a:rPr lang="cs-CZ" smtClean="0"/>
              <a:t>2.12.2013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0FCB-110A-4116-A78D-E9977DC07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ADD9-B7F3-4903-A490-F7A8D6AC6738}" type="datetimeFigureOut">
              <a:rPr lang="cs-CZ" smtClean="0"/>
              <a:t>2.12.2013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0FCB-110A-4116-A78D-E9977DC07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ADD9-B7F3-4903-A490-F7A8D6AC6738}" type="datetimeFigureOut">
              <a:rPr lang="cs-CZ" smtClean="0"/>
              <a:t>2.12.2013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0FCB-110A-4116-A78D-E9977DC0779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ADD9-B7F3-4903-A490-F7A8D6AC6738}" type="datetimeFigureOut">
              <a:rPr lang="cs-CZ" smtClean="0"/>
              <a:t>2.12.2013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340FCB-110A-4116-A78D-E9977DC0779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E5ADD9-B7F3-4903-A490-F7A8D6AC6738}" type="datetimeFigureOut">
              <a:rPr lang="cs-CZ" smtClean="0"/>
              <a:t>2.12.2013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340FCB-110A-4116-A78D-E9977DC0779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Georgy Gerasimchuk</a:t>
            </a:r>
          </a:p>
          <a:p>
            <a:r>
              <a:rPr lang="cs-CZ" dirty="0" smtClean="0"/>
              <a:t>DZ2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Vikingové</a:t>
            </a:r>
            <a:br>
              <a:rPr lang="cs-CZ" dirty="0" smtClean="0"/>
            </a:br>
            <a:r>
              <a:rPr lang="cs-CZ" sz="2800" dirty="0" smtClean="0"/>
              <a:t>Seminární 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5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Dánští </a:t>
            </a:r>
            <a:r>
              <a:rPr lang="cs-CZ" dirty="0"/>
              <a:t>Vikingové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/>
          </a:bodyPr>
          <a:lstStyle/>
          <a:p>
            <a:r>
              <a:rPr lang="cs-CZ" sz="2000" dirty="0"/>
              <a:t>Ú</a:t>
            </a:r>
            <a:r>
              <a:rPr lang="cs-CZ" sz="2000" dirty="0" smtClean="0"/>
              <a:t>točili na </a:t>
            </a:r>
            <a:r>
              <a:rPr lang="cs-CZ" sz="2000" dirty="0"/>
              <a:t>pobřeží </a:t>
            </a:r>
            <a:r>
              <a:rPr lang="cs-CZ" sz="2000" dirty="0" smtClean="0"/>
              <a:t>Španělska a Portugalska, </a:t>
            </a:r>
            <a:r>
              <a:rPr lang="cs-CZ" sz="2000" dirty="0"/>
              <a:t>Baleáry, Sicílii </a:t>
            </a:r>
            <a:r>
              <a:rPr lang="cs-CZ" sz="2000" dirty="0" smtClean="0"/>
              <a:t>a </a:t>
            </a:r>
            <a:r>
              <a:rPr lang="cs-CZ" sz="2000" dirty="0"/>
              <a:t>severovýchodní </a:t>
            </a:r>
            <a:r>
              <a:rPr lang="cs-CZ" sz="2000" dirty="0" smtClean="0"/>
              <a:t>Itálii</a:t>
            </a:r>
            <a:endParaRPr lang="cs-CZ" sz="2000" dirty="0"/>
          </a:p>
          <a:p>
            <a:r>
              <a:rPr lang="cs-CZ" sz="2000" dirty="0" smtClean="0"/>
              <a:t>Na </a:t>
            </a:r>
            <a:r>
              <a:rPr lang="cs-CZ" sz="2000" dirty="0"/>
              <a:t>Pyrenejském poloostrově </a:t>
            </a:r>
            <a:r>
              <a:rPr lang="cs-CZ" sz="2000" dirty="0" smtClean="0"/>
              <a:t>jim znemožnili usadit se muslimové</a:t>
            </a:r>
          </a:p>
          <a:p>
            <a:r>
              <a:rPr lang="cs-CZ" sz="2000" dirty="0" smtClean="0"/>
              <a:t>Kolonizovali Normandii, ve které pak žili Normané (potomci Vikingů)</a:t>
            </a:r>
            <a:endParaRPr lang="cs-CZ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61010"/>
            <a:ext cx="3960440" cy="441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8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Švédští </a:t>
            </a:r>
            <a:r>
              <a:rPr lang="cs-CZ" dirty="0"/>
              <a:t>Vikingové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507288" cy="561662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Zaměřovali se </a:t>
            </a:r>
            <a:r>
              <a:rPr lang="cs-CZ" sz="2800" dirty="0"/>
              <a:t>na východ </a:t>
            </a:r>
            <a:r>
              <a:rPr lang="cs-CZ" sz="2800" dirty="0" smtClean="0"/>
              <a:t>Evropu</a:t>
            </a:r>
          </a:p>
          <a:p>
            <a:r>
              <a:rPr lang="cs-CZ" sz="2800" dirty="0" smtClean="0"/>
              <a:t>Tvořili </a:t>
            </a:r>
            <a:r>
              <a:rPr lang="cs-CZ" sz="2800" dirty="0"/>
              <a:t>družiny ozbrojených kupců</a:t>
            </a:r>
            <a:endParaRPr lang="cs-CZ" sz="2800" dirty="0" smtClean="0"/>
          </a:p>
          <a:p>
            <a:r>
              <a:rPr lang="cs-CZ" sz="2800" dirty="0" smtClean="0"/>
              <a:t>Pronikali </a:t>
            </a:r>
            <a:r>
              <a:rPr lang="cs-CZ" sz="2800" dirty="0"/>
              <a:t>z Finského a Rižského zálivu k Volze a </a:t>
            </a:r>
            <a:r>
              <a:rPr lang="cs-CZ" sz="2800" dirty="0" smtClean="0"/>
              <a:t>Dněpru</a:t>
            </a:r>
          </a:p>
          <a:p>
            <a:r>
              <a:rPr lang="pl-PL" sz="2800" dirty="0"/>
              <a:t>Dostali se dokonce i do Konstantinopole </a:t>
            </a:r>
            <a:r>
              <a:rPr lang="pl-PL" sz="2800" dirty="0" smtClean="0"/>
              <a:t>a </a:t>
            </a:r>
            <a:r>
              <a:rPr lang="pl-PL" sz="2800" dirty="0" smtClean="0"/>
              <a:t>Bagdádu</a:t>
            </a:r>
          </a:p>
          <a:p>
            <a:endParaRPr lang="cs-CZ" sz="2800" dirty="0" smtClean="0"/>
          </a:p>
          <a:p>
            <a:r>
              <a:rPr lang="cs-CZ" sz="2800" dirty="0" smtClean="0"/>
              <a:t>Založili města Kyjev a Novgorod</a:t>
            </a:r>
          </a:p>
          <a:p>
            <a:r>
              <a:rPr lang="cs-CZ" sz="2800" dirty="0" smtClean="0"/>
              <a:t>Říkali jim Varjagové (Slovani)</a:t>
            </a:r>
          </a:p>
          <a:p>
            <a:r>
              <a:rPr lang="cs-CZ" sz="2800" dirty="0" smtClean="0"/>
              <a:t>Varjagové založili Kyjevskou Rus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14" b="3624"/>
          <a:stretch/>
        </p:blipFill>
        <p:spPr bwMode="auto">
          <a:xfrm>
            <a:off x="5580112" y="3064445"/>
            <a:ext cx="3168351" cy="358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6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Norští </a:t>
            </a:r>
            <a:r>
              <a:rPr lang="cs-CZ" dirty="0"/>
              <a:t>Vikingové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507288" cy="568863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Soustředili se </a:t>
            </a:r>
            <a:r>
              <a:rPr lang="cs-CZ" sz="2400" dirty="0"/>
              <a:t>na sever a jih </a:t>
            </a:r>
            <a:r>
              <a:rPr lang="cs-CZ" sz="2400" dirty="0" smtClean="0"/>
              <a:t>Evropy</a:t>
            </a:r>
          </a:p>
          <a:p>
            <a:r>
              <a:rPr lang="cs-CZ" sz="2400" dirty="0"/>
              <a:t>Dobili </a:t>
            </a:r>
            <a:r>
              <a:rPr lang="cs-CZ" sz="2400" dirty="0" smtClean="0"/>
              <a:t>Shetlandy, Orkneje, </a:t>
            </a:r>
            <a:r>
              <a:rPr lang="cs-CZ" sz="2400" dirty="0"/>
              <a:t>ostrov Man, </a:t>
            </a:r>
            <a:r>
              <a:rPr lang="cs-CZ" sz="2400" dirty="0" smtClean="0"/>
              <a:t>a zakládali </a:t>
            </a:r>
            <a:r>
              <a:rPr lang="cs-CZ" sz="2400" dirty="0"/>
              <a:t>osady v </a:t>
            </a:r>
            <a:r>
              <a:rPr lang="cs-CZ" sz="2400" dirty="0" smtClean="0"/>
              <a:t>Irsku </a:t>
            </a:r>
          </a:p>
          <a:p>
            <a:r>
              <a:rPr lang="cs-CZ" sz="2400" dirty="0" smtClean="0"/>
              <a:t>Založili </a:t>
            </a:r>
            <a:r>
              <a:rPr lang="cs-CZ" sz="2400" dirty="0" smtClean="0"/>
              <a:t>město </a:t>
            </a:r>
            <a:r>
              <a:rPr lang="cs-CZ" sz="2400" dirty="0"/>
              <a:t>Dublin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Objevili </a:t>
            </a:r>
            <a:r>
              <a:rPr lang="cs-CZ" sz="2400" dirty="0" smtClean="0"/>
              <a:t>Island, Grónsko a Ameriku</a:t>
            </a:r>
          </a:p>
          <a:p>
            <a:r>
              <a:rPr lang="cs-CZ" sz="2400" dirty="0"/>
              <a:t>Ameriku oblevil </a:t>
            </a:r>
            <a:r>
              <a:rPr lang="cs-CZ" sz="2400" dirty="0" smtClean="0"/>
              <a:t>Leif </a:t>
            </a:r>
            <a:r>
              <a:rPr lang="cs-CZ" sz="2400" dirty="0"/>
              <a:t>Erikson</a:t>
            </a:r>
            <a:endParaRPr lang="cs-CZ" sz="2400" dirty="0" smtClean="0"/>
          </a:p>
          <a:p>
            <a:r>
              <a:rPr lang="cs-CZ" sz="2400" dirty="0" smtClean="0"/>
              <a:t>V Americe objevili země:</a:t>
            </a:r>
          </a:p>
          <a:p>
            <a:pPr lvl="1"/>
            <a:r>
              <a:rPr lang="cs-CZ" sz="2000" dirty="0" smtClean="0"/>
              <a:t>Heluland – Baffinovy ostrovy</a:t>
            </a:r>
          </a:p>
          <a:p>
            <a:pPr lvl="1"/>
            <a:r>
              <a:rPr lang="cs-CZ" sz="2000" dirty="0" smtClean="0"/>
              <a:t>Markland – poloostrov Labrador</a:t>
            </a:r>
          </a:p>
          <a:p>
            <a:pPr lvl="1"/>
            <a:r>
              <a:rPr lang="cs-CZ" sz="2000" dirty="0" smtClean="0"/>
              <a:t>Vinland – Newfoundland (osídleno)</a:t>
            </a:r>
          </a:p>
          <a:p>
            <a:endParaRPr lang="cs-CZ" sz="2400" dirty="0" smtClean="0"/>
          </a:p>
          <a:p>
            <a:r>
              <a:rPr lang="cs-CZ" sz="2400" dirty="0" smtClean="0"/>
              <a:t>Konflikty </a:t>
            </a:r>
            <a:r>
              <a:rPr lang="cs-CZ" sz="2400" dirty="0" smtClean="0"/>
              <a:t>s původními obyvateli</a:t>
            </a:r>
            <a:endParaRPr lang="cs-CZ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6371"/>
            <a:ext cx="4171026" cy="486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9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Zbraně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4195896" cy="5005536"/>
          </a:xfrm>
        </p:spPr>
        <p:txBody>
          <a:bodyPr>
            <a:noAutofit/>
          </a:bodyPr>
          <a:lstStyle/>
          <a:p>
            <a:r>
              <a:rPr lang="cs-CZ" sz="2400" dirty="0" smtClean="0"/>
              <a:t>Meč</a:t>
            </a:r>
          </a:p>
          <a:p>
            <a:pPr lvl="1"/>
            <a:r>
              <a:rPr lang="cs-CZ" sz="2000" dirty="0"/>
              <a:t>B</a:t>
            </a:r>
            <a:r>
              <a:rPr lang="cs-CZ" sz="2000" dirty="0" smtClean="0"/>
              <a:t>yl </a:t>
            </a:r>
            <a:r>
              <a:rPr lang="cs-CZ" sz="2000" dirty="0"/>
              <a:t>nejcennější zbraní </a:t>
            </a:r>
            <a:r>
              <a:rPr lang="cs-CZ" sz="2000" dirty="0" smtClean="0"/>
              <a:t>válečníka</a:t>
            </a:r>
          </a:p>
          <a:p>
            <a:pPr lvl="1"/>
            <a:r>
              <a:rPr lang="cs-CZ" sz="2000" dirty="0" smtClean="0"/>
              <a:t>Dávali jim jména</a:t>
            </a:r>
            <a:endParaRPr lang="cs-CZ" sz="2000" dirty="0"/>
          </a:p>
          <a:p>
            <a:r>
              <a:rPr lang="cs-CZ" sz="2400" dirty="0" smtClean="0"/>
              <a:t>Sekera </a:t>
            </a:r>
          </a:p>
          <a:p>
            <a:pPr lvl="1"/>
            <a:r>
              <a:rPr lang="cs-CZ" sz="2000" dirty="0" smtClean="0"/>
              <a:t>Navržena pro rozpůlení protivníkova štítu.</a:t>
            </a:r>
            <a:endParaRPr lang="cs-CZ" sz="2000" dirty="0"/>
          </a:p>
          <a:p>
            <a:r>
              <a:rPr lang="cs-CZ" sz="2400" dirty="0" smtClean="0"/>
              <a:t>Kopí</a:t>
            </a:r>
          </a:p>
          <a:p>
            <a:pPr lvl="1"/>
            <a:r>
              <a:rPr lang="cs-CZ" sz="2000" dirty="0" smtClean="0"/>
              <a:t>Určené </a:t>
            </a:r>
            <a:r>
              <a:rPr lang="cs-CZ" sz="2000" dirty="0"/>
              <a:t>k boji zblízka bylo dlouhé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 smtClean="0"/>
              <a:t>těžké</a:t>
            </a:r>
          </a:p>
          <a:p>
            <a:pPr lvl="1"/>
            <a:r>
              <a:rPr lang="cs-CZ" sz="2000" dirty="0" smtClean="0"/>
              <a:t>Kopí </a:t>
            </a:r>
            <a:r>
              <a:rPr lang="cs-CZ" sz="2000" dirty="0"/>
              <a:t>určené k házení bylo kratší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 smtClean="0"/>
              <a:t>lehčí</a:t>
            </a:r>
          </a:p>
          <a:p>
            <a:pPr lvl="1"/>
            <a:r>
              <a:rPr lang="cs-CZ" sz="2000" dirty="0" smtClean="0"/>
              <a:t>Někdy </a:t>
            </a:r>
            <a:r>
              <a:rPr lang="cs-CZ" sz="2000" dirty="0"/>
              <a:t>se dalo kopím </a:t>
            </a:r>
            <a:r>
              <a:rPr lang="cs-CZ" sz="2000" dirty="0" smtClean="0"/>
              <a:t>probodnout</a:t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000" dirty="0"/>
              <a:t>i dřevěný </a:t>
            </a:r>
            <a:r>
              <a:rPr lang="cs-CZ" sz="2000" dirty="0" smtClean="0"/>
              <a:t>štít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932040" y="1772816"/>
            <a:ext cx="3749040" cy="4572000"/>
          </a:xfrm>
        </p:spPr>
        <p:txBody>
          <a:bodyPr>
            <a:normAutofit/>
          </a:bodyPr>
          <a:lstStyle/>
          <a:p>
            <a:r>
              <a:rPr lang="cs-CZ" sz="2400" dirty="0"/>
              <a:t>Štít</a:t>
            </a:r>
          </a:p>
          <a:p>
            <a:pPr lvl="1"/>
            <a:r>
              <a:rPr lang="cs-CZ" sz="2000" dirty="0"/>
              <a:t>Používal se k obraně a k útoku</a:t>
            </a:r>
          </a:p>
          <a:p>
            <a:pPr lvl="1"/>
            <a:r>
              <a:rPr lang="cs-CZ" sz="2000" dirty="0"/>
              <a:t>Štíty byly kulaté a vyrobené ze dřeva pokryté kůží</a:t>
            </a:r>
          </a:p>
          <a:p>
            <a:pPr lvl="1"/>
            <a:r>
              <a:rPr lang="cs-CZ" sz="2000" dirty="0"/>
              <a:t>Byly zdobeny červenou, černou, bílou a žlutou barvou</a:t>
            </a:r>
          </a:p>
          <a:p>
            <a:r>
              <a:rPr lang="cs-CZ" sz="2400" dirty="0"/>
              <a:t>Helma</a:t>
            </a:r>
          </a:p>
          <a:p>
            <a:pPr lvl="1"/>
            <a:r>
              <a:rPr lang="cs-CZ" sz="2000" dirty="0"/>
              <a:t>Vyrobena z kůže nebo železa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neměla rohy!</a:t>
            </a:r>
          </a:p>
          <a:p>
            <a:pPr lvl="1"/>
            <a:r>
              <a:rPr lang="cs-CZ" sz="2000" dirty="0"/>
              <a:t>Měly chránič nosu a očí, někdy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i </a:t>
            </a:r>
            <a:r>
              <a:rPr lang="cs-CZ" sz="2000" dirty="0"/>
              <a:t>krku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8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11519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41" y="548680"/>
            <a:ext cx="1547919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1" y="4869160"/>
            <a:ext cx="36957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9160"/>
            <a:ext cx="34004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763"/>
            <a:ext cx="27813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1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Berserkové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291264" cy="561662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Elitní válečníci </a:t>
            </a:r>
          </a:p>
          <a:p>
            <a:endParaRPr lang="cs-CZ" sz="2800" dirty="0" smtClean="0"/>
          </a:p>
          <a:p>
            <a:r>
              <a:rPr lang="cs-CZ" sz="2800" dirty="0" smtClean="0"/>
              <a:t>Nikdy neustoupili</a:t>
            </a:r>
          </a:p>
          <a:p>
            <a:endParaRPr lang="cs-CZ" sz="2800" dirty="0" smtClean="0"/>
          </a:p>
          <a:p>
            <a:r>
              <a:rPr lang="pl-PL" sz="2800" dirty="0"/>
              <a:t>B</a:t>
            </a:r>
            <a:r>
              <a:rPr lang="pl-PL" sz="2800" dirty="0" smtClean="0"/>
              <a:t>udili </a:t>
            </a:r>
            <a:r>
              <a:rPr lang="pl-PL" sz="2800" dirty="0"/>
              <a:t>u protivníka strach a </a:t>
            </a:r>
            <a:r>
              <a:rPr lang="pl-PL" sz="2800" dirty="0" smtClean="0"/>
              <a:t>hrůzu</a:t>
            </a:r>
          </a:p>
          <a:p>
            <a:endParaRPr lang="pl-PL" sz="2800" dirty="0" smtClean="0"/>
          </a:p>
          <a:p>
            <a:r>
              <a:rPr lang="pl-PL" sz="2800" dirty="0" smtClean="0"/>
              <a:t>Šli na sebevražedné útoky</a:t>
            </a:r>
          </a:p>
          <a:p>
            <a:endParaRPr lang="pl-PL" sz="2800" dirty="0"/>
          </a:p>
          <a:p>
            <a:r>
              <a:rPr lang="pl-PL" sz="2800" dirty="0" smtClean="0"/>
              <a:t>Nikdy na sobě neměli zbroj</a:t>
            </a:r>
            <a:endParaRPr lang="cs-CZ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81" y="1124744"/>
            <a:ext cx="3565632" cy="550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3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Lodě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2708920"/>
            <a:ext cx="640871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Drakkar</a:t>
            </a:r>
            <a:endParaRPr lang="cs-CZ" sz="2000" b="1" dirty="0" smtClean="0"/>
          </a:p>
          <a:p>
            <a:r>
              <a:rPr lang="cs-CZ" sz="2400" dirty="0" smtClean="0"/>
              <a:t>Rychlá a dlouhá </a:t>
            </a:r>
            <a:r>
              <a:rPr lang="cs-CZ" sz="2400" dirty="0"/>
              <a:t>námořní a říční </a:t>
            </a:r>
            <a:r>
              <a:rPr lang="cs-CZ" sz="2400" dirty="0" smtClean="0"/>
              <a:t>loď</a:t>
            </a:r>
          </a:p>
          <a:p>
            <a:r>
              <a:rPr lang="cs-CZ" sz="2400" dirty="0" smtClean="0"/>
              <a:t>Délka byla </a:t>
            </a:r>
            <a:r>
              <a:rPr lang="cs-CZ" sz="2400" dirty="0"/>
              <a:t>30 až 40 </a:t>
            </a:r>
            <a:r>
              <a:rPr lang="cs-CZ" sz="2400" dirty="0" smtClean="0"/>
              <a:t>metrů</a:t>
            </a:r>
          </a:p>
          <a:p>
            <a:r>
              <a:rPr lang="cs-CZ" sz="2400" dirty="0" smtClean="0"/>
              <a:t>Název znamená </a:t>
            </a:r>
            <a:r>
              <a:rPr lang="cs-CZ" sz="2400" dirty="0"/>
              <a:t>„dračí loď“, </a:t>
            </a:r>
            <a:r>
              <a:rPr lang="cs-CZ" sz="2400" dirty="0" smtClean="0"/>
              <a:t>kvůli </a:t>
            </a:r>
            <a:r>
              <a:rPr lang="cs-CZ" sz="2400" dirty="0"/>
              <a:t>hlavě </a:t>
            </a:r>
            <a:r>
              <a:rPr lang="cs-CZ" sz="2400" dirty="0" smtClean="0"/>
              <a:t>draka</a:t>
            </a:r>
            <a:r>
              <a:rPr lang="cs-CZ" sz="2400" dirty="0"/>
              <a:t> </a:t>
            </a:r>
            <a:r>
              <a:rPr lang="cs-CZ" sz="2400" dirty="0" smtClean="0"/>
              <a:t>na přídi</a:t>
            </a:r>
          </a:p>
          <a:p>
            <a:r>
              <a:rPr lang="cs-CZ" sz="2400" dirty="0" smtClean="0"/>
              <a:t>Nemohly </a:t>
            </a:r>
            <a:r>
              <a:rPr lang="cs-CZ" sz="2400" dirty="0"/>
              <a:t>taranovat </a:t>
            </a:r>
            <a:r>
              <a:rPr lang="cs-CZ" sz="2400" dirty="0" smtClean="0"/>
              <a:t>loď</a:t>
            </a:r>
          </a:p>
          <a:p>
            <a:r>
              <a:rPr lang="cs-CZ" sz="2400" dirty="0" smtClean="0"/>
              <a:t>Mohl </a:t>
            </a:r>
            <a:r>
              <a:rPr lang="cs-CZ" sz="2400" dirty="0"/>
              <a:t>plout po řece nebo v </a:t>
            </a:r>
            <a:r>
              <a:rPr lang="cs-CZ" sz="2400" dirty="0" smtClean="0"/>
              <a:t>mělčinách</a:t>
            </a:r>
          </a:p>
          <a:p>
            <a:r>
              <a:rPr lang="cs-CZ" sz="2400" dirty="0"/>
              <a:t>Na </a:t>
            </a:r>
            <a:r>
              <a:rPr lang="cs-CZ" sz="2400" dirty="0" smtClean="0"/>
              <a:t>bocích byly </a:t>
            </a:r>
            <a:r>
              <a:rPr lang="cs-CZ" sz="2400" dirty="0"/>
              <a:t>úchyty, na které se věšely </a:t>
            </a:r>
            <a:r>
              <a:rPr lang="cs-CZ" sz="2400" dirty="0" smtClean="0"/>
              <a:t>štíty pro ochranu</a:t>
            </a:r>
            <a:endParaRPr lang="cs-CZ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361291" cy="305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1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Lodě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2348880"/>
            <a:ext cx="756084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/>
              <a:t>Snekkar</a:t>
            </a:r>
            <a:endParaRPr lang="cs-CZ" sz="2000" b="1" dirty="0" smtClean="0"/>
          </a:p>
          <a:p>
            <a:r>
              <a:rPr lang="cs-CZ" sz="2800" dirty="0" smtClean="0"/>
              <a:t>Velmi </a:t>
            </a:r>
            <a:r>
              <a:rPr lang="cs-CZ" sz="2800" dirty="0"/>
              <a:t>podobná </a:t>
            </a:r>
            <a:r>
              <a:rPr lang="cs-CZ" sz="2800" dirty="0" smtClean="0"/>
              <a:t>Drakkaru</a:t>
            </a:r>
          </a:p>
          <a:p>
            <a:r>
              <a:rPr lang="cs-CZ" sz="2800" dirty="0"/>
              <a:t>25 metrů </a:t>
            </a:r>
            <a:r>
              <a:rPr lang="cs-CZ" sz="2800" dirty="0" smtClean="0"/>
              <a:t>dlouhá</a:t>
            </a:r>
          </a:p>
          <a:p>
            <a:r>
              <a:rPr lang="pl-PL" sz="2800" dirty="0" smtClean="0"/>
              <a:t>Pohybovala se </a:t>
            </a:r>
            <a:r>
              <a:rPr lang="pl-PL" sz="2800" dirty="0"/>
              <a:t>jak na </a:t>
            </a:r>
            <a:r>
              <a:rPr lang="pl-PL" sz="2800" dirty="0" smtClean="0"/>
              <a:t>moři, </a:t>
            </a:r>
            <a:r>
              <a:rPr lang="pl-PL" sz="2800" dirty="0"/>
              <a:t>tak i v řekách nebo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v </a:t>
            </a:r>
            <a:r>
              <a:rPr lang="pl-PL" sz="2800" dirty="0" smtClean="0"/>
              <a:t>mělčinách</a:t>
            </a:r>
          </a:p>
          <a:p>
            <a:r>
              <a:rPr lang="cs-CZ" sz="2800" dirty="0" smtClean="0"/>
              <a:t>Poháněna vesly</a:t>
            </a:r>
          </a:p>
          <a:p>
            <a:r>
              <a:rPr lang="cs-CZ" sz="2800" dirty="0" smtClean="0"/>
              <a:t>Název má kvůli hadí hlavě na přídi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766320" cy="318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Lodě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819964"/>
            <a:ext cx="8507288" cy="4849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Knarr</a:t>
            </a:r>
            <a:endParaRPr lang="cs-CZ" sz="2000" b="1" dirty="0" smtClean="0"/>
          </a:p>
          <a:p>
            <a:r>
              <a:rPr lang="cs-CZ" sz="2800" dirty="0"/>
              <a:t>obchodní a kolonizátorská </a:t>
            </a:r>
            <a:r>
              <a:rPr lang="cs-CZ" sz="2800" dirty="0" smtClean="0"/>
              <a:t>loď</a:t>
            </a:r>
          </a:p>
          <a:p>
            <a:r>
              <a:rPr lang="cs-CZ" sz="2800" dirty="0" smtClean="0"/>
              <a:t>Z </a:t>
            </a:r>
            <a:r>
              <a:rPr lang="cs-CZ" sz="2800" dirty="0"/>
              <a:t>10. – 11. </a:t>
            </a:r>
            <a:r>
              <a:rPr lang="cs-CZ" sz="2800" dirty="0" smtClean="0"/>
              <a:t>století</a:t>
            </a:r>
          </a:p>
          <a:p>
            <a:r>
              <a:rPr lang="cs-CZ" sz="2800" dirty="0" smtClean="0"/>
              <a:t>Kratší </a:t>
            </a:r>
            <a:r>
              <a:rPr lang="cs-CZ" sz="2800" dirty="0"/>
              <a:t>než válečné lodě, ale byla </a:t>
            </a:r>
            <a:r>
              <a:rPr lang="cs-CZ" sz="2800" dirty="0" smtClean="0"/>
              <a:t>širší</a:t>
            </a:r>
          </a:p>
          <a:p>
            <a:r>
              <a:rPr lang="pl-PL" sz="2800" dirty="0" smtClean="0"/>
              <a:t>Délka: </a:t>
            </a:r>
            <a:r>
              <a:rPr lang="pl-PL" sz="2800" dirty="0"/>
              <a:t>15 m </a:t>
            </a:r>
          </a:p>
          <a:p>
            <a:r>
              <a:rPr lang="pl-PL" sz="2800" dirty="0" smtClean="0"/>
              <a:t>Šiřka: 5 m</a:t>
            </a:r>
            <a:endParaRPr lang="cs-CZ" sz="2800" dirty="0" smtClean="0"/>
          </a:p>
          <a:p>
            <a:r>
              <a:rPr lang="cs-CZ" sz="2800" dirty="0" smtClean="0"/>
              <a:t>Hůře se ovládal</a:t>
            </a:r>
          </a:p>
          <a:p>
            <a:r>
              <a:rPr lang="cs-CZ" sz="2800" dirty="0" smtClean="0"/>
              <a:t>Šířka držela stabilitu při plavbě</a:t>
            </a:r>
          </a:p>
          <a:p>
            <a:r>
              <a:rPr lang="cs-CZ" sz="2800" dirty="0" smtClean="0"/>
              <a:t>Neměl vesla</a:t>
            </a:r>
          </a:p>
          <a:p>
            <a:r>
              <a:rPr lang="cs-CZ" sz="2800" dirty="0" smtClean="0"/>
              <a:t>Byl </a:t>
            </a:r>
            <a:r>
              <a:rPr lang="cs-CZ" sz="2800" dirty="0"/>
              <a:t>schopen plavby přes </a:t>
            </a:r>
            <a:r>
              <a:rPr lang="cs-CZ" sz="2800" dirty="0" smtClean="0"/>
              <a:t>oceán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744415" cy="295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1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Kdo to byly Vikingové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3749040" cy="4392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 smtClean="0"/>
              <a:t>Patřili mezi germánské </a:t>
            </a:r>
            <a:r>
              <a:rPr lang="cs-CZ" sz="2800" dirty="0" smtClean="0"/>
              <a:t>kmeny</a:t>
            </a:r>
          </a:p>
          <a:p>
            <a:endParaRPr lang="cs-CZ" sz="2800" dirty="0" smtClean="0"/>
          </a:p>
          <a:p>
            <a:r>
              <a:rPr lang="cs-CZ" sz="2800" dirty="0" smtClean="0"/>
              <a:t>Žili v dnešním Švédsku, Dánsku a </a:t>
            </a:r>
            <a:r>
              <a:rPr lang="cs-CZ" sz="2800" dirty="0" smtClean="0"/>
              <a:t>Norsku</a:t>
            </a:r>
          </a:p>
          <a:p>
            <a:endParaRPr lang="cs-CZ" sz="2800" dirty="0" smtClean="0"/>
          </a:p>
          <a:p>
            <a:r>
              <a:rPr lang="cs-CZ" sz="2800" dirty="0" smtClean="0"/>
              <a:t>Prováděli nájezdy na Evropu od 8. – do 11. </a:t>
            </a:r>
            <a:r>
              <a:rPr lang="cs-CZ" sz="2800" dirty="0" smtClean="0"/>
              <a:t>století</a:t>
            </a:r>
          </a:p>
          <a:p>
            <a:endParaRPr lang="cs-CZ" sz="28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932040" y="1809328"/>
            <a:ext cx="3749040" cy="43559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/>
              <a:t>Dobrodružní mořeplavci</a:t>
            </a:r>
          </a:p>
          <a:p>
            <a:endParaRPr lang="cs-CZ" sz="2800" dirty="0"/>
          </a:p>
          <a:p>
            <a:r>
              <a:rPr lang="cs-CZ" sz="2800" dirty="0"/>
              <a:t>Psali runovým písmem</a:t>
            </a:r>
          </a:p>
          <a:p>
            <a:endParaRPr lang="cs-CZ" sz="2800" dirty="0"/>
          </a:p>
          <a:p>
            <a:r>
              <a:rPr lang="cs-CZ" sz="2800" dirty="0"/>
              <a:t>Byli to zemědělci (pěstovali vše co se dalo) a obchodníci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Mýty </a:t>
            </a:r>
            <a:r>
              <a:rPr lang="cs-CZ" dirty="0"/>
              <a:t>a fakta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435280" cy="460851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Neměli helmy s rohy!</a:t>
            </a:r>
          </a:p>
          <a:p>
            <a:endParaRPr lang="pl-PL" sz="3200" dirty="0" smtClean="0"/>
          </a:p>
          <a:p>
            <a:r>
              <a:rPr lang="pl-PL" sz="3200" dirty="0" smtClean="0"/>
              <a:t>Byli čistotní (koupel 1x týdně, praní oblečení)</a:t>
            </a:r>
          </a:p>
          <a:p>
            <a:endParaRPr lang="pl-PL" sz="3200" dirty="0"/>
          </a:p>
          <a:p>
            <a:r>
              <a:rPr lang="pl-PL" sz="3200" dirty="0" smtClean="0"/>
              <a:t>Byli gramotní (runové písmo)</a:t>
            </a:r>
          </a:p>
          <a:p>
            <a:endParaRPr lang="pl-PL" sz="3200" dirty="0" smtClean="0"/>
          </a:p>
          <a:p>
            <a:r>
              <a:rPr lang="pl-PL" sz="3200" dirty="0" smtClean="0"/>
              <a:t>Nepoužívali lebky </a:t>
            </a:r>
            <a:r>
              <a:rPr lang="pl-PL" sz="3200" dirty="0"/>
              <a:t>jako poháry k </a:t>
            </a:r>
            <a:r>
              <a:rPr lang="pl-PL" sz="3200" dirty="0" smtClean="0"/>
              <a:t>pití</a:t>
            </a:r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19401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5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se vzal název?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dirty="0"/>
              <a:t>Název pochází možná ze Skandinávie od slova:</a:t>
            </a:r>
          </a:p>
          <a:p>
            <a:pPr lvl="1"/>
            <a:r>
              <a:rPr lang="cs-CZ" dirty="0" err="1"/>
              <a:t>víg</a:t>
            </a:r>
            <a:r>
              <a:rPr lang="cs-CZ" dirty="0"/>
              <a:t> – boj nebo bitva</a:t>
            </a:r>
          </a:p>
          <a:p>
            <a:pPr lvl="1"/>
            <a:r>
              <a:rPr lang="cs-CZ" dirty="0"/>
              <a:t>vík – záliv, fjord nebo </a:t>
            </a:r>
            <a:r>
              <a:rPr lang="cs-CZ" dirty="0" smtClean="0"/>
              <a:t>zátoka</a:t>
            </a:r>
          </a:p>
          <a:p>
            <a:pPr lvl="1"/>
            <a:endParaRPr lang="cs-CZ" dirty="0"/>
          </a:p>
          <a:p>
            <a:r>
              <a:rPr lang="cs-CZ" sz="2800" dirty="0" smtClean="0"/>
              <a:t>V cizině jim říkali:</a:t>
            </a:r>
          </a:p>
          <a:p>
            <a:pPr lvl="1"/>
            <a:r>
              <a:rPr lang="cs-CZ" dirty="0" smtClean="0"/>
              <a:t>Frankové – Normani</a:t>
            </a:r>
          </a:p>
          <a:p>
            <a:pPr lvl="1"/>
            <a:r>
              <a:rPr lang="cs-CZ" dirty="0" smtClean="0"/>
              <a:t>Němci – </a:t>
            </a:r>
            <a:r>
              <a:rPr lang="cs-CZ" dirty="0" err="1" smtClean="0"/>
              <a:t>Ascomanné</a:t>
            </a:r>
            <a:endParaRPr lang="cs-CZ" dirty="0" smtClean="0"/>
          </a:p>
          <a:p>
            <a:pPr lvl="1"/>
            <a:r>
              <a:rPr lang="cs-CZ" dirty="0" smtClean="0"/>
              <a:t>Angličané – Dani</a:t>
            </a:r>
          </a:p>
          <a:p>
            <a:pPr lvl="1"/>
            <a:r>
              <a:rPr lang="cs-CZ" dirty="0" smtClean="0"/>
              <a:t>Slované – </a:t>
            </a:r>
            <a:r>
              <a:rPr lang="cs-CZ" dirty="0" err="1" smtClean="0"/>
              <a:t>Varjagové</a:t>
            </a:r>
            <a:r>
              <a:rPr lang="cs-CZ" dirty="0" smtClean="0"/>
              <a:t>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2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Společnost- </a:t>
            </a:r>
            <a:r>
              <a:rPr lang="cs-CZ" sz="3600" dirty="0" smtClean="0"/>
              <a:t>se dělila na </a:t>
            </a:r>
            <a:r>
              <a:rPr lang="cs-CZ" sz="3600" dirty="0"/>
              <a:t>třídy</a:t>
            </a:r>
            <a:r>
              <a:rPr lang="cs-CZ" sz="3600" dirty="0" smtClean="0"/>
              <a:t>: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3749040" cy="3312368"/>
          </a:xfrm>
        </p:spPr>
        <p:txBody>
          <a:bodyPr>
            <a:noAutofit/>
          </a:bodyPr>
          <a:lstStyle/>
          <a:p>
            <a:pPr lvl="1"/>
            <a:r>
              <a:rPr lang="cs-CZ" dirty="0" smtClean="0"/>
              <a:t>Krále</a:t>
            </a:r>
            <a:endParaRPr lang="cs-CZ" dirty="0" smtClean="0"/>
          </a:p>
          <a:p>
            <a:pPr lvl="2"/>
            <a:r>
              <a:rPr lang="cs-CZ" sz="1800" dirty="0" smtClean="0"/>
              <a:t>jeho moc byla omezena mocí Thingu</a:t>
            </a:r>
          </a:p>
          <a:p>
            <a:pPr lvl="2"/>
            <a:r>
              <a:rPr lang="cs-CZ" sz="1800" dirty="0"/>
              <a:t>b</a:t>
            </a:r>
            <a:r>
              <a:rPr lang="cs-CZ" sz="1800" dirty="0" smtClean="0"/>
              <a:t>yl volen mezi náčelníky</a:t>
            </a:r>
          </a:p>
          <a:p>
            <a:pPr lvl="1"/>
            <a:r>
              <a:rPr lang="cs-CZ" dirty="0" smtClean="0"/>
              <a:t>Thingu</a:t>
            </a:r>
          </a:p>
          <a:p>
            <a:pPr lvl="2"/>
            <a:r>
              <a:rPr lang="cs-CZ" sz="1800" dirty="0"/>
              <a:t>r</a:t>
            </a:r>
            <a:r>
              <a:rPr lang="cs-CZ" sz="1800" dirty="0" smtClean="0"/>
              <a:t>ady, </a:t>
            </a:r>
            <a:r>
              <a:rPr lang="cs-CZ" sz="1800" dirty="0"/>
              <a:t>na kterých se řešily důležité záležitosti a </a:t>
            </a:r>
            <a:r>
              <a:rPr lang="cs-CZ" sz="1800" dirty="0" smtClean="0"/>
              <a:t>rozhodnutí</a:t>
            </a:r>
          </a:p>
          <a:p>
            <a:pPr lvl="2"/>
            <a:r>
              <a:rPr lang="cs-CZ" sz="1800" dirty="0"/>
              <a:t>b</a:t>
            </a:r>
            <a:r>
              <a:rPr lang="cs-CZ" sz="1800" dirty="0" smtClean="0"/>
              <a:t>yly </a:t>
            </a:r>
            <a:r>
              <a:rPr lang="cs-CZ" sz="1800" dirty="0"/>
              <a:t>tvořeny zástupci </a:t>
            </a:r>
            <a:r>
              <a:rPr lang="cs-CZ" sz="1800" dirty="0" smtClean="0"/>
              <a:t>lidu</a:t>
            </a:r>
            <a:endParaRPr lang="cs-CZ" sz="24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3061320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Jarly</a:t>
            </a:r>
          </a:p>
          <a:p>
            <a:pPr lvl="2"/>
            <a:r>
              <a:rPr lang="cs-CZ" sz="1800" dirty="0"/>
              <a:t>šlechtici a velkostatkáři</a:t>
            </a:r>
          </a:p>
          <a:p>
            <a:pPr lvl="1"/>
            <a:r>
              <a:rPr lang="cs-CZ" dirty="0"/>
              <a:t>Sedláky</a:t>
            </a:r>
          </a:p>
          <a:p>
            <a:pPr lvl="2"/>
            <a:r>
              <a:rPr lang="cs-CZ" sz="1800" dirty="0"/>
              <a:t>sedláci, řemeslníci a válečníci</a:t>
            </a:r>
          </a:p>
          <a:p>
            <a:pPr lvl="2"/>
            <a:r>
              <a:rPr lang="cs-CZ" sz="1800" dirty="0"/>
              <a:t>byli svobodní</a:t>
            </a:r>
          </a:p>
          <a:p>
            <a:pPr lvl="1"/>
            <a:r>
              <a:rPr lang="cs-CZ" dirty="0"/>
              <a:t>Otroky</a:t>
            </a:r>
          </a:p>
          <a:p>
            <a:pPr lvl="2"/>
            <a:r>
              <a:rPr lang="cs-CZ" sz="1800" dirty="0"/>
              <a:t>měli stejná práva jako všude</a:t>
            </a:r>
            <a:endParaRPr lang="cs-CZ" dirty="0"/>
          </a:p>
          <a:p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15616" y="4603581"/>
            <a:ext cx="7128792" cy="139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lvl="1" indent="-228600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cs-CZ" sz="2400" dirty="0"/>
              <a:t>Ženy ve společnosti byly:</a:t>
            </a:r>
          </a:p>
          <a:p>
            <a:pPr marL="822960" lvl="2" indent="-228600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</a:pPr>
            <a:r>
              <a:rPr lang="cs-CZ" dirty="0"/>
              <a:t>Volnější než ve zbytku Evropy</a:t>
            </a:r>
          </a:p>
          <a:p>
            <a:pPr marL="822960" lvl="2" indent="-228600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</a:pPr>
            <a:r>
              <a:rPr lang="cs-CZ" dirty="0"/>
              <a:t>Po</a:t>
            </a:r>
            <a:r>
              <a:rPr lang="cs-CZ" dirty="0"/>
              <a:t>kud se jí někdo dotkl, tak musel platit pokutu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9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O</a:t>
            </a:r>
            <a:r>
              <a:rPr lang="cs-CZ" dirty="0" smtClean="0"/>
              <a:t>bydlí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35280" cy="5688632"/>
          </a:xfrm>
        </p:spPr>
        <p:txBody>
          <a:bodyPr>
            <a:normAutofit/>
          </a:bodyPr>
          <a:lstStyle/>
          <a:p>
            <a:r>
              <a:rPr lang="cs-CZ" sz="2000" dirty="0"/>
              <a:t>Byla </a:t>
            </a:r>
            <a:r>
              <a:rPr lang="cs-CZ" sz="2000" dirty="0" smtClean="0"/>
              <a:t>postavena převážně </a:t>
            </a:r>
            <a:r>
              <a:rPr lang="cs-CZ" sz="2000" dirty="0"/>
              <a:t>ze </a:t>
            </a:r>
            <a:r>
              <a:rPr lang="cs-CZ" sz="2000" dirty="0" smtClean="0"/>
              <a:t>dřeva</a:t>
            </a:r>
          </a:p>
          <a:p>
            <a:r>
              <a:rPr lang="cs-CZ" sz="2000" dirty="0"/>
              <a:t>Měla stěny spletené z lískového proutí, které bylo pomazané </a:t>
            </a:r>
            <a:r>
              <a:rPr lang="cs-CZ" sz="2000" dirty="0" smtClean="0"/>
              <a:t>hlínou (převážně u obyčejných lidí)</a:t>
            </a:r>
          </a:p>
          <a:p>
            <a:r>
              <a:rPr lang="cs-CZ" sz="2000" dirty="0" smtClean="0"/>
              <a:t>Královské </a:t>
            </a:r>
            <a:r>
              <a:rPr lang="cs-CZ" sz="2000" dirty="0"/>
              <a:t>budovy měly celé stěny postaveny z pevných dřevěných </a:t>
            </a:r>
            <a:r>
              <a:rPr lang="cs-CZ" sz="2000" dirty="0" smtClean="0"/>
              <a:t>trámů</a:t>
            </a:r>
          </a:p>
          <a:p>
            <a:r>
              <a:rPr lang="cs-CZ" sz="2000" dirty="0" smtClean="0"/>
              <a:t>Ke </a:t>
            </a:r>
            <a:r>
              <a:rPr lang="cs-CZ" sz="2000" dirty="0"/>
              <a:t>stavbě se </a:t>
            </a:r>
            <a:r>
              <a:rPr lang="cs-CZ" sz="2000" dirty="0" smtClean="0"/>
              <a:t>používalo dřevo z dubu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47082"/>
            <a:ext cx="6264696" cy="376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6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9208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Severská mytologie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712968" cy="482453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2 skupiny bohů</a:t>
            </a:r>
          </a:p>
          <a:p>
            <a:pPr lvl="1"/>
            <a:r>
              <a:rPr lang="cs-CZ" sz="2000" dirty="0"/>
              <a:t>Asové </a:t>
            </a:r>
            <a:r>
              <a:rPr lang="cs-CZ" sz="2000" dirty="0" smtClean="0"/>
              <a:t>– mladší, bohové válek př. Ódin</a:t>
            </a:r>
          </a:p>
          <a:p>
            <a:pPr lvl="1"/>
            <a:r>
              <a:rPr lang="cs-CZ" sz="2000" dirty="0" smtClean="0"/>
              <a:t>Vanové – starší, bohové plodnosti atd.</a:t>
            </a:r>
          </a:p>
          <a:p>
            <a:pPr lvl="1"/>
            <a:endParaRPr lang="cs-CZ" sz="2000" dirty="0"/>
          </a:p>
          <a:p>
            <a:r>
              <a:rPr lang="cs-CZ" sz="2400" dirty="0" smtClean="0"/>
              <a:t>Obsahuje </a:t>
            </a:r>
            <a:r>
              <a:rPr lang="cs-CZ" sz="2400" dirty="0"/>
              <a:t>devět </a:t>
            </a:r>
            <a:r>
              <a:rPr lang="cs-CZ" sz="2400" dirty="0" smtClean="0"/>
              <a:t>světů</a:t>
            </a:r>
          </a:p>
          <a:p>
            <a:pPr lvl="1"/>
            <a:r>
              <a:rPr lang="cs-CZ" sz="2000" dirty="0" smtClean="0"/>
              <a:t>2 světy </a:t>
            </a:r>
            <a:r>
              <a:rPr lang="cs-CZ" sz="2000" dirty="0"/>
              <a:t>nad </a:t>
            </a:r>
            <a:r>
              <a:rPr lang="cs-CZ" sz="2000" dirty="0" smtClean="0"/>
              <a:t>zemí př. Ásgard </a:t>
            </a:r>
            <a:r>
              <a:rPr lang="cs-CZ" sz="2000" dirty="0"/>
              <a:t>– svět bohů </a:t>
            </a:r>
            <a:r>
              <a:rPr lang="cs-CZ" sz="2000" dirty="0" smtClean="0"/>
              <a:t>Ásů</a:t>
            </a:r>
            <a:endParaRPr lang="cs-CZ" sz="1600" dirty="0"/>
          </a:p>
          <a:p>
            <a:pPr lvl="1"/>
            <a:r>
              <a:rPr lang="cs-CZ" sz="2000" dirty="0"/>
              <a:t>5</a:t>
            </a:r>
            <a:r>
              <a:rPr lang="cs-CZ" sz="2000" dirty="0" smtClean="0"/>
              <a:t> světy středu př. Midgard </a:t>
            </a:r>
            <a:r>
              <a:rPr lang="cs-CZ" sz="2000" dirty="0"/>
              <a:t>- svět </a:t>
            </a:r>
            <a:r>
              <a:rPr lang="cs-CZ" sz="2000" dirty="0" smtClean="0"/>
              <a:t>lidí</a:t>
            </a:r>
            <a:endParaRPr lang="cs-CZ" sz="1600" dirty="0"/>
          </a:p>
          <a:p>
            <a:pPr lvl="1"/>
            <a:r>
              <a:rPr lang="cs-CZ" sz="2000" dirty="0" smtClean="0"/>
              <a:t>2 světy pod zemí př.</a:t>
            </a:r>
            <a:r>
              <a:rPr lang="cs-CZ" sz="1600" dirty="0"/>
              <a:t> </a:t>
            </a:r>
            <a:r>
              <a:rPr lang="cs-CZ" sz="2000" dirty="0" smtClean="0"/>
              <a:t>Helheim </a:t>
            </a:r>
            <a:r>
              <a:rPr lang="cs-CZ" sz="2000" dirty="0"/>
              <a:t>- říše </a:t>
            </a:r>
            <a:r>
              <a:rPr lang="cs-CZ" sz="2000" dirty="0" smtClean="0"/>
              <a:t>mrtvých</a:t>
            </a:r>
          </a:p>
          <a:p>
            <a:pPr lvl="1"/>
            <a:endParaRPr lang="cs-CZ" sz="2000" dirty="0" smtClean="0"/>
          </a:p>
          <a:p>
            <a:r>
              <a:rPr lang="cs-CZ" sz="2400" dirty="0" smtClean="0"/>
              <a:t>Ragnarök – název pro konec světa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94" y="620688"/>
            <a:ext cx="3607192" cy="540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8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Pohřby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90465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Lišily se podle </a:t>
            </a:r>
            <a:r>
              <a:rPr lang="cs-CZ" sz="2400" dirty="0"/>
              <a:t>bohatství a společenského postavení </a:t>
            </a:r>
            <a:r>
              <a:rPr lang="cs-CZ" sz="2400" dirty="0" smtClean="0"/>
              <a:t>zemřelého</a:t>
            </a:r>
          </a:p>
          <a:p>
            <a:endParaRPr lang="cs-CZ" sz="2400" dirty="0" smtClean="0"/>
          </a:p>
          <a:p>
            <a:r>
              <a:rPr lang="cs-CZ" sz="2400" dirty="0" smtClean="0"/>
              <a:t>Byli </a:t>
            </a:r>
            <a:r>
              <a:rPr lang="cs-CZ" sz="2400" dirty="0"/>
              <a:t>pohřbíváni se svým majetkem, dobytkem, a někdy i s manželkou do svých </a:t>
            </a:r>
            <a:r>
              <a:rPr lang="cs-CZ" sz="2400" dirty="0" smtClean="0"/>
              <a:t>lodí </a:t>
            </a:r>
          </a:p>
          <a:p>
            <a:endParaRPr lang="cs-CZ" sz="2400" dirty="0" smtClean="0"/>
          </a:p>
          <a:p>
            <a:r>
              <a:rPr lang="cs-CZ" sz="2400" dirty="0" smtClean="0"/>
              <a:t>Ženy </a:t>
            </a:r>
            <a:r>
              <a:rPr lang="cs-CZ" sz="2400" dirty="0"/>
              <a:t>mohly dobrovolně jít za svými manžely</a:t>
            </a:r>
          </a:p>
          <a:p>
            <a:endParaRPr lang="cs-CZ" sz="2400" dirty="0" smtClean="0"/>
          </a:p>
          <a:p>
            <a:r>
              <a:rPr lang="cs-CZ" sz="2400" dirty="0"/>
              <a:t>L</a:t>
            </a:r>
            <a:r>
              <a:rPr lang="cs-CZ" sz="2400" dirty="0" smtClean="0"/>
              <a:t>odě byly zapáleny a </a:t>
            </a:r>
            <a:r>
              <a:rPr lang="cs-CZ" sz="2400" dirty="0"/>
              <a:t>vypuštěny na </a:t>
            </a:r>
            <a:r>
              <a:rPr lang="cs-CZ" sz="2400" dirty="0" smtClean="0"/>
              <a:t>vodu</a:t>
            </a:r>
          </a:p>
          <a:p>
            <a:endParaRPr lang="cs-CZ" sz="2400" dirty="0" smtClean="0"/>
          </a:p>
          <a:p>
            <a:r>
              <a:rPr lang="cs-CZ" sz="2400" dirty="0" smtClean="0"/>
              <a:t>Lodě také mohly </a:t>
            </a:r>
            <a:r>
              <a:rPr lang="cs-CZ" sz="2400" dirty="0"/>
              <a:t>zůstat na pevnině</a:t>
            </a:r>
            <a:r>
              <a:rPr lang="cs-CZ" sz="2400" dirty="0" smtClean="0"/>
              <a:t>, </a:t>
            </a:r>
            <a:r>
              <a:rPr lang="cs-CZ" sz="2400" dirty="0"/>
              <a:t>pak </a:t>
            </a:r>
            <a:r>
              <a:rPr lang="cs-CZ" sz="2400" dirty="0" smtClean="0"/>
              <a:t>bylo </a:t>
            </a:r>
            <a:r>
              <a:rPr lang="cs-CZ" sz="2400" dirty="0"/>
              <a:t>na ně naházeno kamení a </a:t>
            </a:r>
            <a:r>
              <a:rPr lang="cs-CZ" sz="2400" dirty="0" smtClean="0"/>
              <a:t>hlína</a:t>
            </a:r>
          </a:p>
          <a:p>
            <a:endParaRPr lang="cs-CZ" sz="2400" dirty="0" smtClean="0"/>
          </a:p>
          <a:p>
            <a:r>
              <a:rPr lang="cs-CZ" sz="2400" dirty="0" smtClean="0"/>
              <a:t>Hroby </a:t>
            </a:r>
            <a:r>
              <a:rPr lang="cs-CZ" sz="2400" dirty="0"/>
              <a:t>byly vyskládány kameny tak, aby půdorysem připomínaly loď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422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91962" cy="577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9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Expanze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3749040" cy="431899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Důvody:</a:t>
            </a:r>
          </a:p>
          <a:p>
            <a:pPr lvl="1"/>
            <a:r>
              <a:rPr lang="cs-CZ" sz="2000" dirty="0" smtClean="0"/>
              <a:t>bohatá </a:t>
            </a:r>
            <a:r>
              <a:rPr lang="cs-CZ" sz="2000" dirty="0"/>
              <a:t>kořist</a:t>
            </a:r>
          </a:p>
          <a:p>
            <a:pPr lvl="1"/>
            <a:r>
              <a:rPr lang="cs-CZ" sz="2000" dirty="0" smtClean="0"/>
              <a:t>málo </a:t>
            </a:r>
            <a:r>
              <a:rPr lang="cs-CZ" sz="2000" dirty="0"/>
              <a:t>zemědělské půdy</a:t>
            </a:r>
          </a:p>
          <a:p>
            <a:pPr lvl="1"/>
            <a:r>
              <a:rPr lang="cs-CZ" sz="2000" dirty="0" smtClean="0"/>
              <a:t>napětí </a:t>
            </a:r>
            <a:r>
              <a:rPr lang="cs-CZ" sz="2000" dirty="0"/>
              <a:t>mezi Dány a Franky</a:t>
            </a:r>
          </a:p>
          <a:p>
            <a:pPr lvl="1"/>
            <a:r>
              <a:rPr lang="cs-CZ" sz="2000" dirty="0" smtClean="0"/>
              <a:t>získáni slávy</a:t>
            </a:r>
          </a:p>
          <a:p>
            <a:endParaRPr lang="cs-CZ" sz="2400" dirty="0" smtClean="0"/>
          </a:p>
          <a:p>
            <a:r>
              <a:rPr lang="cs-CZ" sz="2400" dirty="0" smtClean="0"/>
              <a:t>793 – první vikingský </a:t>
            </a:r>
            <a:r>
              <a:rPr lang="cs-CZ" sz="2400" dirty="0" smtClean="0"/>
              <a:t>útok</a:t>
            </a:r>
          </a:p>
          <a:p>
            <a:pPr lvl="1"/>
            <a:r>
              <a:rPr lang="cs-CZ" sz="2000" dirty="0" smtClean="0"/>
              <a:t> </a:t>
            </a:r>
            <a:r>
              <a:rPr lang="cs-CZ" sz="2000" dirty="0" smtClean="0"/>
              <a:t>na </a:t>
            </a:r>
            <a:r>
              <a:rPr lang="cs-CZ" sz="2000" dirty="0"/>
              <a:t>klášter Lindisfarne na ostrově </a:t>
            </a:r>
            <a:r>
              <a:rPr lang="cs-CZ" sz="2000" dirty="0" smtClean="0"/>
              <a:t>Holy Island v Anglii</a:t>
            </a:r>
          </a:p>
          <a:p>
            <a:endParaRPr lang="cs-CZ" sz="20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932040" y="1484784"/>
            <a:ext cx="3749040" cy="4572000"/>
          </a:xfrm>
        </p:spPr>
        <p:txBody>
          <a:bodyPr>
            <a:normAutofit/>
          </a:bodyPr>
          <a:lstStyle/>
          <a:p>
            <a:r>
              <a:rPr lang="cs-CZ" sz="2400" dirty="0"/>
              <a:t>2 etapy vikingských útoků</a:t>
            </a:r>
          </a:p>
          <a:p>
            <a:pPr lvl="1"/>
            <a:r>
              <a:rPr lang="cs-CZ" sz="2000" dirty="0"/>
              <a:t>1: přepady klášterů a obchodních lodí</a:t>
            </a:r>
          </a:p>
          <a:p>
            <a:pPr lvl="1"/>
            <a:r>
              <a:rPr lang="cs-CZ" sz="2000" dirty="0"/>
              <a:t>2: kolonizátorství, dobyvatelské výpravy a získávaní výkupného</a:t>
            </a:r>
          </a:p>
          <a:p>
            <a:pPr lvl="1"/>
            <a:endParaRPr lang="cs-CZ" sz="2000" dirty="0"/>
          </a:p>
          <a:p>
            <a:r>
              <a:rPr lang="cs-CZ" sz="2400" dirty="0"/>
              <a:t>Konec</a:t>
            </a:r>
          </a:p>
          <a:p>
            <a:pPr lvl="1"/>
            <a:r>
              <a:rPr lang="cs-CZ" sz="2000" dirty="0"/>
              <a:t>Rozšiřováním křesťanství</a:t>
            </a:r>
          </a:p>
          <a:p>
            <a:pPr lvl="1"/>
            <a:r>
              <a:rPr lang="cs-CZ" sz="2000" dirty="0"/>
              <a:t>V Anglii, Normandii a v Rusku splynuli s místním obyvatelstvem</a:t>
            </a:r>
          </a:p>
          <a:p>
            <a:pPr lvl="1"/>
            <a:r>
              <a:rPr lang="cs-CZ" sz="2000" dirty="0"/>
              <a:t>Z Grónska se postupně odstěhovali jinam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1451</TotalTime>
  <Words>756</Words>
  <Application>Microsoft Office PowerPoint</Application>
  <PresentationFormat>Předvádění na obrazovce (4:3)</PresentationFormat>
  <Paragraphs>175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Jmění</vt:lpstr>
      <vt:lpstr>Vikingové Seminární práce</vt:lpstr>
      <vt:lpstr>Kdo to byly Vikingové</vt:lpstr>
      <vt:lpstr>Kde se vzal název? </vt:lpstr>
      <vt:lpstr>Společnost- se dělila na třídy:</vt:lpstr>
      <vt:lpstr>Obydlí</vt:lpstr>
      <vt:lpstr>Severská mytologie</vt:lpstr>
      <vt:lpstr>Pohřby</vt:lpstr>
      <vt:lpstr>Prezentace aplikace PowerPoint</vt:lpstr>
      <vt:lpstr>Expanze</vt:lpstr>
      <vt:lpstr>Prezentace aplikace PowerPoint</vt:lpstr>
      <vt:lpstr>Dánští Vikingové</vt:lpstr>
      <vt:lpstr>Švédští Vikingové</vt:lpstr>
      <vt:lpstr>Norští Vikingové</vt:lpstr>
      <vt:lpstr>Zbraně</vt:lpstr>
      <vt:lpstr>Prezentace aplikace PowerPoint</vt:lpstr>
      <vt:lpstr>Berserkové</vt:lpstr>
      <vt:lpstr>Lodě</vt:lpstr>
      <vt:lpstr>Lodě</vt:lpstr>
      <vt:lpstr>Lodě</vt:lpstr>
      <vt:lpstr>Mýty a fakta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Georgy</dc:creator>
  <cp:lastModifiedBy>Kulíšková Jarmila</cp:lastModifiedBy>
  <cp:revision>39</cp:revision>
  <dcterms:created xsi:type="dcterms:W3CDTF">2013-11-30T23:07:06Z</dcterms:created>
  <dcterms:modified xsi:type="dcterms:W3CDTF">2013-12-02T08:45:18Z</dcterms:modified>
</cp:coreProperties>
</file>