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256" r:id="rId2"/>
    <p:sldId id="257" r:id="rId3"/>
    <p:sldId id="269" r:id="rId4"/>
    <p:sldId id="260" r:id="rId5"/>
    <p:sldId id="261" r:id="rId6"/>
    <p:sldId id="262" r:id="rId7"/>
    <p:sldId id="264" r:id="rId8"/>
    <p:sldId id="266" r:id="rId9"/>
    <p:sldId id="268" r:id="rId10"/>
    <p:sldId id="270" r:id="rId11"/>
    <p:sldId id="271" r:id="rId12"/>
    <p:sldId id="272" r:id="rId13"/>
    <p:sldId id="277" r:id="rId14"/>
    <p:sldId id="276" r:id="rId15"/>
    <p:sldId id="278" r:id="rId16"/>
    <p:sldId id="275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698258A-C345-4EF5-A261-112242004D57}">
          <p14:sldIdLst>
            <p14:sldId id="256"/>
            <p14:sldId id="257"/>
            <p14:sldId id="269"/>
            <p14:sldId id="260"/>
            <p14:sldId id="261"/>
            <p14:sldId id="262"/>
            <p14:sldId id="264"/>
            <p14:sldId id="266"/>
            <p14:sldId id="268"/>
            <p14:sldId id="270"/>
            <p14:sldId id="271"/>
            <p14:sldId id="272"/>
            <p14:sldId id="277"/>
            <p14:sldId id="276"/>
            <p14:sldId id="278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91" autoAdjust="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F66877-A6B0-49E7-BBF0-18FBE6DC94B4}" type="doc">
      <dgm:prSet loTypeId="urn:microsoft.com/office/officeart/2005/8/layout/hProcess1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EB6B364-8D35-46C9-9E3E-3CD06F33F7A7}">
      <dgm:prSet/>
      <dgm:spPr/>
      <dgm:t>
        <a:bodyPr/>
        <a:lstStyle/>
        <a:p>
          <a:r>
            <a:rPr lang="cs-CZ" dirty="0"/>
            <a:t>Liší od házené </a:t>
          </a:r>
          <a:br>
            <a:rPr lang="cs-CZ" dirty="0"/>
          </a:br>
          <a:r>
            <a:rPr lang="cs-CZ" dirty="0"/>
            <a:t>z r. 1898, ať už </a:t>
          </a:r>
          <a:br>
            <a:rPr lang="cs-CZ" dirty="0"/>
          </a:br>
          <a:r>
            <a:rPr lang="cs-CZ" dirty="0"/>
            <a:t>z pohledu techniky nebo pravidel.</a:t>
          </a:r>
        </a:p>
      </dgm:t>
    </dgm:pt>
    <dgm:pt modelId="{2DE10B22-43D4-4455-8873-603C05B597FF}" type="parTrans" cxnId="{C2BCE04F-CF98-4A37-B436-0E5CA1044648}">
      <dgm:prSet/>
      <dgm:spPr/>
      <dgm:t>
        <a:bodyPr/>
        <a:lstStyle/>
        <a:p>
          <a:endParaRPr lang="cs-CZ"/>
        </a:p>
      </dgm:t>
    </dgm:pt>
    <dgm:pt modelId="{F24E838D-5E35-41BD-A3CC-EC81648287FD}" type="sibTrans" cxnId="{C2BCE04F-CF98-4A37-B436-0E5CA1044648}">
      <dgm:prSet/>
      <dgm:spPr/>
      <dgm:t>
        <a:bodyPr/>
        <a:lstStyle/>
        <a:p>
          <a:endParaRPr lang="cs-CZ"/>
        </a:p>
      </dgm:t>
    </dgm:pt>
    <dgm:pt modelId="{221AB9AF-FA2C-4E5C-B526-73CC8A2FB065}">
      <dgm:prSet/>
      <dgm:spPr/>
      <dgm:t>
        <a:bodyPr/>
        <a:lstStyle/>
        <a:p>
          <a:r>
            <a:rPr lang="cs-CZ"/>
            <a:t>Jedná se o 107 let vývoje.</a:t>
          </a:r>
        </a:p>
      </dgm:t>
    </dgm:pt>
    <dgm:pt modelId="{80D90013-1F4F-422B-BBF3-04D798519BF8}" type="parTrans" cxnId="{0851806E-4172-45DB-B274-BE188D23729F}">
      <dgm:prSet/>
      <dgm:spPr/>
      <dgm:t>
        <a:bodyPr/>
        <a:lstStyle/>
        <a:p>
          <a:endParaRPr lang="cs-CZ"/>
        </a:p>
      </dgm:t>
    </dgm:pt>
    <dgm:pt modelId="{4622B54C-10D8-4AE2-8051-6B85940EFFA8}" type="sibTrans" cxnId="{0851806E-4172-45DB-B274-BE188D23729F}">
      <dgm:prSet/>
      <dgm:spPr/>
      <dgm:t>
        <a:bodyPr/>
        <a:lstStyle/>
        <a:p>
          <a:endParaRPr lang="cs-CZ"/>
        </a:p>
      </dgm:t>
    </dgm:pt>
    <dgm:pt modelId="{30EBDDF0-E365-45BC-9561-5F3583098184}">
      <dgm:prSet/>
      <dgm:spPr/>
      <dgm:t>
        <a:bodyPr/>
        <a:lstStyle/>
        <a:p>
          <a:r>
            <a:rPr lang="cs-CZ" dirty="0"/>
            <a:t>Vybavení je rozděleno na hráčské a vybavení na hřišti.</a:t>
          </a:r>
        </a:p>
      </dgm:t>
    </dgm:pt>
    <dgm:pt modelId="{B96EC5C1-B756-4F4B-B6FF-30CDFD245869}" type="parTrans" cxnId="{80693021-7CAA-41CD-93AA-18816B5A3A50}">
      <dgm:prSet/>
      <dgm:spPr/>
      <dgm:t>
        <a:bodyPr/>
        <a:lstStyle/>
        <a:p>
          <a:endParaRPr lang="cs-CZ"/>
        </a:p>
      </dgm:t>
    </dgm:pt>
    <dgm:pt modelId="{C62430EF-BA93-4CA1-99D2-5EA9FC86EB33}" type="sibTrans" cxnId="{80693021-7CAA-41CD-93AA-18816B5A3A50}">
      <dgm:prSet/>
      <dgm:spPr/>
      <dgm:t>
        <a:bodyPr/>
        <a:lstStyle/>
        <a:p>
          <a:endParaRPr lang="cs-CZ"/>
        </a:p>
      </dgm:t>
    </dgm:pt>
    <dgm:pt modelId="{94DE13D8-B6EC-40C9-BDB9-9D6CF13C52BC}" type="pres">
      <dgm:prSet presAssocID="{B3F66877-A6B0-49E7-BBF0-18FBE6DC94B4}" presName="Name0" presStyleCnt="0">
        <dgm:presLayoutVars>
          <dgm:dir/>
          <dgm:resizeHandles val="exact"/>
        </dgm:presLayoutVars>
      </dgm:prSet>
      <dgm:spPr/>
    </dgm:pt>
    <dgm:pt modelId="{9ACF9060-2376-4626-9A67-452584B8E46D}" type="pres">
      <dgm:prSet presAssocID="{B3F66877-A6B0-49E7-BBF0-18FBE6DC94B4}" presName="arrow" presStyleLbl="bgShp" presStyleIdx="0" presStyleCnt="1"/>
      <dgm:spPr/>
    </dgm:pt>
    <dgm:pt modelId="{1DF490DB-4A28-4424-9B68-848FF7D1989B}" type="pres">
      <dgm:prSet presAssocID="{B3F66877-A6B0-49E7-BBF0-18FBE6DC94B4}" presName="points" presStyleCnt="0"/>
      <dgm:spPr/>
    </dgm:pt>
    <dgm:pt modelId="{77A4248D-3B8F-4729-86DF-B481CAD80D5C}" type="pres">
      <dgm:prSet presAssocID="{DEB6B364-8D35-46C9-9E3E-3CD06F33F7A7}" presName="compositeA" presStyleCnt="0"/>
      <dgm:spPr/>
    </dgm:pt>
    <dgm:pt modelId="{C7165D9B-E7E2-4D2A-8BB6-AB8ABD70C577}" type="pres">
      <dgm:prSet presAssocID="{DEB6B364-8D35-46C9-9E3E-3CD06F33F7A7}" presName="textA" presStyleLbl="revTx" presStyleIdx="0" presStyleCnt="3" custScaleX="196252" custScaleY="77797">
        <dgm:presLayoutVars>
          <dgm:bulletEnabled val="1"/>
        </dgm:presLayoutVars>
      </dgm:prSet>
      <dgm:spPr/>
    </dgm:pt>
    <dgm:pt modelId="{F810BDAA-789A-4E11-83DB-FDEE77745720}" type="pres">
      <dgm:prSet presAssocID="{DEB6B364-8D35-46C9-9E3E-3CD06F33F7A7}" presName="circleA" presStyleLbl="node1" presStyleIdx="0" presStyleCnt="3" custLinFactNeighborY="7295"/>
      <dgm:spPr/>
    </dgm:pt>
    <dgm:pt modelId="{EB1E6D91-72BA-4F0F-B7F2-F5F2D0BB417A}" type="pres">
      <dgm:prSet presAssocID="{DEB6B364-8D35-46C9-9E3E-3CD06F33F7A7}" presName="spaceA" presStyleCnt="0"/>
      <dgm:spPr/>
    </dgm:pt>
    <dgm:pt modelId="{3D7544DF-4EE3-46CC-91D2-19CE774BA4FA}" type="pres">
      <dgm:prSet presAssocID="{F24E838D-5E35-41BD-A3CC-EC81648287FD}" presName="space" presStyleCnt="0"/>
      <dgm:spPr/>
    </dgm:pt>
    <dgm:pt modelId="{EBB32669-3611-4DB0-BBC6-B6F036C28332}" type="pres">
      <dgm:prSet presAssocID="{221AB9AF-FA2C-4E5C-B526-73CC8A2FB065}" presName="compositeB" presStyleCnt="0"/>
      <dgm:spPr/>
    </dgm:pt>
    <dgm:pt modelId="{2320B4EE-C739-4D89-B169-FA864C77E3A9}" type="pres">
      <dgm:prSet presAssocID="{221AB9AF-FA2C-4E5C-B526-73CC8A2FB065}" presName="textB" presStyleLbl="revTx" presStyleIdx="1" presStyleCnt="3">
        <dgm:presLayoutVars>
          <dgm:bulletEnabled val="1"/>
        </dgm:presLayoutVars>
      </dgm:prSet>
      <dgm:spPr/>
    </dgm:pt>
    <dgm:pt modelId="{407B7F09-2A3F-4584-B564-2897D017B5E7}" type="pres">
      <dgm:prSet presAssocID="{221AB9AF-FA2C-4E5C-B526-73CC8A2FB065}" presName="circleB" presStyleLbl="node1" presStyleIdx="1" presStyleCnt="3"/>
      <dgm:spPr/>
    </dgm:pt>
    <dgm:pt modelId="{D5990550-35AE-4BC6-A52A-0FB6E7107319}" type="pres">
      <dgm:prSet presAssocID="{221AB9AF-FA2C-4E5C-B526-73CC8A2FB065}" presName="spaceB" presStyleCnt="0"/>
      <dgm:spPr/>
    </dgm:pt>
    <dgm:pt modelId="{090B73E2-90F0-47BD-93D4-3823FD026D88}" type="pres">
      <dgm:prSet presAssocID="{4622B54C-10D8-4AE2-8051-6B85940EFFA8}" presName="space" presStyleCnt="0"/>
      <dgm:spPr/>
    </dgm:pt>
    <dgm:pt modelId="{37EE8BF6-50BC-412C-A167-2F1AB6C66A5A}" type="pres">
      <dgm:prSet presAssocID="{30EBDDF0-E365-45BC-9561-5F3583098184}" presName="compositeA" presStyleCnt="0"/>
      <dgm:spPr/>
    </dgm:pt>
    <dgm:pt modelId="{7B53B282-A890-42C5-A2D8-F9531DAE3435}" type="pres">
      <dgm:prSet presAssocID="{30EBDDF0-E365-45BC-9561-5F3583098184}" presName="textA" presStyleLbl="revTx" presStyleIdx="2" presStyleCnt="3" custScaleX="181930" custScaleY="55911">
        <dgm:presLayoutVars>
          <dgm:bulletEnabled val="1"/>
        </dgm:presLayoutVars>
      </dgm:prSet>
      <dgm:spPr/>
    </dgm:pt>
    <dgm:pt modelId="{04233693-7BEF-405C-ABC1-1557D70F676A}" type="pres">
      <dgm:prSet presAssocID="{30EBDDF0-E365-45BC-9561-5F3583098184}" presName="circleA" presStyleLbl="node1" presStyleIdx="2" presStyleCnt="3" custLinFactNeighborY="38908"/>
      <dgm:spPr/>
    </dgm:pt>
    <dgm:pt modelId="{0BF7D8E5-A9B9-4404-A956-F218604DC789}" type="pres">
      <dgm:prSet presAssocID="{30EBDDF0-E365-45BC-9561-5F3583098184}" presName="spaceA" presStyleCnt="0"/>
      <dgm:spPr/>
    </dgm:pt>
  </dgm:ptLst>
  <dgm:cxnLst>
    <dgm:cxn modelId="{80693021-7CAA-41CD-93AA-18816B5A3A50}" srcId="{B3F66877-A6B0-49E7-BBF0-18FBE6DC94B4}" destId="{30EBDDF0-E365-45BC-9561-5F3583098184}" srcOrd="2" destOrd="0" parTransId="{B96EC5C1-B756-4F4B-B6FF-30CDFD245869}" sibTransId="{C62430EF-BA93-4CA1-99D2-5EA9FC86EB33}"/>
    <dgm:cxn modelId="{0851806E-4172-45DB-B274-BE188D23729F}" srcId="{B3F66877-A6B0-49E7-BBF0-18FBE6DC94B4}" destId="{221AB9AF-FA2C-4E5C-B526-73CC8A2FB065}" srcOrd="1" destOrd="0" parTransId="{80D90013-1F4F-422B-BBF3-04D798519BF8}" sibTransId="{4622B54C-10D8-4AE2-8051-6B85940EFFA8}"/>
    <dgm:cxn modelId="{C2BCE04F-CF98-4A37-B436-0E5CA1044648}" srcId="{B3F66877-A6B0-49E7-BBF0-18FBE6DC94B4}" destId="{DEB6B364-8D35-46C9-9E3E-3CD06F33F7A7}" srcOrd="0" destOrd="0" parTransId="{2DE10B22-43D4-4455-8873-603C05B597FF}" sibTransId="{F24E838D-5E35-41BD-A3CC-EC81648287FD}"/>
    <dgm:cxn modelId="{8C3DFA7D-9825-4B53-AE39-A136473C2194}" type="presOf" srcId="{DEB6B364-8D35-46C9-9E3E-3CD06F33F7A7}" destId="{C7165D9B-E7E2-4D2A-8BB6-AB8ABD70C577}" srcOrd="0" destOrd="0" presId="urn:microsoft.com/office/officeart/2005/8/layout/hProcess11"/>
    <dgm:cxn modelId="{25673093-B0C6-4A55-860D-243B08FE22B8}" type="presOf" srcId="{221AB9AF-FA2C-4E5C-B526-73CC8A2FB065}" destId="{2320B4EE-C739-4D89-B169-FA864C77E3A9}" srcOrd="0" destOrd="0" presId="urn:microsoft.com/office/officeart/2005/8/layout/hProcess11"/>
    <dgm:cxn modelId="{F7A79CBE-3D99-4DB1-9203-B62CAA3F6C20}" type="presOf" srcId="{B3F66877-A6B0-49E7-BBF0-18FBE6DC94B4}" destId="{94DE13D8-B6EC-40C9-BDB9-9D6CF13C52BC}" srcOrd="0" destOrd="0" presId="urn:microsoft.com/office/officeart/2005/8/layout/hProcess11"/>
    <dgm:cxn modelId="{4AF6F2C2-294B-4FA5-A4CE-06ABCD39164A}" type="presOf" srcId="{30EBDDF0-E365-45BC-9561-5F3583098184}" destId="{7B53B282-A890-42C5-A2D8-F9531DAE3435}" srcOrd="0" destOrd="0" presId="urn:microsoft.com/office/officeart/2005/8/layout/hProcess11"/>
    <dgm:cxn modelId="{A5E6C9B0-57F7-49EA-B096-584480A72661}" type="presParOf" srcId="{94DE13D8-B6EC-40C9-BDB9-9D6CF13C52BC}" destId="{9ACF9060-2376-4626-9A67-452584B8E46D}" srcOrd="0" destOrd="0" presId="urn:microsoft.com/office/officeart/2005/8/layout/hProcess11"/>
    <dgm:cxn modelId="{BE4A3105-9923-4CA4-9A34-C2282060DE61}" type="presParOf" srcId="{94DE13D8-B6EC-40C9-BDB9-9D6CF13C52BC}" destId="{1DF490DB-4A28-4424-9B68-848FF7D1989B}" srcOrd="1" destOrd="0" presId="urn:microsoft.com/office/officeart/2005/8/layout/hProcess11"/>
    <dgm:cxn modelId="{73B55D7B-0C51-4E2B-9A1E-321E526F58D3}" type="presParOf" srcId="{1DF490DB-4A28-4424-9B68-848FF7D1989B}" destId="{77A4248D-3B8F-4729-86DF-B481CAD80D5C}" srcOrd="0" destOrd="0" presId="urn:microsoft.com/office/officeart/2005/8/layout/hProcess11"/>
    <dgm:cxn modelId="{0F7BD335-9F90-4EEF-BC2B-6182525BCF24}" type="presParOf" srcId="{77A4248D-3B8F-4729-86DF-B481CAD80D5C}" destId="{C7165D9B-E7E2-4D2A-8BB6-AB8ABD70C577}" srcOrd="0" destOrd="0" presId="urn:microsoft.com/office/officeart/2005/8/layout/hProcess11"/>
    <dgm:cxn modelId="{7C478121-841C-44F1-AEE8-4D6497E35075}" type="presParOf" srcId="{77A4248D-3B8F-4729-86DF-B481CAD80D5C}" destId="{F810BDAA-789A-4E11-83DB-FDEE77745720}" srcOrd="1" destOrd="0" presId="urn:microsoft.com/office/officeart/2005/8/layout/hProcess11"/>
    <dgm:cxn modelId="{F6108D49-DA87-47C0-8298-C8EA60B37A20}" type="presParOf" srcId="{77A4248D-3B8F-4729-86DF-B481CAD80D5C}" destId="{EB1E6D91-72BA-4F0F-B7F2-F5F2D0BB417A}" srcOrd="2" destOrd="0" presId="urn:microsoft.com/office/officeart/2005/8/layout/hProcess11"/>
    <dgm:cxn modelId="{71335B09-5004-4556-8526-4B27A3F03265}" type="presParOf" srcId="{1DF490DB-4A28-4424-9B68-848FF7D1989B}" destId="{3D7544DF-4EE3-46CC-91D2-19CE774BA4FA}" srcOrd="1" destOrd="0" presId="urn:microsoft.com/office/officeart/2005/8/layout/hProcess11"/>
    <dgm:cxn modelId="{DBDEEFE1-A960-42BA-8EF1-2EBF88AA203E}" type="presParOf" srcId="{1DF490DB-4A28-4424-9B68-848FF7D1989B}" destId="{EBB32669-3611-4DB0-BBC6-B6F036C28332}" srcOrd="2" destOrd="0" presId="urn:microsoft.com/office/officeart/2005/8/layout/hProcess11"/>
    <dgm:cxn modelId="{85A56F0F-7718-4FE7-963F-A96582F0EEA8}" type="presParOf" srcId="{EBB32669-3611-4DB0-BBC6-B6F036C28332}" destId="{2320B4EE-C739-4D89-B169-FA864C77E3A9}" srcOrd="0" destOrd="0" presId="urn:microsoft.com/office/officeart/2005/8/layout/hProcess11"/>
    <dgm:cxn modelId="{030F5270-C6BE-42C1-B4F6-8A7893D499E0}" type="presParOf" srcId="{EBB32669-3611-4DB0-BBC6-B6F036C28332}" destId="{407B7F09-2A3F-4584-B564-2897D017B5E7}" srcOrd="1" destOrd="0" presId="urn:microsoft.com/office/officeart/2005/8/layout/hProcess11"/>
    <dgm:cxn modelId="{F38BB0C9-E8F1-47EA-A13E-9AE820D6EEEC}" type="presParOf" srcId="{EBB32669-3611-4DB0-BBC6-B6F036C28332}" destId="{D5990550-35AE-4BC6-A52A-0FB6E7107319}" srcOrd="2" destOrd="0" presId="urn:microsoft.com/office/officeart/2005/8/layout/hProcess11"/>
    <dgm:cxn modelId="{1BE16061-C496-4966-9304-B1DFF64A85B4}" type="presParOf" srcId="{1DF490DB-4A28-4424-9B68-848FF7D1989B}" destId="{090B73E2-90F0-47BD-93D4-3823FD026D88}" srcOrd="3" destOrd="0" presId="urn:microsoft.com/office/officeart/2005/8/layout/hProcess11"/>
    <dgm:cxn modelId="{9348ECEB-ABCE-42A9-AB73-47247BF4E9B7}" type="presParOf" srcId="{1DF490DB-4A28-4424-9B68-848FF7D1989B}" destId="{37EE8BF6-50BC-412C-A167-2F1AB6C66A5A}" srcOrd="4" destOrd="0" presId="urn:microsoft.com/office/officeart/2005/8/layout/hProcess11"/>
    <dgm:cxn modelId="{E673A7AF-4B7E-4464-8619-64BCD5D0C5B2}" type="presParOf" srcId="{37EE8BF6-50BC-412C-A167-2F1AB6C66A5A}" destId="{7B53B282-A890-42C5-A2D8-F9531DAE3435}" srcOrd="0" destOrd="0" presId="urn:microsoft.com/office/officeart/2005/8/layout/hProcess11"/>
    <dgm:cxn modelId="{9F420F5D-9B4A-4B3F-BDAF-F5A1FA541FCB}" type="presParOf" srcId="{37EE8BF6-50BC-412C-A167-2F1AB6C66A5A}" destId="{04233693-7BEF-405C-ABC1-1557D70F676A}" srcOrd="1" destOrd="0" presId="urn:microsoft.com/office/officeart/2005/8/layout/hProcess11"/>
    <dgm:cxn modelId="{B80AC7A4-4D68-4DFE-B20C-35C69541FE91}" type="presParOf" srcId="{37EE8BF6-50BC-412C-A167-2F1AB6C66A5A}" destId="{0BF7D8E5-A9B9-4404-A956-F218604DC78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F9060-2376-4626-9A67-452584B8E46D}">
      <dsp:nvSpPr>
        <dsp:cNvPr id="0" name=""/>
        <dsp:cNvSpPr/>
      </dsp:nvSpPr>
      <dsp:spPr>
        <a:xfrm>
          <a:off x="0" y="1139483"/>
          <a:ext cx="9284084" cy="1519310"/>
        </a:xfrm>
        <a:prstGeom prst="notched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7165D9B-E7E2-4D2A-8BB6-AB8ABD70C577}">
      <dsp:nvSpPr>
        <dsp:cNvPr id="0" name=""/>
        <dsp:cNvSpPr/>
      </dsp:nvSpPr>
      <dsp:spPr>
        <a:xfrm>
          <a:off x="156" y="84333"/>
          <a:ext cx="3358904" cy="1181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Liší od házené </a:t>
          </a:r>
          <a:br>
            <a:rPr lang="cs-CZ" sz="1700" kern="1200" dirty="0"/>
          </a:br>
          <a:r>
            <a:rPr lang="cs-CZ" sz="1700" kern="1200" dirty="0"/>
            <a:t>z r. 1898, ať už </a:t>
          </a:r>
          <a:br>
            <a:rPr lang="cs-CZ" sz="1700" kern="1200" dirty="0"/>
          </a:br>
          <a:r>
            <a:rPr lang="cs-CZ" sz="1700" kern="1200" dirty="0"/>
            <a:t>z pohledu techniky nebo pravidel.</a:t>
          </a:r>
        </a:p>
      </dsp:txBody>
      <dsp:txXfrm>
        <a:off x="156" y="84333"/>
        <a:ext cx="3358904" cy="1181978"/>
      </dsp:txXfrm>
    </dsp:sp>
    <dsp:sp modelId="{F810BDAA-789A-4E11-83DB-FDEE77745720}">
      <dsp:nvSpPr>
        <dsp:cNvPr id="0" name=""/>
        <dsp:cNvSpPr/>
      </dsp:nvSpPr>
      <dsp:spPr>
        <a:xfrm>
          <a:off x="1489694" y="1652599"/>
          <a:ext cx="379827" cy="3798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20B4EE-C739-4D89-B169-FA864C77E3A9}">
      <dsp:nvSpPr>
        <dsp:cNvPr id="0" name=""/>
        <dsp:cNvSpPr/>
      </dsp:nvSpPr>
      <dsp:spPr>
        <a:xfrm>
          <a:off x="3444637" y="2278966"/>
          <a:ext cx="1711526" cy="151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Jedná se o 107 let vývoje.</a:t>
          </a:r>
        </a:p>
      </dsp:txBody>
      <dsp:txXfrm>
        <a:off x="3444637" y="2278966"/>
        <a:ext cx="1711526" cy="1519310"/>
      </dsp:txXfrm>
    </dsp:sp>
    <dsp:sp modelId="{407B7F09-2A3F-4584-B564-2897D017B5E7}">
      <dsp:nvSpPr>
        <dsp:cNvPr id="0" name=""/>
        <dsp:cNvSpPr/>
      </dsp:nvSpPr>
      <dsp:spPr>
        <a:xfrm>
          <a:off x="4110486" y="1709224"/>
          <a:ext cx="379827" cy="3798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53B282-A890-42C5-A2D8-F9531DAE3435}">
      <dsp:nvSpPr>
        <dsp:cNvPr id="0" name=""/>
        <dsp:cNvSpPr/>
      </dsp:nvSpPr>
      <dsp:spPr>
        <a:xfrm>
          <a:off x="5241739" y="167462"/>
          <a:ext cx="3113779" cy="849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Vybavení je rozděleno na hráčské a vybavení na hřišti.</a:t>
          </a:r>
        </a:p>
      </dsp:txBody>
      <dsp:txXfrm>
        <a:off x="5241739" y="167462"/>
        <a:ext cx="3113779" cy="849461"/>
      </dsp:txXfrm>
    </dsp:sp>
    <dsp:sp modelId="{04233693-7BEF-405C-ABC1-1557D70F676A}">
      <dsp:nvSpPr>
        <dsp:cNvPr id="0" name=""/>
        <dsp:cNvSpPr/>
      </dsp:nvSpPr>
      <dsp:spPr>
        <a:xfrm>
          <a:off x="6608715" y="1689545"/>
          <a:ext cx="379827" cy="3798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A8C4A-46DC-447A-976B-ECC19C54FDE4}" type="datetimeFigureOut">
              <a:rPr lang="cs-CZ" smtClean="0"/>
              <a:t>10. 2. 2018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611CA-872D-49CA-8148-E94B4C5967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75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11CA-872D-49CA-8148-E94B4C59678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41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11CA-872D-49CA-8148-E94B4C59678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33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611CA-872D-49CA-8148-E94B4C59678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52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9976-F5F9-4F56-9174-C4DFDAF92718}" type="datetimeFigureOut">
              <a:rPr lang="cs-CZ" smtClean="0"/>
              <a:pPr/>
              <a:t>10. 2. 2018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9A1E-E595-46D2-B82C-B9B7D2B8AD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29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9976-F5F9-4F56-9174-C4DFDAF92718}" type="datetimeFigureOut">
              <a:rPr lang="cs-CZ" smtClean="0"/>
              <a:pPr/>
              <a:t>10. 2. 2018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9A1E-E595-46D2-B82C-B9B7D2B8AD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97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9976-F5F9-4F56-9174-C4DFDAF92718}" type="datetimeFigureOut">
              <a:rPr lang="cs-CZ" smtClean="0"/>
              <a:pPr/>
              <a:t>10. 2. 2018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9A1E-E595-46D2-B82C-B9B7D2B8AD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290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9976-F5F9-4F56-9174-C4DFDAF92718}" type="datetimeFigureOut">
              <a:rPr lang="cs-CZ" smtClean="0"/>
              <a:pPr/>
              <a:t>10. 2. 2018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9A1E-E595-46D2-B82C-B9B7D2B8AD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0610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9976-F5F9-4F56-9174-C4DFDAF92718}" type="datetimeFigureOut">
              <a:rPr lang="cs-CZ" smtClean="0"/>
              <a:pPr/>
              <a:t>10. 2. 2018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9A1E-E595-46D2-B82C-B9B7D2B8AD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515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9976-F5F9-4F56-9174-C4DFDAF92718}" type="datetimeFigureOut">
              <a:rPr lang="cs-CZ" smtClean="0"/>
              <a:pPr/>
              <a:t>10. 2. 2018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9A1E-E595-46D2-B82C-B9B7D2B8AD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409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9976-F5F9-4F56-9174-C4DFDAF92718}" type="datetimeFigureOut">
              <a:rPr lang="cs-CZ" smtClean="0"/>
              <a:pPr/>
              <a:t>10. 2. 2018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9A1E-E595-46D2-B82C-B9B7D2B8AD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25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9976-F5F9-4F56-9174-C4DFDAF92718}" type="datetimeFigureOut">
              <a:rPr lang="cs-CZ" smtClean="0"/>
              <a:pPr/>
              <a:t>10. 2. 2018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9A1E-E595-46D2-B82C-B9B7D2B8AD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53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9976-F5F9-4F56-9174-C4DFDAF92718}" type="datetimeFigureOut">
              <a:rPr lang="cs-CZ" smtClean="0"/>
              <a:pPr/>
              <a:t>10. 2. 2018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9A1E-E595-46D2-B82C-B9B7D2B8AD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53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9976-F5F9-4F56-9174-C4DFDAF92718}" type="datetimeFigureOut">
              <a:rPr lang="cs-CZ" smtClean="0"/>
              <a:pPr/>
              <a:t>10. 2. 2018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9A1E-E595-46D2-B82C-B9B7D2B8AD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19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9976-F5F9-4F56-9174-C4DFDAF92718}" type="datetimeFigureOut">
              <a:rPr lang="cs-CZ" smtClean="0"/>
              <a:pPr/>
              <a:t>10. 2. 2018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9A1E-E595-46D2-B82C-B9B7D2B8AD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13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9976-F5F9-4F56-9174-C4DFDAF92718}" type="datetimeFigureOut">
              <a:rPr lang="cs-CZ" smtClean="0"/>
              <a:pPr/>
              <a:t>10. 2. 2018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9A1E-E595-46D2-B82C-B9B7D2B8AD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31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9976-F5F9-4F56-9174-C4DFDAF92718}" type="datetimeFigureOut">
              <a:rPr lang="cs-CZ" smtClean="0"/>
              <a:pPr/>
              <a:t>10. 2. 2018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9A1E-E595-46D2-B82C-B9B7D2B8AD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78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9976-F5F9-4F56-9174-C4DFDAF92718}" type="datetimeFigureOut">
              <a:rPr lang="cs-CZ" smtClean="0"/>
              <a:pPr/>
              <a:t>10. 2. 2018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9A1E-E595-46D2-B82C-B9B7D2B8AD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4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9976-F5F9-4F56-9174-C4DFDAF92718}" type="datetimeFigureOut">
              <a:rPr lang="cs-CZ" smtClean="0"/>
              <a:pPr/>
              <a:t>10. 2. 2018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9A1E-E595-46D2-B82C-B9B7D2B8AD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21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09976-F5F9-4F56-9174-C4DFDAF92718}" type="datetimeFigureOut">
              <a:rPr lang="cs-CZ" smtClean="0"/>
              <a:pPr/>
              <a:t>10. 2. 2018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9A1E-E595-46D2-B82C-B9B7D2B8AD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88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09976-F5F9-4F56-9174-C4DFDAF92718}" type="datetimeFigureOut">
              <a:rPr lang="cs-CZ" smtClean="0"/>
              <a:pPr/>
              <a:t>10. 2. 2018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E99A1E-E595-46D2-B82C-B9B7D2B8AD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01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H%C3%A1zen%C3%A1" TargetMode="External"/><Relationship Id="rId2" Type="http://schemas.openxmlformats.org/officeDocument/2006/relationships/hyperlink" Target="http://www.svaz.chf.cz/content.aspx?contentid=269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žlutá&#10;&#10;Popis vygenerován s vysokou mírou spolehlivosti">
            <a:extLst>
              <a:ext uri="{FF2B5EF4-FFF2-40B4-BE49-F238E27FC236}">
                <a16:creationId xmlns:a16="http://schemas.microsoft.com/office/drawing/2014/main" id="{DD9B583B-D08E-470E-85DC-A69E26BEB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076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DFC4F6E-FD13-4244-9FCD-6D0CB4305BB4}"/>
              </a:ext>
            </a:extLst>
          </p:cNvPr>
          <p:cNvSpPr txBox="1"/>
          <p:nvPr/>
        </p:nvSpPr>
        <p:spPr>
          <a:xfrm>
            <a:off x="1607128" y="2632365"/>
            <a:ext cx="2535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FFFF00"/>
                </a:solidFill>
              </a:rPr>
              <a:t>HÁZENÁ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B8C437D-DDC4-4E8A-BE00-548EAED5F861}"/>
              </a:ext>
            </a:extLst>
          </p:cNvPr>
          <p:cNvSpPr txBox="1"/>
          <p:nvPr/>
        </p:nvSpPr>
        <p:spPr>
          <a:xfrm>
            <a:off x="5394036" y="6391564"/>
            <a:ext cx="411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Vedoucí práce: Mgr. J. Kulíšková</a:t>
            </a:r>
          </a:p>
        </p:txBody>
      </p:sp>
    </p:spTree>
    <p:extLst>
      <p:ext uri="{BB962C8B-B14F-4D97-AF65-F5344CB8AC3E}">
        <p14:creationId xmlns:p14="http://schemas.microsoft.com/office/powerpoint/2010/main" val="3014135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985" y="377876"/>
            <a:ext cx="5908194" cy="8182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dirty="0"/>
              <a:t>Rozhodčí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623527"/>
            <a:ext cx="9362405" cy="500120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Na hřišti se pohybují 2 rozhodčí.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Mají své povinnosti a práva.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Musí vlastnit žlutou, červenou kartu a modrou kartu.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celostátní házené existuje 6 licencí pro rozhodčí, které jsou: 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D, C, B, A, EHF A IHF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Musí mít speciální dresy, které odlišují hráče od rozhodčích.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Chcete-li být rozhodčím, musíte investovat spoustu času do seminářů, zkoušek a </a:t>
            </a:r>
            <a:r>
              <a:rPr lang="cs-CZ" dirty="0">
                <a:latin typeface="Arial" pitchFamily="34" charset="0"/>
                <a:cs typeface="Arial" pitchFamily="34" charset="0"/>
              </a:rPr>
              <a:t>praktickým testům.</a:t>
            </a:r>
          </a:p>
          <a:p>
            <a:endParaRPr lang="cs-CZ" dirty="0"/>
          </a:p>
        </p:txBody>
      </p:sp>
      <p:pic>
        <p:nvPicPr>
          <p:cNvPr id="5" name="Obrázek 4" descr="Obsah obrázku osoba, sport, hráč, sportovní hra&#10;&#10;Popis vygenerován s velmi vysokou mírou spolehlivosti">
            <a:extLst>
              <a:ext uri="{FF2B5EF4-FFF2-40B4-BE49-F238E27FC236}">
                <a16:creationId xmlns:a16="http://schemas.microsoft.com/office/drawing/2014/main" id="{D0EF6BD7-CDBC-43FC-81E9-9DDFB7AD7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372" y="3628332"/>
            <a:ext cx="5540374" cy="321228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7D43B67-D5E9-4C66-A5A9-B3487A7412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71" y="255231"/>
            <a:ext cx="2272040" cy="2272040"/>
          </a:xfrm>
          <a:prstGeom prst="rect">
            <a:avLst/>
          </a:prstGeom>
        </p:spPr>
      </p:pic>
      <p:pic>
        <p:nvPicPr>
          <p:cNvPr id="6" name="Obrázek 5" descr="Obsah obrázku klipart&#10;&#10;Popis vygenerován s vysokou mírou spolehlivosti">
            <a:extLst>
              <a:ext uri="{FF2B5EF4-FFF2-40B4-BE49-F238E27FC236}">
                <a16:creationId xmlns:a16="http://schemas.microsoft.com/office/drawing/2014/main" id="{29EB8E11-6751-4842-9D92-A29A86C3A2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61" y="4280880"/>
            <a:ext cx="4059382" cy="2512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84267"/>
            <a:ext cx="10147519" cy="4580870"/>
          </a:xfrm>
        </p:spPr>
        <p:txBody>
          <a:bodyPr/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Vznikl v r. 1920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první polovině 20. století se nazýval „Československý svaz házené a ženských sportů“ (ČSHŽS).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Dnes se stará o celý průběh všech českých soutěží, o rozhodčí, o hráče a o týmy také.</a:t>
            </a: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Prezident je Radek Bendl.</a:t>
            </a: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 soutěžní úsek se stará Ing. Jiří Konečný.</a:t>
            </a: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 českou reprezentaci má na starost Karel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Nocar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099" name="Picture 3" descr="C:\Users\Vojtěch\Desktop\2016-01-06_15-24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4002" y="3663434"/>
            <a:ext cx="2745601" cy="3194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C:\Users\Vojtěch\Desktop\0_konec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9067" y="4393470"/>
            <a:ext cx="2305550" cy="2393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1" name="Picture 5" descr="C:\Users\Vojtěch\Desktop\PAR4243c3_183056_57326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5213" y="4256325"/>
            <a:ext cx="3930350" cy="2576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60DC32E-D86E-4EB3-BAB6-EF93A63E50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"/>
          <a:stretch/>
        </p:blipFill>
        <p:spPr>
          <a:xfrm>
            <a:off x="6524021" y="88579"/>
            <a:ext cx="2231571" cy="21605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1127" y="636494"/>
            <a:ext cx="3666838" cy="9983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dirty="0"/>
              <a:t>Extraliga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11263654" cy="4571905"/>
          </a:xfrm>
        </p:spPr>
        <p:txBody>
          <a:bodyPr/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Je nejvyšší ligou v České republice.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Hrají ji pouze muži.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Zápasy jsou každý týden vysílány v televizi.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Soupeří v ní 12 týmů a to jsou: Dukla Praha, HC Zubří, M.A.T. Plzeň, Cement Hranice, SKP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Frýdek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-Místek, HK FCC Město Lovosice,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Baník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OKD Karviná, HBC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Ronal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Jičín, KP Brno, Kopřivnice,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Tatran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Litovel a HC Zlín.</a:t>
            </a: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Do ligy spadá i play-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off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ve kterém se utkají nejlépe umístěné týmy (V tabulce nejlepších 6).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Vojtěch\Desktop\2716548_sport-hazena-dukla-plz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70985"/>
            <a:ext cx="4422710" cy="1987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3" name="Picture 3" descr="C:\Users\Vojtěch\Desktop\ADA_17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3463" y="449262"/>
            <a:ext cx="3161446" cy="2360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 descr="C:\Users\Vojtěch\Desktop\2724388_sport-hazena-dukla-plz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0044" y="4852803"/>
            <a:ext cx="4410074" cy="1981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C:\Users\Vojtěch\Desktop\logoext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7332" y="32918"/>
            <a:ext cx="1519518" cy="2026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243C84-1B53-41E8-AC7E-03D7E9EF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89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5689B1-BE23-469E-8EDE-8DCD48C6E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FFC000"/>
                </a:solidFill>
                <a:hlinkClick r:id="rId2"/>
              </a:rPr>
              <a:t>http://www.svaz.chf.cz/content.aspx?contentid=2693</a:t>
            </a:r>
            <a:endParaRPr lang="cs-CZ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C000"/>
                </a:solidFill>
                <a:hlinkClick r:id="rId3"/>
              </a:rPr>
              <a:t>https://cs.wikipedia.org/wiki/H%C3%A1zen%C3%A1</a:t>
            </a:r>
            <a:endParaRPr lang="cs-CZ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4354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83BFEE-0A46-4F30-AA8B-4950BEB57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76" y="433333"/>
            <a:ext cx="8014497" cy="96183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dirty="0"/>
              <a:t>Otázky a odpovědi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7985EC-BF27-4086-B5B2-9FB1B5A20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483" y="2977227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rgbClr val="FF0000"/>
                </a:solidFill>
              </a:rPr>
              <a:t>Máte nějaké otázky?</a:t>
            </a:r>
          </a:p>
        </p:txBody>
      </p:sp>
    </p:spTree>
    <p:extLst>
      <p:ext uri="{BB962C8B-B14F-4D97-AF65-F5344CB8AC3E}">
        <p14:creationId xmlns:p14="http://schemas.microsoft.com/office/powerpoint/2010/main" val="229427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484F24-57FE-4744-A6DC-D1CDDE7F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067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dirty="0"/>
              <a:t>Děkuji za pozornost!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F6E982-7D23-40A1-9DF9-8B94670A0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49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jtěch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12192000" cy="6885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4135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9723" y="412376"/>
            <a:ext cx="6056713" cy="93613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cs-CZ" dirty="0"/>
              <a:t>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36436"/>
            <a:ext cx="6397721" cy="4998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Témata jsou:</a:t>
            </a:r>
          </a:p>
          <a:p>
            <a:pPr marL="0" indent="0">
              <a:buNone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historie házené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současná házená z pohledu vybavení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hřiště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pravidla 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rozhodčí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organizace „česká házená“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extraliga 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otázky a odpovědi</a:t>
            </a:r>
          </a:p>
        </p:txBody>
      </p:sp>
    </p:spTree>
    <p:extLst>
      <p:ext uri="{BB962C8B-B14F-4D97-AF65-F5344CB8AC3E}">
        <p14:creationId xmlns:p14="http://schemas.microsoft.com/office/powerpoint/2010/main" val="267574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8899" y="645459"/>
            <a:ext cx="4013049" cy="81388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dirty="0"/>
              <a:t>Historie házené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8788" y="2523617"/>
            <a:ext cx="9853251" cy="444802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Vymyslel ji dánský učitel Holger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Nielsen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r. 1898.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První pravidla vyšla v r. 1906.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Německu v 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1911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vznikla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varianta hry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Klíčový krok byl v r. 1934, kdy kongres IAHF ve Stockholmu uznal skandinávská pravidla.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První mistrovství světa mužů bylo v r. 1938.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r. 1946 vznikla Mezinárodní federace házené (IHF).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R. 1972 se zařadila do programu olympijských her.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První oficiální zápas v Československu bylo v r. 1947, kde se utkaly týmy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TJ Sokol Úvaly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ZJS Sparta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Bratrstv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7" y="154544"/>
            <a:ext cx="2800772" cy="2006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48" y="318656"/>
            <a:ext cx="4244107" cy="3010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332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5263" y="457200"/>
            <a:ext cx="8153174" cy="88207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cs-CZ" sz="4000" dirty="0">
                <a:cs typeface="Arial" panose="020B0604020202020204" pitchFamily="34" charset="0"/>
              </a:rPr>
              <a:t>Současná házená z pohledu vybavení</a:t>
            </a:r>
            <a:br>
              <a:rPr lang="cs-CZ" dirty="0">
                <a:cs typeface="Arial" panose="020B0604020202020204" pitchFamily="34" charset="0"/>
              </a:rPr>
            </a:b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68FD0BD-0E74-406F-B0D6-01B3D5AF0E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530481"/>
              </p:ext>
            </p:extLst>
          </p:nvPr>
        </p:nvGraphicFramePr>
        <p:xfrm>
          <a:off x="621916" y="2177649"/>
          <a:ext cx="9284084" cy="3798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92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2198" y="387926"/>
            <a:ext cx="2168020" cy="10252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cs-CZ" dirty="0"/>
              <a:t>Brány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2160589"/>
            <a:ext cx="9408775" cy="4697411"/>
          </a:xfrm>
        </p:spPr>
        <p:txBody>
          <a:bodyPr/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Mají rozměry 2x3 metry.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Obvyklý materiál je kov.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Povinnost je ukotvit je, aby na někoho nespadly.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Váží až 90 kg.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Musí být barevně odlišné.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Brány se dělí na mini-házenou a na klasickou házenou.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08" y="0"/>
            <a:ext cx="4087091" cy="3065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1" y="4180637"/>
            <a:ext cx="3657599" cy="2677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731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206155"/>
            <a:ext cx="2334090" cy="112388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cs-CZ" dirty="0"/>
              <a:t>Balony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2160589"/>
            <a:ext cx="9408775" cy="4697411"/>
          </a:xfrm>
        </p:spPr>
        <p:txBody>
          <a:bodyPr/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Vývoj pochází ze starověkého Řecka.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házené je používán ve čtyřech typech velikostí.</a:t>
            </a:r>
          </a:p>
          <a:p>
            <a:pPr marL="144000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47-49cm - Balon pro nejmenší děti, „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minižáky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“.</a:t>
            </a:r>
          </a:p>
          <a:p>
            <a:pPr marL="144000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49-52cm - Balon pro mladší žáky.</a:t>
            </a:r>
          </a:p>
          <a:p>
            <a:pPr marL="144000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54-56cm - Balon pro starší žáky a mladší dorost.</a:t>
            </a:r>
          </a:p>
          <a:p>
            <a:pPr marL="1440000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56-60cm - Balon pro starší dorostence a pro muže.</a:t>
            </a:r>
          </a:p>
          <a:p>
            <a:pPr marL="342000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Jsou kožené a dobře uchopitelné.</a:t>
            </a:r>
          </a:p>
          <a:p>
            <a:pPr marL="342000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 lepší úchop se používá štěpařské lepidlo.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478" y="360313"/>
            <a:ext cx="2205992" cy="216049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30" y="4584562"/>
            <a:ext cx="2276690" cy="2273438"/>
          </a:xfrm>
          <a:prstGeom prst="rect">
            <a:avLst/>
          </a:prstGeom>
        </p:spPr>
      </p:pic>
      <p:pic>
        <p:nvPicPr>
          <p:cNvPr id="1026" name="Picture 2" descr="C:\Users\Vojtěch\Desktop\ROU30977c_stepak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2691" y="1668422"/>
            <a:ext cx="2312800" cy="2916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206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5263" y="242048"/>
            <a:ext cx="2140301" cy="115264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cs-CZ" dirty="0"/>
              <a:t>Dresy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9551" y="1504808"/>
            <a:ext cx="9408775" cy="2466829"/>
          </a:xfrm>
        </p:spPr>
        <p:txBody>
          <a:bodyPr>
            <a:normAutofit/>
          </a:bodyPr>
          <a:lstStyle/>
          <a:p>
            <a:pPr marL="342000"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Každý tým má za povinnost mít jeden pár.</a:t>
            </a:r>
          </a:p>
          <a:p>
            <a:pPr marL="342000"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Číslo hlavně musí byt v zadní části, popřípadě i vpředu.</a:t>
            </a:r>
          </a:p>
          <a:p>
            <a:pPr marL="342000"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Musí být i spodní část dresu (trenýrky), na kterých musí být také číslo.</a:t>
            </a:r>
          </a:p>
          <a:p>
            <a:pPr marL="342000"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Musí lišit od dresů brankářů.</a:t>
            </a:r>
          </a:p>
        </p:txBody>
      </p:sp>
      <p:pic>
        <p:nvPicPr>
          <p:cNvPr id="7" name="Obrázek 6" descr="Obsah obrázku oblečení&#10;&#10;Popis vygenerován s vysokou mírou spolehlivosti">
            <a:extLst>
              <a:ext uri="{FF2B5EF4-FFF2-40B4-BE49-F238E27FC236}">
                <a16:creationId xmlns:a16="http://schemas.microsoft.com/office/drawing/2014/main" id="{19622D8E-9D1B-46AF-9677-D4D21B64A1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9" y="3341176"/>
            <a:ext cx="6399999" cy="3600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331C189-F22F-4629-BD8F-28664FD1D2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000" y="3627551"/>
            <a:ext cx="6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332" y="561712"/>
            <a:ext cx="2857718" cy="1357745"/>
          </a:xfrm>
        </p:spPr>
        <p:txBody>
          <a:bodyPr/>
          <a:lstStyle/>
          <a:p>
            <a:pPr algn="ctr"/>
            <a:r>
              <a:rPr lang="cs-CZ" dirty="0"/>
              <a:t>Hřiště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6629" y="1506428"/>
            <a:ext cx="9761180" cy="5351571"/>
          </a:xfrm>
        </p:spPr>
        <p:txBody>
          <a:bodyPr/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Rozměry jsou 40x20 metrů.</a:t>
            </a:r>
          </a:p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Je rozděleno čárami na: </a:t>
            </a: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4 metrové</a:t>
            </a: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6 metrové</a:t>
            </a: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7 metrové</a:t>
            </a: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9 metrové</a:t>
            </a: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půlová čára</a:t>
            </a: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střídající čára</a:t>
            </a: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Nejčastější povrchy jsou: </a:t>
            </a: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Tartan</a:t>
            </a: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palubovka (parkety)</a:t>
            </a: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plastové parkety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613" y="32949"/>
            <a:ext cx="6486314" cy="36539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4" y="3817174"/>
            <a:ext cx="5455637" cy="30687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380" y="3728314"/>
            <a:ext cx="5275407" cy="3153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9" y="0"/>
            <a:ext cx="4971085" cy="3728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696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2533" y="310228"/>
            <a:ext cx="5945140" cy="68457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dirty="0"/>
              <a:t>Pravidla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2533" y="1330037"/>
            <a:ext cx="10914303" cy="539349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Cílem hráčů je přenést míč do branky soupeře.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Hráč má tři kroky a s jedním driblinkem další tří kroky.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Je zakázáno hrát nohou, pouze brankář smí hrát nohama.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Hřiště musí mít rozměry 40x20 metrů.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Dělí se na dvě poloviny, na každé polovině je vyznačené brankoviště, které je 6 metrů vzdáleno od branky.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Hraje se na dva poločasy po 30 minutách s 10 minutovou pauzou.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 Za hrubý faul se uděluje žlutá karta, dále 2 minuty, další 2 minuty a následovně červená karta, avšak rozhodčí nemusí dodržovat tento řád, může udělit rovnou i červenou kartu.</a:t>
            </a: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Vojtěch\Desktop\IMG_1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084194" y="729347"/>
            <a:ext cx="3312062" cy="2473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766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Vlastní 3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9900"/>
      </a:accent1>
      <a:accent2>
        <a:srgbClr val="FFC000"/>
      </a:accent2>
      <a:accent3>
        <a:srgbClr val="E48902"/>
      </a:accent3>
      <a:accent4>
        <a:srgbClr val="932313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510</TotalTime>
  <Words>741</Words>
  <Application>Microsoft Office PowerPoint</Application>
  <PresentationFormat>Širokoúhlá obrazovka</PresentationFormat>
  <Paragraphs>99</Paragraphs>
  <Slides>16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Fazeta</vt:lpstr>
      <vt:lpstr>Prezentace aplikace PowerPoint</vt:lpstr>
      <vt:lpstr>Osnova</vt:lpstr>
      <vt:lpstr>Historie házené</vt:lpstr>
      <vt:lpstr>Současná házená z pohledu vybavení </vt:lpstr>
      <vt:lpstr>Brány</vt:lpstr>
      <vt:lpstr>Balony</vt:lpstr>
      <vt:lpstr>Dresy</vt:lpstr>
      <vt:lpstr>Hřiště</vt:lpstr>
      <vt:lpstr>Pravidla</vt:lpstr>
      <vt:lpstr>Rozhodčí</vt:lpstr>
      <vt:lpstr>  </vt:lpstr>
      <vt:lpstr>Extraliga</vt:lpstr>
      <vt:lpstr>Zdroje</vt:lpstr>
      <vt:lpstr>Otázky a odpovědi</vt:lpstr>
      <vt:lpstr>Děkuji za pozornost!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Házená</dc:title>
  <dc:creator>x16bbenusvo x16bbenusvo</dc:creator>
  <cp:lastModifiedBy>Admin</cp:lastModifiedBy>
  <cp:revision>144</cp:revision>
  <dcterms:created xsi:type="dcterms:W3CDTF">2016-01-26T13:53:53Z</dcterms:created>
  <dcterms:modified xsi:type="dcterms:W3CDTF">2018-02-10T10:41:54Z</dcterms:modified>
</cp:coreProperties>
</file>