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4" r:id="rId8"/>
    <p:sldId id="263" r:id="rId9"/>
    <p:sldId id="265" r:id="rId10"/>
    <p:sldId id="262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DFA55-B7C1-4B6C-A180-39999B18E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934DE7-D5A8-45C4-A28C-465FC7631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DCBA59-81A0-44F9-8A97-D1FD9EF4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947BB-07F6-4980-BFDE-EAFFB9CD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D3064-066C-4A03-ABA1-F3A63077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35345-49CA-4478-9A99-C3B58D03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128FA4-F545-44F2-AF6D-7BF9AC9C2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6FDDF3-1AB6-4E3F-87D0-D7781ADF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BE2BDC-536F-42E8-84E9-F9765C67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D885BC-4D48-4474-89DF-652F23A8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3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D405862-A84A-4CA3-B996-E7BB4DA2F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8514FC-56CE-45FF-BC63-C277DE053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39B18B-7DD0-497F-B234-72B5DD82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9B8111-4F95-4C34-82A8-D1B18F70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FAFCAB-DB97-40FC-89D2-92CBED71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65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FE627-DDEF-476B-BFA6-F3ECC007B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1480BB-7C61-45E4-B72E-A4BB9D798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D57E91-D9E9-4B56-971B-83F9A70C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1BE5B-A9C2-4D66-8DFC-36553E25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DCB89C-1C73-4033-9BF0-6F694986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3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1CEBC-9F8A-44DD-A976-28D330809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C57ED41-B5E3-4B21-9ADD-C7D9F1AA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81BAC6-194B-41F2-A944-D1BB62AE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EF83B8-A290-4402-931B-150876AE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4F1F7F-614F-4251-A695-5CEDADC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32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94AD7-C981-4462-B8B0-B9E4F88D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A72820-0864-465C-8621-6679D56E8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3B32357-F7F0-4BA3-9B74-D4A42E481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C711BA-A6B8-42DC-B188-2CCD4FEC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4DD8D9-DBC1-4331-BB4C-C5863510E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DDE72D-84EA-4AF4-AD34-4D8D6A3B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66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0918C-AEE6-4F9D-A22B-C12AA604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2537772-2832-415F-AC36-9B52B1DE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7CB9A5-2FC3-495A-A41C-CA78D532A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EA7CE8F-D963-4E41-BB6D-5021B266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E3B711B-CE49-4D7A-95E9-669CE380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2796DD-48F3-4D99-B6F3-DD272273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AF81A3-E9AE-4EE8-849C-032FD035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06C9B0-09BE-4EBE-A052-AE2F856D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93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01A18-A9DC-4E42-B7ED-984355DC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950161-9515-4D2D-9520-62AD33584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31C5A0-E93A-4676-92DE-17604BAE4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F6DE7C-672C-49B3-8D30-A20B8519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28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D3C8F4-BD38-4E63-B5F4-1C1FE19D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507BCB8-3492-43BF-9999-C79D7523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AD5482-AF52-4787-BF42-0DA4B461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92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10947-102C-42BF-93DD-AF2C157D0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1C68CB-6A4C-44D7-B70D-44E6A4844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62C9C61-4B1F-4506-AF61-A5570660B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811360-A0C3-42F9-8853-AEA3F68F5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0DE13B-9F2E-453A-A5EB-EDE3C485E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587D7C-402B-4881-8B46-D2795F6E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15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63C2F4-7174-40BD-B1CD-D8C60E38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9EB650-B7CD-44C7-9F84-A24FD32A1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3376B6-C1C6-4C4C-8112-88AB8D8D7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71F5B5-288F-4C36-BE06-9470C0BA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233035-7E27-4925-8204-3E98EB64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003847-648A-466E-87CA-02A20AD5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8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33E488-18C2-4C1C-8527-191BB677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D1C7291-9707-4182-93AC-22E9B295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F851C3-86DC-4EB9-8F09-10E779E44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D549-C515-45B3-A8E4-55DA47F3978C}" type="datetimeFigureOut">
              <a:rPr lang="cs-CZ" smtClean="0"/>
              <a:t>10. 2. 2018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688D14-7D99-475B-A4E6-1ADFA5A11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2064E9-9FB0-4A65-8359-0DCF8884E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5300-4772-4E96-922D-86B6F8D009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60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G"/><Relationship Id="rId2" Type="http://schemas.openxmlformats.org/officeDocument/2006/relationships/image" Target="../media/image34.JPG"/><Relationship Id="rId16" Type="http://schemas.openxmlformats.org/officeDocument/2006/relationships/image" Target="../media/image48.JP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JP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G"/><Relationship Id="rId4" Type="http://schemas.openxmlformats.org/officeDocument/2006/relationships/image" Target="../media/image36.JP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DA1914-5000-4504-97D5-F6044ECE8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5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423E6C-F6BC-4518-8666-8E9963888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87" y="1473171"/>
            <a:ext cx="5950695" cy="3320973"/>
          </a:xfrm>
        </p:spPr>
        <p:txBody>
          <a:bodyPr anchor="t">
            <a:normAutofit/>
          </a:bodyPr>
          <a:lstStyle/>
          <a:p>
            <a:pPr algn="l"/>
            <a:r>
              <a:rPr lang="cs-CZ" sz="5400" dirty="0">
                <a:latin typeface="Berlin Sans FB Demi" panose="020E0802020502020306" pitchFamily="34" charset="0"/>
              </a:rPr>
              <a:t>NORSKO</a:t>
            </a:r>
            <a:br>
              <a:rPr lang="cs-CZ" sz="5400" dirty="0">
                <a:latin typeface="Berlin Sans FB Demi" panose="020E0802020502020306" pitchFamily="34" charset="0"/>
              </a:rPr>
            </a:br>
            <a:r>
              <a:rPr lang="cs-CZ" sz="5400" dirty="0">
                <a:latin typeface="Berlin Sans FB Demi" panose="020E0802020502020306" pitchFamily="34" charset="0"/>
              </a:rPr>
              <a:t>K</a:t>
            </a:r>
            <a:r>
              <a:rPr lang="cs-CZ" sz="5400" b="1" dirty="0">
                <a:latin typeface="Berlin Sans FB Demi" panose="020E0802020502020306" pitchFamily="34" charset="0"/>
              </a:rPr>
              <a:t>Ř</a:t>
            </a:r>
            <a:r>
              <a:rPr lang="cs-CZ" sz="5400" dirty="0">
                <a:latin typeface="Berlin Sans FB Demi" panose="020E0802020502020306" pitchFamily="34" charset="0"/>
              </a:rPr>
              <a:t>ÍŽEM KRÁŽEM </a:t>
            </a:r>
            <a:br>
              <a:rPr lang="cs-CZ" sz="5400" dirty="0">
                <a:latin typeface="Berlin Sans FB Demi" panose="020E0802020502020306" pitchFamily="34" charset="0"/>
              </a:rPr>
            </a:br>
            <a:r>
              <a:rPr lang="cs-CZ" sz="5400" dirty="0">
                <a:latin typeface="Berlin Sans FB Demi" panose="020E0802020502020306" pitchFamily="34" charset="0"/>
              </a:rPr>
              <a:t>2008-2017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5B716E-0D3D-4BE4-8EAC-5DB2122D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0417" y="4670546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cs-CZ" sz="2800" dirty="0"/>
              <a:t>Josef Zelený, DZ2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4852B6-C2BF-46BE-8CC6-5933331D54CA}"/>
              </a:ext>
            </a:extLst>
          </p:cNvPr>
          <p:cNvSpPr txBox="1"/>
          <p:nvPr/>
        </p:nvSpPr>
        <p:spPr>
          <a:xfrm>
            <a:off x="376518" y="233082"/>
            <a:ext cx="339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Studentská konference 2017/2018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5B2D67-A970-47C0-949F-FC6FEE40CEB8}"/>
              </a:ext>
            </a:extLst>
          </p:cNvPr>
          <p:cNvSpPr txBox="1"/>
          <p:nvPr/>
        </p:nvSpPr>
        <p:spPr>
          <a:xfrm>
            <a:off x="224117" y="6403834"/>
            <a:ext cx="32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Vedoucí práce: Mgr. J. Kulíšková</a:t>
            </a:r>
          </a:p>
        </p:txBody>
      </p:sp>
    </p:spTree>
    <p:extLst>
      <p:ext uri="{BB962C8B-B14F-4D97-AF65-F5344CB8AC3E}">
        <p14:creationId xmlns:p14="http://schemas.microsoft.com/office/powerpoint/2010/main" val="2961158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  <a:latin typeface="Alternate Gothic No.2 AT" panose="02000506030000020004" pitchFamily="2" charset="0"/>
              </a:rPr>
              <a:t>Příroda</a:t>
            </a:r>
            <a:endParaRPr lang="cs-CZ" dirty="0">
              <a:solidFill>
                <a:schemeClr val="bg1"/>
              </a:solidFill>
              <a:latin typeface="Alternate Gothic No.2 AT" panose="02000506030000020004" pitchFamily="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Hojně se zde vyskytují losi a sobi </a:t>
            </a:r>
          </a:p>
          <a:p>
            <a:r>
              <a:rPr lang="cs-CZ">
                <a:solidFill>
                  <a:schemeClr val="bg1"/>
                </a:solidFill>
              </a:rPr>
              <a:t>Díky příznivým podmínkám zde lze najít spoustu hub, borůvek a hlavně brusinek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Obsah obrázku tráva, exteriér, savci, zvíře&#10;&#10;Popis vygenerován s velmi vysokou mírou spolehlivosti">
            <a:extLst>
              <a:ext uri="{FF2B5EF4-FFF2-40B4-BE49-F238E27FC236}">
                <a16:creationId xmlns:a16="http://schemas.microsoft.com/office/drawing/2014/main" id="{08EEE8D9-4429-4B99-8488-DE8C32E8F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-998808"/>
            <a:ext cx="11765280" cy="8331591"/>
          </a:xfrm>
          <a:prstGeom prst="rect">
            <a:avLst/>
          </a:prstGeom>
        </p:spPr>
      </p:pic>
      <p:pic>
        <p:nvPicPr>
          <p:cNvPr id="27" name="Obrázek 26" descr="Obsah obrázku stůl, jídlo, interiér, koš&#10;&#10;Popis vygenerován s velmi vysokou mírou spolehlivosti">
            <a:extLst>
              <a:ext uri="{FF2B5EF4-FFF2-40B4-BE49-F238E27FC236}">
                <a16:creationId xmlns:a16="http://schemas.microsoft.com/office/drawing/2014/main" id="{E85A09EB-0811-4703-A216-4450341F7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9" name="Obrázek 28" descr="Obsah obrázku strom, exteriér, tráva, červená&#10;&#10;Popis vygenerován s velmi vysokou mírou spolehlivosti">
            <a:extLst>
              <a:ext uri="{FF2B5EF4-FFF2-40B4-BE49-F238E27FC236}">
                <a16:creationId xmlns:a16="http://schemas.microsoft.com/office/drawing/2014/main" id="{1584629B-77E6-464E-985E-F420A62EB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1" name="Obrázek 30" descr="Obsah obrázku strom, příroda, exteriér, sníh&#10;&#10;Popis vygenerován s velmi vysokou mírou spolehlivosti">
            <a:extLst>
              <a:ext uri="{FF2B5EF4-FFF2-40B4-BE49-F238E27FC236}">
                <a16:creationId xmlns:a16="http://schemas.microsoft.com/office/drawing/2014/main" id="{D026498E-6337-4D29-885E-3133E3A0F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0"/>
            <a:ext cx="10269415" cy="6844565"/>
          </a:xfrm>
          <a:prstGeom prst="rect">
            <a:avLst/>
          </a:prstGeom>
        </p:spPr>
      </p:pic>
      <p:pic>
        <p:nvPicPr>
          <p:cNvPr id="33" name="Obrázek 32" descr="Obsah obrázku obloha, exteriér, letící, letecká doprava&#10;&#10;Popis vygenerován s velmi vysokou mírou spolehlivosti">
            <a:extLst>
              <a:ext uri="{FF2B5EF4-FFF2-40B4-BE49-F238E27FC236}">
                <a16:creationId xmlns:a16="http://schemas.microsoft.com/office/drawing/2014/main" id="{0A221ABC-7712-472E-95D4-4D06CE8D66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35" name="Obrázek 34" descr="Obsah obrázku voda, obloha, exteriér, západ slunce&#10;&#10;Popis vygenerován s velmi vysokou mírou spolehlivosti">
            <a:extLst>
              <a:ext uri="{FF2B5EF4-FFF2-40B4-BE49-F238E27FC236}">
                <a16:creationId xmlns:a16="http://schemas.microsoft.com/office/drawing/2014/main" id="{7498FABB-6F6C-4DE0-B464-83C8F674E6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37" name="Obrázek 36" descr="Obsah obrázku tráva, obloha, exteriér, vlak&#10;&#10;Popis vygenerován s velmi vysokou mírou spolehlivosti">
            <a:extLst>
              <a:ext uri="{FF2B5EF4-FFF2-40B4-BE49-F238E27FC236}">
                <a16:creationId xmlns:a16="http://schemas.microsoft.com/office/drawing/2014/main" id="{51507FA8-B4B8-44AA-8580-70CDC522D5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39" name="Obrázek 38" descr="Obsah obrázku obloha, exteriér, scéna, silnice&#10;&#10;Popis vygenerován s velmi vysokou mírou spolehlivosti">
            <a:extLst>
              <a:ext uri="{FF2B5EF4-FFF2-40B4-BE49-F238E27FC236}">
                <a16:creationId xmlns:a16="http://schemas.microsoft.com/office/drawing/2014/main" id="{F49CE76A-29DF-4267-96FE-CD0A3D8199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1" name="Obrázek 40" descr="Obsah obrázku hora, voda, exteriér, obloha&#10;&#10;Popis vygenerován s velmi vysokou mírou spolehlivosti">
            <a:extLst>
              <a:ext uri="{FF2B5EF4-FFF2-40B4-BE49-F238E27FC236}">
                <a16:creationId xmlns:a16="http://schemas.microsoft.com/office/drawing/2014/main" id="{981F4B3F-6AE9-408E-8B2A-FD72407116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Obrázek 42" descr="Obsah obrázku hora, obloha, exteriér, příroda&#10;&#10;Popis vygenerován s velmi vysokou mírou spolehlivosti">
            <a:extLst>
              <a:ext uri="{FF2B5EF4-FFF2-40B4-BE49-F238E27FC236}">
                <a16:creationId xmlns:a16="http://schemas.microsoft.com/office/drawing/2014/main" id="{CF6D35D1-A1EB-4162-820D-B570C1E74E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5" name="Obrázek 44" descr="Obsah obrázku voda, exteriér, obloha, příroda&#10;&#10;Popis vygenerován s velmi vysokou mírou spolehlivosti">
            <a:extLst>
              <a:ext uri="{FF2B5EF4-FFF2-40B4-BE49-F238E27FC236}">
                <a16:creationId xmlns:a16="http://schemas.microsoft.com/office/drawing/2014/main" id="{69D986BE-56FC-4043-88B7-8846542613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7" name="Obrázek 46" descr="Obsah obrázku země, exteriér, obloha, příroda&#10;&#10;Popis vygenerován s velmi vysokou mírou spolehlivosti">
            <a:extLst>
              <a:ext uri="{FF2B5EF4-FFF2-40B4-BE49-F238E27FC236}">
                <a16:creationId xmlns:a16="http://schemas.microsoft.com/office/drawing/2014/main" id="{EEE50FCF-B793-4AF4-B2AF-60BDE9ACD5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49" name="Obrázek 48" descr="Obsah obrázku voda, obloha, exteriér, západ slunce&#10;&#10;Popis vygenerován s velmi vysokou mírou spolehlivosti">
            <a:extLst>
              <a:ext uri="{FF2B5EF4-FFF2-40B4-BE49-F238E27FC236}">
                <a16:creationId xmlns:a16="http://schemas.microsoft.com/office/drawing/2014/main" id="{89AE5D54-7819-489F-A0ED-A506A5F077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51" name="Obrázek 50" descr="Obsah obrázku exteriér, tráva, hora, obloha&#10;&#10;Popis vygenerován s velmi vysokou mírou spolehlivosti">
            <a:extLst>
              <a:ext uri="{FF2B5EF4-FFF2-40B4-BE49-F238E27FC236}">
                <a16:creationId xmlns:a16="http://schemas.microsoft.com/office/drawing/2014/main" id="{803E121D-0CE7-4163-988D-C511ECCF7D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3" name="Obrázek 52" descr="Obsah obrázku zvíře, pták, obloha, exteriér&#10;&#10;Popis vygenerován s velmi vysokou mírou spolehlivosti">
            <a:extLst>
              <a:ext uri="{FF2B5EF4-FFF2-40B4-BE49-F238E27FC236}">
                <a16:creationId xmlns:a16="http://schemas.microsoft.com/office/drawing/2014/main" id="{E197699C-6BCF-4E03-B78E-D826BF7E1D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5" name="Obrázek 54" descr="Obsah obrázku obloha, exteriér, hora, tráva&#10;&#10;Popis vygenerován s velmi vysokou mírou spolehlivosti">
            <a:extLst>
              <a:ext uri="{FF2B5EF4-FFF2-40B4-BE49-F238E27FC236}">
                <a16:creationId xmlns:a16="http://schemas.microsoft.com/office/drawing/2014/main" id="{B2CE06ED-BEB8-46FD-B041-6AC60875B3E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57" name="Obrázek 56" descr="Obsah obrázku exteriér, obloha, západ slunce, voda&#10;&#10;Popis vygenerován s velmi vysokou mírou spolehlivosti">
            <a:extLst>
              <a:ext uri="{FF2B5EF4-FFF2-40B4-BE49-F238E27FC236}">
                <a16:creationId xmlns:a16="http://schemas.microsoft.com/office/drawing/2014/main" id="{6288D6C8-BDDC-4B15-8A81-DD1A7DCD52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5DBA6E50-FEC2-4B22-A693-DF9529F74B6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75" y="0"/>
            <a:ext cx="5505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95481-3328-4F1E-B7B8-14F005A51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Další zajímavosti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99E657-8305-4C71-B1BB-E4AACE3E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V současnosti se kraj </a:t>
            </a:r>
            <a:r>
              <a:rPr lang="cs-CZ" dirty="0" err="1"/>
              <a:t>Oppland</a:t>
            </a:r>
            <a:r>
              <a:rPr lang="cs-CZ" dirty="0"/>
              <a:t> ve kterém leží zmíněné město </a:t>
            </a:r>
            <a:r>
              <a:rPr lang="cs-CZ" dirty="0" err="1"/>
              <a:t>Lillehammer</a:t>
            </a:r>
            <a:r>
              <a:rPr lang="cs-CZ" dirty="0"/>
              <a:t> potýká s problémem přemnožení rosomáků.</a:t>
            </a:r>
          </a:p>
          <a:p>
            <a:endParaRPr lang="cs-CZ" dirty="0"/>
          </a:p>
          <a:p>
            <a:r>
              <a:rPr lang="cs-CZ" dirty="0"/>
              <a:t>Norsko je momentálně na špičce států které užívají elektromobily Tesla</a:t>
            </a:r>
          </a:p>
          <a:p>
            <a:r>
              <a:rPr lang="cs-CZ" dirty="0"/>
              <a:t>Za minulý rok vylovili nejvíc velryb na světě</a:t>
            </a:r>
          </a:p>
        </p:txBody>
      </p:sp>
      <p:pic>
        <p:nvPicPr>
          <p:cNvPr id="5" name="Obrázek 4" descr="Obsah obrázku zvíře, savci, strom, exteriér&#10;&#10;Popis vygenerován s velmi vysokou mírou spolehlivosti">
            <a:extLst>
              <a:ext uri="{FF2B5EF4-FFF2-40B4-BE49-F238E27FC236}">
                <a16:creationId xmlns:a16="http://schemas.microsoft.com/office/drawing/2014/main" id="{34EB29B9-943D-42C3-9320-37C174C94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54" y="-223837"/>
            <a:ext cx="5160146" cy="3429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844B0D-4A05-4ACC-BE3D-05F272981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-312211"/>
            <a:ext cx="6731816" cy="3517374"/>
          </a:xfrm>
          <a:prstGeom prst="rect">
            <a:avLst/>
          </a:prstGeom>
        </p:spPr>
      </p:pic>
      <p:pic>
        <p:nvPicPr>
          <p:cNvPr id="9" name="Obrázek 8" descr="Obsah obrázku zvíře, vodní savec, voda, savci&#10;&#10;Popis vygenerován s velmi vysokou mírou spolehlivosti">
            <a:extLst>
              <a:ext uri="{FF2B5EF4-FFF2-40B4-BE49-F238E27FC236}">
                <a16:creationId xmlns:a16="http://schemas.microsoft.com/office/drawing/2014/main" id="{CDAA4B3D-3D5C-4F53-B820-0CD854F16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06" y="1577975"/>
            <a:ext cx="9379987" cy="52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1F80F-BC16-4B0B-9108-B8D7697B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8598BB-C2A5-458B-B596-09AD4FDE9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https://cs.wikipedia.org/wiki/Hlavní strana</a:t>
            </a:r>
            <a:endParaRPr lang="cs-CZ" dirty="0"/>
          </a:p>
          <a:p>
            <a:r>
              <a:rPr lang="cs-CZ" dirty="0"/>
              <a:t>Moje znalosti</a:t>
            </a:r>
          </a:p>
          <a:p>
            <a:r>
              <a:rPr lang="cs-CZ" dirty="0"/>
              <a:t>Většinou moje a také sestry fotky </a:t>
            </a:r>
          </a:p>
          <a:p>
            <a:r>
              <a:rPr lang="cs-CZ" dirty="0"/>
              <a:t>http://rybolovnorsko.cz/forums/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452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0214087">
            <a:off x="1529519" y="4245629"/>
            <a:ext cx="683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cs-CZ" sz="54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DĚKUJI ZA POZORNOST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4B2B028-F70C-4509-9A58-C4C9D9310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5" y="0"/>
            <a:ext cx="102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0000"/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E513C-94C5-4F45-B4CB-EC24F123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chemeClr val="accent1">
                    <a:lumMod val="50000"/>
                  </a:schemeClr>
                </a:solidFill>
              </a:rPr>
              <a:t>Cestování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A397F2-301D-4170-86DE-146A92D4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90688"/>
            <a:ext cx="110490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1.	Nejsnazším dopravení do Norska je letecky</a:t>
            </a:r>
          </a:p>
          <a:p>
            <a:pPr marL="0" indent="0">
              <a:buNone/>
            </a:pPr>
            <a:r>
              <a:rPr lang="cs-CZ" dirty="0"/>
              <a:t>2.	Možná doprava také autobusem (při záměru rybaření klidně se 	skupinou rybářů)</a:t>
            </a:r>
          </a:p>
          <a:p>
            <a:pPr marL="0" indent="0">
              <a:buNone/>
            </a:pPr>
            <a:r>
              <a:rPr lang="cs-CZ" dirty="0"/>
              <a:t>3. 	cesta autem cca 3 dny cesty s trajektem a cestou přes Švédsko nebo 	Dánsko (vysoký komfort cestování)</a:t>
            </a:r>
          </a:p>
          <a:p>
            <a:endParaRPr lang="cs-CZ" dirty="0"/>
          </a:p>
        </p:txBody>
      </p:sp>
      <p:pic>
        <p:nvPicPr>
          <p:cNvPr id="5" name="Obrázek 4" descr="Obsah obrázku strom, exteriér, podepsat, tráva&#10;&#10;Popis vygenerován s velmi vysokou mírou spolehlivosti">
            <a:extLst>
              <a:ext uri="{FF2B5EF4-FFF2-40B4-BE49-F238E27FC236}">
                <a16:creationId xmlns:a16="http://schemas.microsoft.com/office/drawing/2014/main" id="{6414C5A5-F53E-4077-95BD-C1D5851CF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96" y="3690618"/>
            <a:ext cx="5098360" cy="30146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EAA4DC-A812-4349-97DE-70DC6A4AB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1" y="3903042"/>
            <a:ext cx="1486187" cy="258983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5BB2BC-7E7C-4A2B-B80D-9C8732B2F5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09" y="4449175"/>
            <a:ext cx="2651004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215">
              <a:srgbClr val="ABCCE9"/>
            </a:gs>
            <a:gs pos="23000">
              <a:schemeClr val="accent5">
                <a:lumMod val="0"/>
                <a:lumOff val="100000"/>
              </a:schemeClr>
            </a:gs>
            <a:gs pos="45000">
              <a:schemeClr val="accent5">
                <a:lumMod val="0"/>
                <a:lumOff val="100000"/>
              </a:schemeClr>
            </a:gs>
            <a:gs pos="82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8AD2B-DB40-48FF-9E7E-1F92833D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do Norska</a:t>
            </a:r>
          </a:p>
        </p:txBody>
      </p:sp>
      <p:pic>
        <p:nvPicPr>
          <p:cNvPr id="7" name="Zástupný symbol pro obsah 6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58734F80-27E6-4E75-8041-FDCBD828A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73" y="2730638"/>
            <a:ext cx="5279943" cy="3609422"/>
          </a:xfrm>
        </p:spPr>
      </p:pic>
      <p:pic>
        <p:nvPicPr>
          <p:cNvPr id="11" name="Obrázek 10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17A7BDCD-36BE-4924-8FD9-85B521619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" y="2730637"/>
            <a:ext cx="5279945" cy="360942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B4D1F9-9ACD-4B07-8C63-A887805DA431}"/>
              </a:ext>
            </a:extLst>
          </p:cNvPr>
          <p:cNvSpPr txBox="1"/>
          <p:nvPr/>
        </p:nvSpPr>
        <p:spPr>
          <a:xfrm>
            <a:off x="636104" y="1506022"/>
            <a:ext cx="11115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Sám jsem vyzkoušel dva způsoby 1.trejekt Rostock (Německo)-Trelleborg (Švédsko) 1900km</a:t>
            </a:r>
          </a:p>
          <a:p>
            <a:pPr algn="just"/>
            <a:r>
              <a:rPr lang="cs-CZ" sz="2000" dirty="0"/>
              <a:t>			            2.trajekt Frederikshaven (Dánsko)-Oslo (Norsko)   2008km</a:t>
            </a:r>
          </a:p>
        </p:txBody>
      </p:sp>
    </p:spTree>
    <p:extLst>
      <p:ext uri="{BB962C8B-B14F-4D97-AF65-F5344CB8AC3E}">
        <p14:creationId xmlns:p14="http://schemas.microsoft.com/office/powerpoint/2010/main" val="33223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89B0-E31C-4A65-9D32-8209E979A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 descr="Obsah obrázku auto, silnice, budova, ulice&#10;&#10;Popis vygenerován s velmi vysokou mírou spolehlivosti">
            <a:extLst>
              <a:ext uri="{FF2B5EF4-FFF2-40B4-BE49-F238E27FC236}">
                <a16:creationId xmlns:a16="http://schemas.microsoft.com/office/drawing/2014/main" id="{DCCD64D0-C7CC-46A4-8B9C-5BC15059E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128" y="3057009"/>
            <a:ext cx="6761871" cy="3800991"/>
          </a:xfrm>
          <a:prstGeom prst="rect">
            <a:avLst/>
          </a:prstGeom>
        </p:spPr>
      </p:pic>
      <p:pic>
        <p:nvPicPr>
          <p:cNvPr id="5" name="Zástupný symbol pro obsah 4" descr="Obsah obrázku exteriér, strom, tráva, silnice&#10;&#10;Popis vygenerován s velmi vysokou mírou spolehlivosti">
            <a:extLst>
              <a:ext uri="{FF2B5EF4-FFF2-40B4-BE49-F238E27FC236}">
                <a16:creationId xmlns:a16="http://schemas.microsoft.com/office/drawing/2014/main" id="{1D0EF61D-457E-41CE-B9FA-9C6C3AF2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13" name="Obrázek 12" descr="Obsah obrázku voda, loďka, exteriér, obloha&#10;&#10;Popis vygenerován s velmi vysokou mírou spolehlivosti">
            <a:extLst>
              <a:ext uri="{FF2B5EF4-FFF2-40B4-BE49-F238E27FC236}">
                <a16:creationId xmlns:a16="http://schemas.microsoft.com/office/drawing/2014/main" id="{21989C02-E539-4C65-86AA-7A9B2E3408C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92" y="891520"/>
            <a:ext cx="6284199" cy="4713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ázek 14" descr="Obsah obrázku obloha, exteriér, voda, tráva&#10;&#10;Popis vygenerován s velmi vysokou mírou spolehlivosti">
            <a:extLst>
              <a:ext uri="{FF2B5EF4-FFF2-40B4-BE49-F238E27FC236}">
                <a16:creationId xmlns:a16="http://schemas.microsoft.com/office/drawing/2014/main" id="{12A25EDD-BA1A-4DE3-BCF4-2FC30189D0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14" y="703676"/>
            <a:ext cx="7643153" cy="50888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947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57BA52-CF23-4D68-ABC2-D5D16DA8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  <a:latin typeface="Alternate Gothic No.2 AT" panose="02000506030000020004" pitchFamily="2" charset="0"/>
              </a:rPr>
              <a:t>Oslo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230AA5-2E7D-478B-AD83-D915FB134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je hlavní město Norska</a:t>
            </a:r>
          </a:p>
          <a:p>
            <a:r>
              <a:rPr lang="cs-CZ" dirty="0">
                <a:solidFill>
                  <a:schemeClr val="bg1"/>
                </a:solidFill>
              </a:rPr>
              <a:t>bylo založeno v roce 1048 králem 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Hara</a:t>
            </a:r>
            <a:r>
              <a:rPr lang="cs-CZ" dirty="0">
                <a:solidFill>
                  <a:schemeClr val="bg1"/>
                </a:solidFill>
              </a:rPr>
              <a:t>ldem III.</a:t>
            </a:r>
          </a:p>
          <a:p>
            <a:r>
              <a:rPr lang="cs-CZ" dirty="0">
                <a:solidFill>
                  <a:schemeClr val="bg1"/>
                </a:solidFill>
              </a:rPr>
              <a:t>Dopravu v Oslu zajišťuje šestilink</a:t>
            </a:r>
            <a:r>
              <a:rPr lang="cs-CZ" dirty="0"/>
              <a:t>ov</a:t>
            </a:r>
            <a:r>
              <a:rPr lang="cs-CZ" dirty="0">
                <a:solidFill>
                  <a:schemeClr val="bg1"/>
                </a:solidFill>
              </a:rPr>
              <a:t>é metro (Oslo T-</a:t>
            </a:r>
            <a:r>
              <a:rPr lang="cs-CZ" dirty="0" err="1">
                <a:solidFill>
                  <a:schemeClr val="bg1"/>
                </a:solidFill>
              </a:rPr>
              <a:t>bane</a:t>
            </a:r>
            <a:r>
              <a:rPr lang="cs-CZ" dirty="0">
                <a:solidFill>
                  <a:schemeClr val="bg1"/>
                </a:solidFill>
              </a:rPr>
              <a:t>), tramvaje, autobusy (jízdenka na MHD stojí v první zóně 32 NOK) a železnice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249" y="365125"/>
            <a:ext cx="1920551" cy="22912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783" y="3931116"/>
            <a:ext cx="5253135" cy="24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8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A61907-B601-400A-94BB-3E2DC77A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bg1"/>
                </a:solidFill>
              </a:rPr>
              <a:t>Lillehammer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8DF19D-9809-47C4-98E2-7AD138C89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Odehrávaly </a:t>
            </a:r>
            <a:r>
              <a:rPr lang="cs-CZ" dirty="0">
                <a:solidFill>
                  <a:schemeClr val="bg1"/>
                </a:solidFill>
              </a:rPr>
              <a:t>se zde ZOH 1994</a:t>
            </a:r>
          </a:p>
          <a:p>
            <a:r>
              <a:rPr lang="cs-CZ" dirty="0" err="1">
                <a:solidFill>
                  <a:schemeClr val="bg1"/>
                </a:solidFill>
              </a:rPr>
              <a:t>Lillehammer</a:t>
            </a:r>
            <a:r>
              <a:rPr lang="cs-CZ" dirty="0">
                <a:solidFill>
                  <a:schemeClr val="bg1"/>
                </a:solidFill>
              </a:rPr>
              <a:t> leží 137 km severně od hlavního města Oslo, v údolí </a:t>
            </a:r>
            <a:r>
              <a:rPr lang="cs-CZ" dirty="0" err="1">
                <a:solidFill>
                  <a:schemeClr val="bg1"/>
                </a:solidFill>
              </a:rPr>
              <a:t>Gudbrandsdalen</a:t>
            </a:r>
            <a:r>
              <a:rPr lang="cs-CZ" dirty="0">
                <a:solidFill>
                  <a:schemeClr val="bg1"/>
                </a:solidFill>
              </a:rPr>
              <a:t> na řece </a:t>
            </a:r>
            <a:r>
              <a:rPr lang="cs-CZ" dirty="0" err="1">
                <a:solidFill>
                  <a:schemeClr val="bg1"/>
                </a:solidFill>
              </a:rPr>
              <a:t>Lågen</a:t>
            </a:r>
            <a:r>
              <a:rPr lang="cs-CZ" dirty="0">
                <a:solidFill>
                  <a:schemeClr val="bg1"/>
                </a:solidFill>
              </a:rPr>
              <a:t>, u nejsevernějšího cípu jezera </a:t>
            </a:r>
            <a:r>
              <a:rPr lang="cs-CZ" dirty="0" err="1">
                <a:solidFill>
                  <a:schemeClr val="bg1"/>
                </a:solidFill>
              </a:rPr>
              <a:t>Mjøsa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28" y="365125"/>
            <a:ext cx="2030230" cy="27389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41576"/>
            <a:ext cx="4086809" cy="272453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865" y="3741576"/>
            <a:ext cx="3632719" cy="272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7A671-3135-4993-A6A2-2060CA9E7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err="1">
                <a:solidFill>
                  <a:schemeClr val="bg1"/>
                </a:solidFill>
                <a:latin typeface="AR CENA" panose="02000000000000000000" pitchFamily="2" charset="0"/>
              </a:rPr>
              <a:t>Kristiansund</a:t>
            </a:r>
            <a:endParaRPr lang="cs-CZ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E0D9E-74BB-42F1-962B-1CB006EA2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389"/>
            <a:ext cx="11049000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Status města získal </a:t>
            </a:r>
            <a:r>
              <a:rPr lang="cs-CZ" dirty="0" err="1">
                <a:solidFill>
                  <a:schemeClr val="bg1"/>
                </a:solidFill>
              </a:rPr>
              <a:t>Kristiansund</a:t>
            </a:r>
            <a:r>
              <a:rPr lang="cs-CZ" dirty="0">
                <a:solidFill>
                  <a:schemeClr val="bg1"/>
                </a:solidFill>
              </a:rPr>
              <a:t> roku 1742</a:t>
            </a:r>
          </a:p>
          <a:p>
            <a:r>
              <a:rPr lang="cs-CZ" dirty="0"/>
              <a:t>K městu samotnému patří i přiléhající obce </a:t>
            </a:r>
            <a:r>
              <a:rPr lang="cs-CZ" dirty="0" err="1"/>
              <a:t>Kvalvåg</a:t>
            </a:r>
            <a:r>
              <a:rPr lang="cs-CZ" dirty="0"/>
              <a:t> (pevnost z 2.sv.války) </a:t>
            </a:r>
            <a:r>
              <a:rPr lang="cs-CZ" dirty="0" err="1"/>
              <a:t>Rensvik</a:t>
            </a:r>
            <a:r>
              <a:rPr lang="cs-CZ" dirty="0"/>
              <a:t> </a:t>
            </a:r>
            <a:r>
              <a:rPr lang="cs-CZ" dirty="0">
                <a:solidFill>
                  <a:schemeClr val="bg1"/>
                </a:solidFill>
              </a:rPr>
              <a:t>a </a:t>
            </a:r>
            <a:r>
              <a:rPr lang="cs-CZ" dirty="0" err="1"/>
              <a:t>Nedre</a:t>
            </a:r>
            <a:r>
              <a:rPr lang="cs-CZ" dirty="0"/>
              <a:t> Frei</a:t>
            </a:r>
          </a:p>
          <a:p>
            <a:r>
              <a:rPr lang="cs-CZ" dirty="0"/>
              <a:t>K lednu 2016 mělo město 24 395 obyvatel</a:t>
            </a:r>
          </a:p>
          <a:p>
            <a:r>
              <a:rPr lang="cs-CZ" dirty="0">
                <a:solidFill>
                  <a:schemeClr val="bg1"/>
                </a:solidFill>
              </a:rPr>
              <a:t>Město stojí na rybolovu</a:t>
            </a:r>
          </a:p>
        </p:txBody>
      </p:sp>
      <p:pic>
        <p:nvPicPr>
          <p:cNvPr id="5" name="Obrázek 4" descr="Obsah obrázku budova, voda, patro, exteriér&#10;&#10;Popis vygenerován s velmi vysokou mírou spolehlivosti">
            <a:extLst>
              <a:ext uri="{FF2B5EF4-FFF2-40B4-BE49-F238E27FC236}">
                <a16:creationId xmlns:a16="http://schemas.microsoft.com/office/drawing/2014/main" id="{2791DB0C-CBC6-4468-9AD2-3C6295837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70" y="-10996"/>
            <a:ext cx="10886660" cy="7255959"/>
          </a:xfrm>
          <a:prstGeom prst="rect">
            <a:avLst/>
          </a:prstGeom>
        </p:spPr>
      </p:pic>
      <p:pic>
        <p:nvPicPr>
          <p:cNvPr id="7" name="Obrázek 6" descr="Obsah obrázku voda, obloha, exteriér, scéna&#10;&#10;Popis vygenerován s velmi vysokou mírou spolehlivosti">
            <a:extLst>
              <a:ext uri="{FF2B5EF4-FFF2-40B4-BE49-F238E27FC236}">
                <a16:creationId xmlns:a16="http://schemas.microsoft.com/office/drawing/2014/main" id="{BABB0DD4-4C38-4B81-BCB7-C9F71C89E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9" name="Obrázek 8" descr="Obsah obrázku voda, loďka, obloha, exteriér&#10;&#10;Popis vygenerován s velmi vysokou mírou spolehlivosti">
            <a:extLst>
              <a:ext uri="{FF2B5EF4-FFF2-40B4-BE49-F238E27FC236}">
                <a16:creationId xmlns:a16="http://schemas.microsoft.com/office/drawing/2014/main" id="{8FED5165-C7D5-4934-B286-C505D2BAD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pic>
        <p:nvPicPr>
          <p:cNvPr id="13" name="Obrázek 12" descr="Obsah obrázku exteriér, budova, dům, voda&#10;&#10;Popis vygenerován s velmi vysokou mírou spolehlivosti">
            <a:extLst>
              <a:ext uri="{FF2B5EF4-FFF2-40B4-BE49-F238E27FC236}">
                <a16:creationId xmlns:a16="http://schemas.microsoft.com/office/drawing/2014/main" id="{F4D6720B-59C3-46B3-862E-C0FBC28D3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097"/>
          </a:xfrm>
        </p:spPr>
        <p:txBody>
          <a:bodyPr/>
          <a:lstStyle/>
          <a:p>
            <a:r>
              <a:rPr lang="cs-CZ" dirty="0" err="1">
                <a:latin typeface="AR CENA" panose="02000000000000000000" pitchFamily="2" charset="0"/>
              </a:rPr>
              <a:t>Atlantic</a:t>
            </a:r>
            <a:r>
              <a:rPr lang="cs-CZ" dirty="0">
                <a:latin typeface="AR CENA" panose="02000000000000000000" pitchFamily="2" charset="0"/>
              </a:rPr>
              <a:t> </a:t>
            </a:r>
            <a:r>
              <a:rPr lang="cs-CZ" dirty="0" err="1">
                <a:latin typeface="AR CENA" panose="02000000000000000000" pitchFamily="2" charset="0"/>
              </a:rPr>
              <a:t>Ocean</a:t>
            </a:r>
            <a:r>
              <a:rPr lang="cs-CZ" dirty="0">
                <a:latin typeface="AR CENA" panose="02000000000000000000" pitchFamily="2" charset="0"/>
              </a:rPr>
              <a:t> </a:t>
            </a:r>
            <a:r>
              <a:rPr lang="cs-CZ" dirty="0" err="1">
                <a:latin typeface="AR CENA" panose="02000000000000000000" pitchFamily="2" charset="0"/>
              </a:rPr>
              <a:t>Road</a:t>
            </a:r>
            <a:endParaRPr lang="cs-CZ" dirty="0">
              <a:latin typeface="AR CENA" panose="020000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7033"/>
            <a:ext cx="10515600" cy="4979930"/>
          </a:xfrm>
        </p:spPr>
        <p:txBody>
          <a:bodyPr/>
          <a:lstStyle/>
          <a:p>
            <a:r>
              <a:rPr lang="cs-CZ" sz="4000" dirty="0"/>
              <a:t>Vyrostla v docela opuštěném kraji, kde pospojuje sedmnáct rybářských ostrůvků</a:t>
            </a:r>
          </a:p>
          <a:p>
            <a:r>
              <a:rPr lang="cs-CZ" sz="4000" dirty="0"/>
              <a:t> vede z města </a:t>
            </a:r>
            <a:r>
              <a:rPr lang="cs-CZ" sz="4000" dirty="0" err="1"/>
              <a:t>Vevang</a:t>
            </a:r>
            <a:r>
              <a:rPr lang="cs-CZ" sz="4000" dirty="0"/>
              <a:t> na ostrov </a:t>
            </a:r>
            <a:r>
              <a:rPr lang="cs-CZ" sz="4000" dirty="0" err="1"/>
              <a:t>Averoya</a:t>
            </a:r>
            <a:endParaRPr lang="cs-CZ" sz="4000" dirty="0"/>
          </a:p>
          <a:p>
            <a:r>
              <a:rPr lang="cs-CZ" sz="4000" dirty="0"/>
              <a:t>Otevřena v roce 1989</a:t>
            </a:r>
          </a:p>
          <a:p>
            <a:endParaRPr lang="cs-CZ" dirty="0"/>
          </a:p>
        </p:txBody>
      </p:sp>
      <p:pic>
        <p:nvPicPr>
          <p:cNvPr id="5" name="Obrázek 4" descr="Obsah obrázku hora, exteriér, obloha, tráva&#10;&#10;Popis vygenerován s velmi vysokou mírou spolehlivosti">
            <a:extLst>
              <a:ext uri="{FF2B5EF4-FFF2-40B4-BE49-F238E27FC236}">
                <a16:creationId xmlns:a16="http://schemas.microsoft.com/office/drawing/2014/main" id="{CB9B451E-6137-4F0D-A013-7F9DEC04E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rázek 6" descr="Obsah obrázku obloha, exteriér, voda, budova&#10;&#10;Popis vygenerován s velmi vysokou mírou spolehlivosti">
            <a:extLst>
              <a:ext uri="{FF2B5EF4-FFF2-40B4-BE49-F238E27FC236}">
                <a16:creationId xmlns:a16="http://schemas.microsoft.com/office/drawing/2014/main" id="{D71059F4-8706-431A-97D9-9DF3BB6D1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9" name="Obrázek 8" descr="Obsah obrázku obloha, exteriér, voda, budova&#10;&#10;Popis vygenerován s velmi vysokou mírou spolehlivosti">
            <a:extLst>
              <a:ext uri="{FF2B5EF4-FFF2-40B4-BE49-F238E27FC236}">
                <a16:creationId xmlns:a16="http://schemas.microsoft.com/office/drawing/2014/main" id="{922200CC-F271-4900-8BCB-B5D6B8ADB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Obrázek 10" descr="Obsah obrázku voda, exteriér, obloha, jezero&#10;&#10;Popis vygenerován s velmi vysokou mírou spolehlivosti">
            <a:extLst>
              <a:ext uri="{FF2B5EF4-FFF2-40B4-BE49-F238E27FC236}">
                <a16:creationId xmlns:a16="http://schemas.microsoft.com/office/drawing/2014/main" id="{24334FE8-014A-4E5D-B444-2B15ECD694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" name="Obrázek 12" descr="Obsah obrázku voda, obloha, příroda, exteriér&#10;&#10;Popis vygenerován s velmi vysokou mírou spolehlivosti">
            <a:extLst>
              <a:ext uri="{FF2B5EF4-FFF2-40B4-BE49-F238E27FC236}">
                <a16:creationId xmlns:a16="http://schemas.microsoft.com/office/drawing/2014/main" id="{27CCB485-B319-4D56-AEFF-079B62D9C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16" y="0"/>
            <a:ext cx="8786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1E782-7E24-45B5-8822-DDDDEE14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 CENA" panose="02000000000000000000" pitchFamily="2" charset="0"/>
              </a:rPr>
              <a:t>Rybolov v Norsku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BBAF5C-A7F5-433E-BDBE-E6DA1D2A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Norské pobřeží je </a:t>
            </a:r>
            <a:r>
              <a:rPr lang="cs-CZ" dirty="0"/>
              <a:t>místo jako stvořené pro rekreační sportovní </a:t>
            </a:r>
            <a:r>
              <a:rPr lang="cs-CZ" dirty="0">
                <a:solidFill>
                  <a:schemeClr val="bg1"/>
                </a:solidFill>
              </a:rPr>
              <a:t>rybaření</a:t>
            </a:r>
          </a:p>
          <a:p>
            <a:r>
              <a:rPr lang="cs-CZ" dirty="0">
                <a:solidFill>
                  <a:schemeClr val="bg1"/>
                </a:solidFill>
              </a:rPr>
              <a:t>můžete </a:t>
            </a:r>
            <a:r>
              <a:rPr lang="cs-CZ" dirty="0"/>
              <a:t>chytit například: tresku, makrelu, mníka, </a:t>
            </a:r>
            <a:r>
              <a:rPr lang="cs-CZ" dirty="0">
                <a:solidFill>
                  <a:schemeClr val="bg1"/>
                </a:solidFill>
              </a:rPr>
              <a:t>žraloka, </a:t>
            </a:r>
            <a:r>
              <a:rPr lang="cs-CZ" dirty="0" err="1">
                <a:solidFill>
                  <a:schemeClr val="bg1"/>
                </a:solidFill>
              </a:rPr>
              <a:t>sleďe</a:t>
            </a:r>
            <a:r>
              <a:rPr lang="cs-CZ" dirty="0"/>
              <a:t>, </a:t>
            </a:r>
            <a:r>
              <a:rPr lang="cs-CZ" dirty="0">
                <a:solidFill>
                  <a:schemeClr val="bg1"/>
                </a:solidFill>
              </a:rPr>
              <a:t>platýse či mořského ďasa</a:t>
            </a:r>
          </a:p>
          <a:p>
            <a:r>
              <a:rPr lang="cs-CZ" dirty="0">
                <a:solidFill>
                  <a:schemeClr val="bg1"/>
                </a:solidFill>
              </a:rPr>
              <a:t>jde o vytahování ryb těžkých </a:t>
            </a:r>
            <a:r>
              <a:rPr lang="cs-CZ" dirty="0"/>
              <a:t>až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/>
              <a:t>okolo</a:t>
            </a:r>
            <a:r>
              <a:rPr lang="cs-CZ" dirty="0">
                <a:solidFill>
                  <a:schemeClr val="bg1"/>
                </a:solidFill>
              </a:rPr>
              <a:t> deseti kilo z hloubek i přes sto metrů</a:t>
            </a:r>
          </a:p>
        </p:txBody>
      </p:sp>
      <p:pic>
        <p:nvPicPr>
          <p:cNvPr id="5" name="Obrázek 4" descr="Obsah obrázku zvíře, interiér, máloostné ryby&#10;&#10;Popis vygenerován s velmi vysokou mírou spolehlivosti">
            <a:extLst>
              <a:ext uri="{FF2B5EF4-FFF2-40B4-BE49-F238E27FC236}">
                <a16:creationId xmlns:a16="http://schemas.microsoft.com/office/drawing/2014/main" id="{3C91FB4C-F813-4753-BAA8-B98EEC004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Obrázek 6" descr="Obsah obrázku exteriér, obloha, strom, osoba&#10;&#10;Popis vygenerován s velmi vysokou mírou spolehlivosti">
            <a:extLst>
              <a:ext uri="{FF2B5EF4-FFF2-40B4-BE49-F238E27FC236}">
                <a16:creationId xmlns:a16="http://schemas.microsoft.com/office/drawing/2014/main" id="{CA42B566-4B12-45C4-9527-43C7C92CF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735496"/>
            <a:ext cx="10124661" cy="7593496"/>
          </a:xfrm>
          <a:prstGeom prst="rect">
            <a:avLst/>
          </a:prstGeom>
        </p:spPr>
      </p:pic>
      <p:pic>
        <p:nvPicPr>
          <p:cNvPr id="11" name="Obrázek 10" descr="Obsah obrázku voda, exteriér, obloha, muž&#10;&#10;Popis vygenerován s velmi vysokou mírou spolehlivosti">
            <a:extLst>
              <a:ext uri="{FF2B5EF4-FFF2-40B4-BE49-F238E27FC236}">
                <a16:creationId xmlns:a16="http://schemas.microsoft.com/office/drawing/2014/main" id="{CF622E40-66B3-4E66-BE05-EF8CC2631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" y="-1098318"/>
            <a:ext cx="11937461" cy="7956318"/>
          </a:xfrm>
          <a:prstGeom prst="rect">
            <a:avLst/>
          </a:prstGeom>
        </p:spPr>
      </p:pic>
      <p:pic>
        <p:nvPicPr>
          <p:cNvPr id="13" name="Obrázek 12" descr="Obsah obrázku voda, exteriér, obloha, ryba&#10;&#10;Popis vygenerován s velmi vysokou mírou spolehlivosti">
            <a:extLst>
              <a:ext uri="{FF2B5EF4-FFF2-40B4-BE49-F238E27FC236}">
                <a16:creationId xmlns:a16="http://schemas.microsoft.com/office/drawing/2014/main" id="{EC0E616A-CC8E-42E8-BCEF-E537C6CC16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9852"/>
            <a:ext cx="12434886" cy="828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163</Words>
  <Application>Microsoft Office PowerPoint</Application>
  <PresentationFormat>Širokoúhlá obrazovka</PresentationFormat>
  <Paragraphs>45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Office</vt:lpstr>
      <vt:lpstr>NORSKO KŘÍŽEM KRÁŽEM  2008-2017</vt:lpstr>
      <vt:lpstr>Cestování</vt:lpstr>
      <vt:lpstr>Cesta do Norska</vt:lpstr>
      <vt:lpstr>Prezentace aplikace PowerPoint</vt:lpstr>
      <vt:lpstr>Oslo</vt:lpstr>
      <vt:lpstr>Lillehammer</vt:lpstr>
      <vt:lpstr>Kristiansund</vt:lpstr>
      <vt:lpstr>Atlantic Ocean Road</vt:lpstr>
      <vt:lpstr>Rybolov v Norsku</vt:lpstr>
      <vt:lpstr>Příroda</vt:lpstr>
      <vt:lpstr>Další zajímavosti</vt:lpstr>
      <vt:lpstr>Zdroje: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 KŘÍŽEM KRÁŽEM  2008-2017</dc:title>
  <dc:creator>zelejo11@gmail.com</dc:creator>
  <cp:lastModifiedBy>Admin</cp:lastModifiedBy>
  <cp:revision>65</cp:revision>
  <dcterms:created xsi:type="dcterms:W3CDTF">2017-11-12T16:40:28Z</dcterms:created>
  <dcterms:modified xsi:type="dcterms:W3CDTF">2018-02-10T10:42:56Z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3867468</vt:lpwstr>
  </property>
  <property fmtid="{D5CDD505-2E9C-101B-9397-08002B2CF9AE}" pid="3" name="NXPowerLiteSettings">
    <vt:lpwstr>E7000400038000</vt:lpwstr>
  </property>
  <property fmtid="{D5CDD505-2E9C-101B-9397-08002B2CF9AE}" pid="4" name="NXPowerLiteVersion">
    <vt:lpwstr>D7.0.3</vt:lpwstr>
  </property>
</Properties>
</file>