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95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35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85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2348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78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63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55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52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90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65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82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57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11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52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11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66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83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7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.cz/byznys/v-cem-jsou-cesi-nejlepsi-na-svete-1009237" TargetMode="External"/><Relationship Id="rId2" Type="http://schemas.openxmlformats.org/officeDocument/2006/relationships/hyperlink" Target="https://ifenomen.cz/zajimavost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mIkF0qKtH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CB1F5-F243-4E68-955C-DE8B1ED9D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10 zajímavostí Evropy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3FE4C2-6089-487A-BEC0-5CEEBDC8C2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 čem je která země na prvním místě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EF10152-72F5-475D-B662-E78AF393400F}"/>
              </a:ext>
            </a:extLst>
          </p:cNvPr>
          <p:cNvSpPr txBox="1"/>
          <p:nvPr/>
        </p:nvSpPr>
        <p:spPr>
          <a:xfrm>
            <a:off x="5002306" y="797859"/>
            <a:ext cx="492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Studentská konference 2018-2019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291B4CB-826C-42E1-BA32-D56476CAF855}"/>
              </a:ext>
            </a:extLst>
          </p:cNvPr>
          <p:cNvSpPr txBox="1"/>
          <p:nvPr/>
        </p:nvSpPr>
        <p:spPr>
          <a:xfrm>
            <a:off x="2017059" y="4661647"/>
            <a:ext cx="388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Řezníčková Josefína Evelína, DL2</a:t>
            </a:r>
          </a:p>
        </p:txBody>
      </p:sp>
    </p:spTree>
    <p:extLst>
      <p:ext uri="{BB962C8B-B14F-4D97-AF65-F5344CB8AC3E}">
        <p14:creationId xmlns:p14="http://schemas.microsoft.com/office/powerpoint/2010/main" val="2302118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80607-91CD-4C6A-ABBE-DE4A89C0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Itálie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B5BCFC-143B-405A-AD81-76486A93C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Nejvíce sopek v Evropě</a:t>
            </a:r>
          </a:p>
          <a:p>
            <a:r>
              <a:rPr lang="cs-CZ" b="1" dirty="0"/>
              <a:t>Nejvíce památek UNESCO</a:t>
            </a:r>
          </a:p>
          <a:p>
            <a:r>
              <a:rPr lang="cs-CZ" b="1" dirty="0"/>
              <a:t>Nejvíce zemětřesení v Evropě</a:t>
            </a:r>
          </a:p>
        </p:txBody>
      </p:sp>
      <p:pic>
        <p:nvPicPr>
          <p:cNvPr id="9218" name="Picture 2" descr="SouvisejÃ­cÃ­ obrÃ¡zek">
            <a:extLst>
              <a:ext uri="{FF2B5EF4-FFF2-40B4-BE49-F238E27FC236}">
                <a16:creationId xmlns:a16="http://schemas.microsoft.com/office/drawing/2014/main" id="{06626B08-C15B-430D-AAD9-80B62402F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92" y="3594296"/>
            <a:ext cx="3898216" cy="292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ouvisejÃ­cÃ­ obrÃ¡zek">
            <a:extLst>
              <a:ext uri="{FF2B5EF4-FFF2-40B4-BE49-F238E27FC236}">
                <a16:creationId xmlns:a16="http://schemas.microsoft.com/office/drawing/2014/main" id="{5EBC0229-1931-483D-AB25-67A36CFE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58" y="1104055"/>
            <a:ext cx="2583034" cy="172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VÃ½sledek obrÃ¡zku pro zemetreseni">
            <a:extLst>
              <a:ext uri="{FF2B5EF4-FFF2-40B4-BE49-F238E27FC236}">
                <a16:creationId xmlns:a16="http://schemas.microsoft.com/office/drawing/2014/main" id="{1A2B1092-4E8B-4C38-AD44-1553BC69A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64" y="3374536"/>
            <a:ext cx="5702544" cy="320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VÃ½sledek obrÃ¡zku pro italie vlajka">
            <a:extLst>
              <a:ext uri="{FF2B5EF4-FFF2-40B4-BE49-F238E27FC236}">
                <a16:creationId xmlns:a16="http://schemas.microsoft.com/office/drawing/2014/main" id="{AE602FC3-0579-44BB-A6EB-B943F51A0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90" y="340042"/>
            <a:ext cx="1620495" cy="193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92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AD34A0-721C-418C-8B58-2A7D2F01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Norsko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032A29-78FD-415D-B6DF-88FC042BB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094"/>
            <a:ext cx="10820400" cy="4393592"/>
          </a:xfrm>
        </p:spPr>
        <p:txBody>
          <a:bodyPr/>
          <a:lstStyle/>
          <a:p>
            <a:r>
              <a:rPr lang="cs-CZ" b="1" dirty="0"/>
              <a:t>Nejdražší benzín na světě </a:t>
            </a:r>
          </a:p>
          <a:p>
            <a:r>
              <a:rPr lang="cs-CZ" b="1" dirty="0"/>
              <a:t>Nejvíce demokratická země světa </a:t>
            </a:r>
          </a:p>
          <a:p>
            <a:r>
              <a:rPr lang="cs-CZ" b="1" dirty="0"/>
              <a:t>Nejšťastnější lidé světa</a:t>
            </a:r>
          </a:p>
        </p:txBody>
      </p:sp>
      <p:pic>
        <p:nvPicPr>
          <p:cNvPr id="10242" name="Picture 2" descr="SouvisejÃ­cÃ­ obrÃ¡zek">
            <a:extLst>
              <a:ext uri="{FF2B5EF4-FFF2-40B4-BE49-F238E27FC236}">
                <a16:creationId xmlns:a16="http://schemas.microsoft.com/office/drawing/2014/main" id="{159FBB6B-32C0-45EC-B0A7-FE2D8252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13" y="208625"/>
            <a:ext cx="203835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ouvisejÃ­cÃ­ obrÃ¡zek">
            <a:extLst>
              <a:ext uri="{FF2B5EF4-FFF2-40B4-BE49-F238E27FC236}">
                <a16:creationId xmlns:a16="http://schemas.microsoft.com/office/drawing/2014/main" id="{F741C863-BA68-4381-9029-076B878D6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2728114"/>
            <a:ext cx="4732109" cy="35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ouvisejÃ­cÃ­ obrÃ¡zek">
            <a:extLst>
              <a:ext uri="{FF2B5EF4-FFF2-40B4-BE49-F238E27FC236}">
                <a16:creationId xmlns:a16="http://schemas.microsoft.com/office/drawing/2014/main" id="{A6AFAB04-CC81-4835-8201-A03E56F52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5055968" cy="28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4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74C53-12F9-4B23-B164-AE6D7EF8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Děkuji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27881F-7C03-4C88-95BD-C72426B23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040049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https://ifenomen.cz/zajimavosti</a:t>
            </a:r>
            <a:endParaRPr lang="cs-CZ" dirty="0"/>
          </a:p>
          <a:p>
            <a:r>
              <a:rPr lang="cs-CZ" dirty="0">
                <a:hlinkClick r:id="rId3"/>
              </a:rPr>
              <a:t>https://www.euro.cz/byznys/v-cem-jsou-cesi-nejlepsi-na-svete-1009237</a:t>
            </a:r>
            <a:endParaRPr lang="cs-CZ" dirty="0"/>
          </a:p>
          <a:p>
            <a:r>
              <a:rPr lang="cs-CZ" dirty="0">
                <a:hlinkClick r:id="rId4"/>
              </a:rPr>
              <a:t>https://www.youtube.com/watch?v=KmIkF0qKtH4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2332141-7092-4A79-95B1-48FCCCEFA362}"/>
              </a:ext>
            </a:extLst>
          </p:cNvPr>
          <p:cNvSpPr txBox="1"/>
          <p:nvPr/>
        </p:nvSpPr>
        <p:spPr>
          <a:xfrm>
            <a:off x="7540488" y="6093627"/>
            <a:ext cx="5221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Josefína Elen Řezníčková, DL2</a:t>
            </a:r>
          </a:p>
        </p:txBody>
      </p:sp>
    </p:spTree>
    <p:extLst>
      <p:ext uri="{BB962C8B-B14F-4D97-AF65-F5344CB8AC3E}">
        <p14:creationId xmlns:p14="http://schemas.microsoft.com/office/powerpoint/2010/main" val="4206099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89393-5004-4E59-9D16-C219BB3B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republika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8A6D2A-BCB7-42C1-8516-5C9C0B1BE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r>
              <a:rPr lang="cs-CZ" b="1" dirty="0"/>
              <a:t>Mikroskopy - </a:t>
            </a:r>
            <a:r>
              <a:rPr lang="cs-CZ" dirty="0"/>
              <a:t>Tescan, </a:t>
            </a:r>
            <a:r>
              <a:rPr lang="es-ES" dirty="0"/>
              <a:t>pobočk</a:t>
            </a:r>
            <a:r>
              <a:rPr lang="cs-CZ" dirty="0"/>
              <a:t>y</a:t>
            </a:r>
            <a:r>
              <a:rPr lang="es-ES" dirty="0"/>
              <a:t> v Číně a v USA</a:t>
            </a:r>
            <a:endParaRPr lang="cs-CZ" dirty="0"/>
          </a:p>
          <a:p>
            <a:r>
              <a:rPr lang="cs-CZ" b="1" dirty="0"/>
              <a:t>Zdravotnická lůžka - </a:t>
            </a:r>
            <a:r>
              <a:rPr lang="cs-CZ" dirty="0"/>
              <a:t>Linet, vyváží lůžka už do více než 100 zemí světa</a:t>
            </a:r>
          </a:p>
          <a:p>
            <a:r>
              <a:rPr lang="cs-CZ" b="1" dirty="0"/>
              <a:t>Češi vypijí nejvíc piva na světě</a:t>
            </a:r>
          </a:p>
          <a:p>
            <a:pPr marL="0" indent="0">
              <a:buNone/>
            </a:pPr>
            <a:br>
              <a:rPr lang="cs-CZ" dirty="0"/>
            </a:b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               </a:t>
            </a:r>
          </a:p>
          <a:p>
            <a:pPr marL="0" indent="0">
              <a:buNone/>
            </a:pPr>
            <a:r>
              <a:rPr lang="cs-CZ" dirty="0"/>
              <a:t>                    </a:t>
            </a:r>
          </a:p>
        </p:txBody>
      </p:sp>
      <p:pic>
        <p:nvPicPr>
          <p:cNvPr id="1026" name="Picture 2" descr="VÃ½sledek obrÃ¡zku pro Äeska republika">
            <a:extLst>
              <a:ext uri="{FF2B5EF4-FFF2-40B4-BE49-F238E27FC236}">
                <a16:creationId xmlns:a16="http://schemas.microsoft.com/office/drawing/2014/main" id="{95D5D346-E623-4E8B-BA9D-D687FC50A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98" y="618569"/>
            <a:ext cx="2557923" cy="143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mikroskopy  Tescan">
            <a:extLst>
              <a:ext uri="{FF2B5EF4-FFF2-40B4-BE49-F238E27FC236}">
                <a16:creationId xmlns:a16="http://schemas.microsoft.com/office/drawing/2014/main" id="{5BEBD4BC-811A-4D61-A150-6056839D4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95" y="3562068"/>
            <a:ext cx="4230805" cy="317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linet luzka">
            <a:extLst>
              <a:ext uri="{FF2B5EF4-FFF2-40B4-BE49-F238E27FC236}">
                <a16:creationId xmlns:a16="http://schemas.microsoft.com/office/drawing/2014/main" id="{81E28AC7-83D4-4687-BA71-212B74B56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00" y="3623482"/>
            <a:ext cx="5414689" cy="305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ouvisejÃ­cÃ­ obrÃ¡zek">
            <a:extLst>
              <a:ext uri="{FF2B5EF4-FFF2-40B4-BE49-F238E27FC236}">
                <a16:creationId xmlns:a16="http://schemas.microsoft.com/office/drawing/2014/main" id="{D9DE5131-D21E-4E8F-A8BE-BDEF11CF2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67" y="881678"/>
            <a:ext cx="9969466" cy="508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Ã½sledek obrÃ¡zku pro mucholapky na mouchy">
            <a:extLst>
              <a:ext uri="{FF2B5EF4-FFF2-40B4-BE49-F238E27FC236}">
                <a16:creationId xmlns:a16="http://schemas.microsoft.com/office/drawing/2014/main" id="{512322C3-65DD-43A5-A481-34CADAF49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11" y="1617451"/>
            <a:ext cx="4096178" cy="409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Ã½sledek obrÃ¡zku pro tramvaje skoda">
            <a:extLst>
              <a:ext uri="{FF2B5EF4-FFF2-40B4-BE49-F238E27FC236}">
                <a16:creationId xmlns:a16="http://schemas.microsoft.com/office/drawing/2014/main" id="{3E29D42D-DBEA-4BC3-8057-69727118E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430" y="1434591"/>
            <a:ext cx="7572375" cy="42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10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CECB6-4B42-4204-998C-5930D748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Španělsko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6613BE-8E48-4444-83E1-D94D1EC9D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Země oliv a skvělého vína</a:t>
            </a:r>
            <a:r>
              <a:rPr lang="cs-CZ" b="1" dirty="0"/>
              <a:t> – </a:t>
            </a:r>
            <a:r>
              <a:rPr lang="cs-CZ" dirty="0"/>
              <a:t>největší vývozce oliv na světě, polovina vinic Evropy je zde</a:t>
            </a:r>
          </a:p>
          <a:p>
            <a:r>
              <a:rPr lang="cs-CZ" b="1" dirty="0"/>
              <a:t>Nejtolerantnější země co se týče lidí s menší sexuální identitou</a:t>
            </a:r>
            <a:endParaRPr lang="pt-BR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2" name="Picture 4" descr="SouvisejÃ­cÃ­ obrÃ¡zek">
            <a:extLst>
              <a:ext uri="{FF2B5EF4-FFF2-40B4-BE49-F238E27FC236}">
                <a16:creationId xmlns:a16="http://schemas.microsoft.com/office/drawing/2014/main" id="{CC414DED-77A9-4779-9BC1-BF1D079E5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1185"/>
            <a:ext cx="2274277" cy="17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lgbt spanish">
            <a:extLst>
              <a:ext uri="{FF2B5EF4-FFF2-40B4-BE49-F238E27FC236}">
                <a16:creationId xmlns:a16="http://schemas.microsoft.com/office/drawing/2014/main" id="{536847F5-E666-447F-BC84-CFABEF4BE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6" y="4099153"/>
            <a:ext cx="3387154" cy="22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Ã½sledek obrÃ¡zku pro oliva">
            <a:extLst>
              <a:ext uri="{FF2B5EF4-FFF2-40B4-BE49-F238E27FC236}">
                <a16:creationId xmlns:a16="http://schemas.microsoft.com/office/drawing/2014/main" id="{E6AF7A62-B98B-431B-9B9E-C430396BE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7" y="2669344"/>
            <a:ext cx="2302412" cy="172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Ã½sledek obrÃ¡zku pro lgbt czech republic">
            <a:extLst>
              <a:ext uri="{FF2B5EF4-FFF2-40B4-BE49-F238E27FC236}">
                <a16:creationId xmlns:a16="http://schemas.microsoft.com/office/drawing/2014/main" id="{943F743B-AA74-4EFD-AE8E-6124E8AFC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25" y="3715255"/>
            <a:ext cx="5373502" cy="30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99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C8795-8AEE-4F61-9D82-82210F1E5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Francie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86A140-D202-489B-A9C9-3E009BA99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2194560"/>
            <a:ext cx="10870096" cy="4024125"/>
          </a:xfrm>
        </p:spPr>
        <p:txBody>
          <a:bodyPr/>
          <a:lstStyle/>
          <a:p>
            <a:r>
              <a:rPr lang="cs-CZ" b="1" dirty="0"/>
              <a:t>Nejnavštěvovanější země světa - </a:t>
            </a:r>
            <a:r>
              <a:rPr lang="cs-CZ" dirty="0"/>
              <a:t>skoro 90 mil zahraničních turistů</a:t>
            </a:r>
          </a:p>
          <a:p>
            <a:r>
              <a:rPr lang="cs-CZ" b="1" dirty="0"/>
              <a:t>Producent nejlepších vín na světě</a:t>
            </a:r>
          </a:p>
          <a:p>
            <a:r>
              <a:rPr lang="cs-CZ" b="1" dirty="0"/>
              <a:t>nejlepší lyžování na světě - </a:t>
            </a:r>
            <a:r>
              <a:rPr lang="cs-CZ" dirty="0"/>
              <a:t>3000km sjezdovek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3074" name="Picture 2" descr="SouvisejÃ­cÃ­ obrÃ¡zek">
            <a:extLst>
              <a:ext uri="{FF2B5EF4-FFF2-40B4-BE49-F238E27FC236}">
                <a16:creationId xmlns:a16="http://schemas.microsoft.com/office/drawing/2014/main" id="{66A680F4-D754-42F5-BA44-F4BCA9C74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17" y="295422"/>
            <a:ext cx="2347334" cy="19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visejÃ­cÃ­ obrÃ¡zek">
            <a:extLst>
              <a:ext uri="{FF2B5EF4-FFF2-40B4-BE49-F238E27FC236}">
                <a16:creationId xmlns:a16="http://schemas.microsoft.com/office/drawing/2014/main" id="{4548EEDE-0A2E-400B-B7B0-9D3FB030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1" y="3498063"/>
            <a:ext cx="4656552" cy="31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Ã½sledek obrÃ¡zku pro paÅiÅ¾">
            <a:extLst>
              <a:ext uri="{FF2B5EF4-FFF2-40B4-BE49-F238E27FC236}">
                <a16:creationId xmlns:a16="http://schemas.microsoft.com/office/drawing/2014/main" id="{B4EDC8CE-7930-43EF-A320-C9199A11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56" y="3730306"/>
            <a:ext cx="4013210" cy="26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ouvisejÃ­cÃ­ obrÃ¡zek">
            <a:extLst>
              <a:ext uri="{FF2B5EF4-FFF2-40B4-BE49-F238E27FC236}">
                <a16:creationId xmlns:a16="http://schemas.microsoft.com/office/drawing/2014/main" id="{ACF3AB83-5FBC-4F84-B321-D3D022DCE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609" y="4957880"/>
            <a:ext cx="2446826" cy="145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SouvisejÃ­cÃ­ obrÃ¡zek">
            <a:extLst>
              <a:ext uri="{FF2B5EF4-FFF2-40B4-BE49-F238E27FC236}">
                <a16:creationId xmlns:a16="http://schemas.microsoft.com/office/drawing/2014/main" id="{1E469EDC-D702-4984-A417-73FD072BD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2" y="553792"/>
            <a:ext cx="11085444" cy="553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SouvisejÃ­cÃ­ obrÃ¡zek">
            <a:extLst>
              <a:ext uri="{FF2B5EF4-FFF2-40B4-BE49-F238E27FC236}">
                <a16:creationId xmlns:a16="http://schemas.microsoft.com/office/drawing/2014/main" id="{584E8704-E6FD-4C1E-BC2C-1ABAFE6B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13"/>
            <a:ext cx="121920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15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37369-2CC4-4361-9B72-8618E9F6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Spojené království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24C64E-21F5-4DC1-A188-6E2A6EA3A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48070"/>
            <a:ext cx="5615662" cy="4270615"/>
          </a:xfrm>
        </p:spPr>
        <p:txBody>
          <a:bodyPr/>
          <a:lstStyle/>
          <a:p>
            <a:r>
              <a:rPr lang="cs-CZ" b="1" dirty="0"/>
              <a:t>Angličané vypijí nejvíce čaje na světě</a:t>
            </a:r>
          </a:p>
          <a:p>
            <a:r>
              <a:rPr lang="cs-CZ" b="1" dirty="0"/>
              <a:t>Nejvyšší hustotu zalidnění v Evropě</a:t>
            </a:r>
          </a:p>
          <a:p>
            <a:r>
              <a:rPr lang="cs-CZ" b="1" dirty="0"/>
              <a:t>Londýnské oko je největší ruské kolo v Evropě</a:t>
            </a:r>
          </a:p>
          <a:p>
            <a:r>
              <a:rPr lang="cs-CZ" b="1" dirty="0"/>
              <a:t>Anglie má nejvyšší míru obezity v Evropě.</a:t>
            </a:r>
          </a:p>
        </p:txBody>
      </p:sp>
      <p:pic>
        <p:nvPicPr>
          <p:cNvPr id="4100" name="Picture 4" descr="SouvisejÃ­cÃ­ obrÃ¡zek">
            <a:extLst>
              <a:ext uri="{FF2B5EF4-FFF2-40B4-BE49-F238E27FC236}">
                <a16:creationId xmlns:a16="http://schemas.microsoft.com/office/drawing/2014/main" id="{6FB5456D-3178-4653-BFCB-5DB733BA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29" y="568212"/>
            <a:ext cx="1379857" cy="13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uvisejÃ­cÃ­ obrÃ¡zek">
            <a:extLst>
              <a:ext uri="{FF2B5EF4-FFF2-40B4-BE49-F238E27FC236}">
                <a16:creationId xmlns:a16="http://schemas.microsoft.com/office/drawing/2014/main" id="{D386BF34-2992-476C-8143-7ED70B085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69" y="1928154"/>
            <a:ext cx="426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ouvisejÃ­cÃ­ obrÃ¡zek">
            <a:extLst>
              <a:ext uri="{FF2B5EF4-FFF2-40B4-BE49-F238E27FC236}">
                <a16:creationId xmlns:a16="http://schemas.microsoft.com/office/drawing/2014/main" id="{C1FD4875-8764-4679-8D36-74F098CEC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16" y="4232338"/>
            <a:ext cx="3071166" cy="24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ouvisejÃ­cÃ­ obrÃ¡zek">
            <a:extLst>
              <a:ext uri="{FF2B5EF4-FFF2-40B4-BE49-F238E27FC236}">
                <a16:creationId xmlns:a16="http://schemas.microsoft.com/office/drawing/2014/main" id="{856E35B4-3DC0-48E0-AD68-CD5AC64A3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453" y="4656406"/>
            <a:ext cx="2732557" cy="199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12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864E4-78E9-4E03-AD80-F7C8E813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Island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A93A56-5595-4D5D-810B-F7B8E24A1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Nežijí zde komáři</a:t>
            </a:r>
            <a:r>
              <a:rPr lang="cs-CZ" dirty="0"/>
              <a:t> (jediná zem na světě)</a:t>
            </a:r>
          </a:p>
          <a:p>
            <a:r>
              <a:rPr lang="cs-CZ" b="1" dirty="0"/>
              <a:t>Má nejvyšší míru spotřebovaných antidepresiv</a:t>
            </a:r>
          </a:p>
          <a:p>
            <a:r>
              <a:rPr lang="cs-CZ" b="1" dirty="0"/>
              <a:t>Nejbezpečnější země světa </a:t>
            </a:r>
          </a:p>
          <a:p>
            <a:r>
              <a:rPr lang="pl-PL" b="1" dirty="0"/>
              <a:t>Nejklidnější místo na Zemi </a:t>
            </a:r>
            <a:br>
              <a:rPr lang="pl-PL" dirty="0"/>
            </a:br>
            <a:br>
              <a:rPr lang="pl-PL" dirty="0"/>
            </a:br>
            <a:endParaRPr lang="cs-CZ" dirty="0"/>
          </a:p>
        </p:txBody>
      </p:sp>
      <p:pic>
        <p:nvPicPr>
          <p:cNvPr id="5122" name="Picture 2" descr="SouvisejÃ­cÃ­ obrÃ¡zek">
            <a:extLst>
              <a:ext uri="{FF2B5EF4-FFF2-40B4-BE49-F238E27FC236}">
                <a16:creationId xmlns:a16="http://schemas.microsoft.com/office/drawing/2014/main" id="{A7BD3F38-33C4-40D9-A4D9-264D0D058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35" y="232397"/>
            <a:ext cx="2733593" cy="189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uvisejÃ­cÃ­ obrÃ¡zek">
            <a:extLst>
              <a:ext uri="{FF2B5EF4-FFF2-40B4-BE49-F238E27FC236}">
                <a16:creationId xmlns:a16="http://schemas.microsoft.com/office/drawing/2014/main" id="{3B014A79-D998-45E6-80F5-CFD9E5F55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48" y="2125980"/>
            <a:ext cx="3332015" cy="173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ek obrÃ¡zku pro antidepresiva">
            <a:extLst>
              <a:ext uri="{FF2B5EF4-FFF2-40B4-BE49-F238E27FC236}">
                <a16:creationId xmlns:a16="http://schemas.microsoft.com/office/drawing/2014/main" id="{4A1146AD-3B71-48E4-B8DB-D68C98E06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3" y="3978808"/>
            <a:ext cx="3717094" cy="257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Ã½sledek obrÃ¡zku pro islandskÃ KRAJINA">
            <a:extLst>
              <a:ext uri="{FF2B5EF4-FFF2-40B4-BE49-F238E27FC236}">
                <a16:creationId xmlns:a16="http://schemas.microsoft.com/office/drawing/2014/main" id="{B1AF8BFD-97C5-4A77-9251-D16F88C47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04" y="3772890"/>
            <a:ext cx="4601149" cy="28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16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C0872-4F23-41BD-BC49-EC3116D6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Finsko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386E81-8DE7-4C2D-ABC7-6CDF5796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99138"/>
            <a:ext cx="10820400" cy="4319547"/>
          </a:xfrm>
        </p:spPr>
        <p:txBody>
          <a:bodyPr/>
          <a:lstStyle/>
          <a:p>
            <a:r>
              <a:rPr lang="cs-CZ" b="1" dirty="0"/>
              <a:t>Největší spotřeba kávy na světě </a:t>
            </a:r>
          </a:p>
          <a:p>
            <a:r>
              <a:rPr lang="cs-CZ" b="1" dirty="0"/>
              <a:t>Finové jsou první v Evropě v počtu sebevražd</a:t>
            </a:r>
          </a:p>
        </p:txBody>
      </p:sp>
      <p:pic>
        <p:nvPicPr>
          <p:cNvPr id="6152" name="Picture 8" descr="SouvisejÃ­cÃ­ obrÃ¡zek">
            <a:extLst>
              <a:ext uri="{FF2B5EF4-FFF2-40B4-BE49-F238E27FC236}">
                <a16:creationId xmlns:a16="http://schemas.microsoft.com/office/drawing/2014/main" id="{98FC8E05-AAE4-411E-BACF-9532C5138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26" y="0"/>
            <a:ext cx="1832864" cy="317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VÃ½sledek obrÃ¡zku pro kava">
            <a:extLst>
              <a:ext uri="{FF2B5EF4-FFF2-40B4-BE49-F238E27FC236}">
                <a16:creationId xmlns:a16="http://schemas.microsoft.com/office/drawing/2014/main" id="{FEC6742C-4783-4C20-83C0-3070079F9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5" y="2899528"/>
            <a:ext cx="5237285" cy="349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VÃ½sledek obrÃ¡zku pro sebevrazda">
            <a:extLst>
              <a:ext uri="{FF2B5EF4-FFF2-40B4-BE49-F238E27FC236}">
                <a16:creationId xmlns:a16="http://schemas.microsoft.com/office/drawing/2014/main" id="{ECF7AD47-9F7B-4F39-963E-224726F55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194" y="3346128"/>
            <a:ext cx="4574091" cy="30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423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D38A9-187E-4848-83AC-2951C66B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Nizozemsko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A63958-F499-4C64-B4D6-A2E602DC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22363"/>
            <a:ext cx="10820400" cy="5033481"/>
          </a:xfrm>
        </p:spPr>
        <p:txBody>
          <a:bodyPr/>
          <a:lstStyle/>
          <a:p>
            <a:r>
              <a:rPr lang="cs-CZ" b="1" dirty="0"/>
              <a:t>Holanďané jsou nejvyšší na světě</a:t>
            </a:r>
          </a:p>
          <a:p>
            <a:r>
              <a:rPr lang="cs-CZ" b="1" dirty="0"/>
              <a:t>Největší koncentrace jízdních kol</a:t>
            </a:r>
            <a:endParaRPr lang="cs-CZ" dirty="0"/>
          </a:p>
        </p:txBody>
      </p:sp>
      <p:pic>
        <p:nvPicPr>
          <p:cNvPr id="7170" name="Picture 2" descr="VÃ½sledek obrÃ¡zku pro holandane jsou nejvyÅ¡Å¡Ã­">
            <a:extLst>
              <a:ext uri="{FF2B5EF4-FFF2-40B4-BE49-F238E27FC236}">
                <a16:creationId xmlns:a16="http://schemas.microsoft.com/office/drawing/2014/main" id="{AA5760A7-C26B-462A-AE74-A89B106F4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1" y="2552022"/>
            <a:ext cx="52387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ouvisejÃ­cÃ­ obrÃ¡zek">
            <a:extLst>
              <a:ext uri="{FF2B5EF4-FFF2-40B4-BE49-F238E27FC236}">
                <a16:creationId xmlns:a16="http://schemas.microsoft.com/office/drawing/2014/main" id="{1DB6D3E5-4689-4453-8E70-BC35E9925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2153"/>
            <a:ext cx="1912707" cy="191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ouvisejÃ­cÃ­ obrÃ¡zek">
            <a:extLst>
              <a:ext uri="{FF2B5EF4-FFF2-40B4-BE49-F238E27FC236}">
                <a16:creationId xmlns:a16="http://schemas.microsoft.com/office/drawing/2014/main" id="{B4D141EE-32B9-4D14-895A-7A16319C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47" y="2284860"/>
            <a:ext cx="5566004" cy="417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0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7028D-8039-4BD5-BB52-1560FCBF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Švýcarsko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2DEB78-6C33-4C90-BDA1-8551D17E6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Největší konzumace čokolády</a:t>
            </a:r>
          </a:p>
          <a:p>
            <a:r>
              <a:rPr lang="cs-CZ" b="1" dirty="0"/>
              <a:t>Nejdražší země pro život</a:t>
            </a:r>
          </a:p>
        </p:txBody>
      </p:sp>
      <p:pic>
        <p:nvPicPr>
          <p:cNvPr id="8194" name="Picture 2" descr="SouvisejÃ­cÃ­ obrÃ¡zek">
            <a:extLst>
              <a:ext uri="{FF2B5EF4-FFF2-40B4-BE49-F238E27FC236}">
                <a16:creationId xmlns:a16="http://schemas.microsoft.com/office/drawing/2014/main" id="{FFA3EADD-0F14-4609-83D2-D51511E43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92" y="527328"/>
            <a:ext cx="2794782" cy="176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ouvisejÃ­cÃ­ obrÃ¡zek">
            <a:extLst>
              <a:ext uri="{FF2B5EF4-FFF2-40B4-BE49-F238E27FC236}">
                <a16:creationId xmlns:a16="http://schemas.microsoft.com/office/drawing/2014/main" id="{2275C645-4A45-49DA-A44B-D8EED540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48" y="3040087"/>
            <a:ext cx="5905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Ã½sledek obrÃ¡zku pro svycarsko drahy zivot">
            <a:extLst>
              <a:ext uri="{FF2B5EF4-FFF2-40B4-BE49-F238E27FC236}">
                <a16:creationId xmlns:a16="http://schemas.microsoft.com/office/drawing/2014/main" id="{B94320D0-D26F-403C-8687-C82BB97CA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401817"/>
            <a:ext cx="4343694" cy="325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91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ondenzační stopa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646</TotalTime>
  <Words>223</Words>
  <Application>Microsoft Office PowerPoint</Application>
  <PresentationFormat>Širokoúhlá obrazovka</PresentationFormat>
  <Paragraphs>51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Kondenzační stopa</vt:lpstr>
      <vt:lpstr>10 zajímavostí Evropy</vt:lpstr>
      <vt:lpstr>Česká republika</vt:lpstr>
      <vt:lpstr>Španělsko</vt:lpstr>
      <vt:lpstr>Francie</vt:lpstr>
      <vt:lpstr>Spojené království</vt:lpstr>
      <vt:lpstr>Island</vt:lpstr>
      <vt:lpstr>Finsko</vt:lpstr>
      <vt:lpstr>Nizozemsko</vt:lpstr>
      <vt:lpstr>Švýcarsko</vt:lpstr>
      <vt:lpstr>Itálie</vt:lpstr>
      <vt:lpstr>Norsko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ROZDĚLENÍ EVROPY</dc:title>
  <dc:creator>Josefina</dc:creator>
  <cp:lastModifiedBy>Kulíšková Jarmila</cp:lastModifiedBy>
  <cp:revision>55</cp:revision>
  <dcterms:created xsi:type="dcterms:W3CDTF">2018-09-15T11:15:01Z</dcterms:created>
  <dcterms:modified xsi:type="dcterms:W3CDTF">2019-02-12T10:35:36Z</dcterms:modified>
</cp:coreProperties>
</file>