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70" r:id="rId15"/>
    <p:sldId id="269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D461C-9FD3-43AC-B4E4-CAB6955EA3DE}" type="datetimeFigureOut">
              <a:rPr lang="cs-CZ" smtClean="0"/>
              <a:t>9. 3. 2019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531E6-D00C-4967-85D2-60143D654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4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=15kV, 23km, 1925/1927 prodloužení 24km, EM400.0 a E422.0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531E6-D00C-4967-85D2-60143D65451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754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stejnosměrné sériové šestipólové motory, odporová regulace výkonu, 3MW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531E6-D00C-4967-85D2-60143D65451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179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Stejnosměrné </a:t>
            </a:r>
            <a:r>
              <a:rPr lang="cs-CZ" dirty="0" err="1"/>
              <a:t>seriové</a:t>
            </a:r>
            <a:r>
              <a:rPr lang="cs-CZ" dirty="0"/>
              <a:t> čtyřpólové motory, odporová regulace, 1,3MW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531E6-D00C-4967-85D2-60143D65451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87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Výstavba od 46 trvala 15 let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531E6-D00C-4967-85D2-60143D65451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69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60. letech rozdělení, složitější technická řešení – ES499.0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531E6-D00C-4967-85D2-60143D65451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55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Stejnosměrný </a:t>
            </a:r>
            <a:r>
              <a:rPr lang="cs-CZ" dirty="0" err="1"/>
              <a:t>seriový</a:t>
            </a:r>
            <a:r>
              <a:rPr lang="cs-CZ" dirty="0"/>
              <a:t> šestipólový motor. Odporová regulace výkonu. Výkon 2MW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531E6-D00C-4967-85D2-60143D65451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345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Stejnosměrný </a:t>
            </a:r>
            <a:r>
              <a:rPr lang="cs-CZ" dirty="0" err="1"/>
              <a:t>seriový</a:t>
            </a:r>
            <a:r>
              <a:rPr lang="cs-CZ" dirty="0"/>
              <a:t> šestipólový motor, vysokonapěťová – přepínání odboček na transformátoru (na </a:t>
            </a:r>
            <a:r>
              <a:rPr lang="cs-CZ" dirty="0" err="1"/>
              <a:t>tr</a:t>
            </a:r>
            <a:r>
              <a:rPr lang="cs-CZ" dirty="0"/>
              <a:t>. motory se </a:t>
            </a:r>
            <a:r>
              <a:rPr lang="cs-CZ" dirty="0" err="1"/>
              <a:t>přivadí</a:t>
            </a:r>
            <a:r>
              <a:rPr lang="cs-CZ" dirty="0"/>
              <a:t> transformované napětí dle jízdního stupně), 3MW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531E6-D00C-4967-85D2-60143D65451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664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stejnosměrné sériové šestipólové motory, odporová regulace výkonu, 4MW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531E6-D00C-4967-85D2-60143D65451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836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stejnosměrné sériové šestipólové motory, odporová regulace výkonu, 4MW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531E6-D00C-4967-85D2-60143D65451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66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Stejnosměrné šestipólové motory s cizím buzením, tyristorová regulace výkonu, 3,4MW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531E6-D00C-4967-85D2-60143D65451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175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Stejenosměrné</a:t>
            </a:r>
            <a:r>
              <a:rPr lang="cs-CZ" dirty="0"/>
              <a:t> šestipólové motory s cizím buzením, tyristorová </a:t>
            </a:r>
            <a:r>
              <a:rPr lang="cs-CZ" dirty="0" err="1"/>
              <a:t>reguluce</a:t>
            </a:r>
            <a:r>
              <a:rPr lang="cs-CZ" dirty="0"/>
              <a:t>, 3,4/3MW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531E6-D00C-4967-85D2-60143D65451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87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7A296C-2774-426A-9B6C-67C73E11B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0C6851A-8784-415C-A135-96588989F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781378-D415-4BD3-9A52-A76F2520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B8B2-AC14-440F-BD54-DD77B3BAD25B}" type="datetimeFigureOut">
              <a:rPr lang="cs-CZ" smtClean="0"/>
              <a:t>9. 3. 2019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1F7C1D-730C-4BB8-9FF5-C0ED138B1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9386A1-C15D-4D5B-8EBF-6F2AF0F69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0205-63EC-4A31-90DF-8C4ECAE7E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3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791051-7666-453A-863F-68B6EAC37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524C469-5FF1-48A7-8DD0-5E6355264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9E21E5-16B0-4423-A710-A7E341B6D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B8B2-AC14-440F-BD54-DD77B3BAD25B}" type="datetimeFigureOut">
              <a:rPr lang="cs-CZ" smtClean="0"/>
              <a:t>9. 3. 2019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8A967A-F004-43F6-ACCE-3AB2678F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00E752-9FC8-41E9-BA5A-2EFF9B6F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0205-63EC-4A31-90DF-8C4ECAE7E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98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F5A3018-4D4C-4B98-BD99-9C8C0874FF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2E141FE-D8F9-4471-91DE-159732524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6688EE-CB3B-47DE-BD0C-8BC77943A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B8B2-AC14-440F-BD54-DD77B3BAD25B}" type="datetimeFigureOut">
              <a:rPr lang="cs-CZ" smtClean="0"/>
              <a:t>9. 3. 2019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83A2A3-411C-4500-8E35-F14B9FF47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050C06-81D6-47BB-BA3C-547837977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0205-63EC-4A31-90DF-8C4ECAE7E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12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59517D-714B-429F-AE51-85370CBD6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91F87D-D810-41AB-ADCC-361B23AEC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A8378A-2156-4C30-A2A3-493CBE5E9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B8B2-AC14-440F-BD54-DD77B3BAD25B}" type="datetimeFigureOut">
              <a:rPr lang="cs-CZ" smtClean="0"/>
              <a:t>9. 3. 2019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5F6DF8-4610-4F5A-9B7D-B476C8C26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E6ABFA-E551-49F4-91CD-F6D5AE4E2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0205-63EC-4A31-90DF-8C4ECAE7E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88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EDA030-DBA9-45ED-B66C-D83A0A693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0185250-E1BC-4166-AE18-B2B4B544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A2E7DD-299D-4B09-A6E4-62419B2F5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B8B2-AC14-440F-BD54-DD77B3BAD25B}" type="datetimeFigureOut">
              <a:rPr lang="cs-CZ" smtClean="0"/>
              <a:t>9. 3. 2019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0C998F-4D44-4375-B6FF-6F5FD5FF6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6EC141-0EA3-4F03-9848-678358BD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0205-63EC-4A31-90DF-8C4ECAE7E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70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0745D5-BC2F-4D6A-A390-CA6CF7259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9B784A-2FDC-46BC-B8D3-EC6EBA355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10FEB11-88F2-4E3E-AA98-87999689F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DD9B7F-AA90-406C-9662-FAD4B3203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B8B2-AC14-440F-BD54-DD77B3BAD25B}" type="datetimeFigureOut">
              <a:rPr lang="cs-CZ" smtClean="0"/>
              <a:t>9. 3. 2019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9DA3A7-2C58-4627-80FF-822FA1381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7D52A1A-6D18-406B-98C8-25B1BA6F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0205-63EC-4A31-90DF-8C4ECAE7E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81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5AF54-52D4-4281-94E7-76D34173F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2BDA341-B2FC-4C2F-ADA8-0D15B26A0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370CDA4-27F4-46B9-BD08-29B5A5A9B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023DC07-F65B-4502-9D90-9ED8C2EC23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DAB06C0-F75F-4621-AC7E-2314B0C1B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8B08023-1F57-47DF-ADAC-47CDB79F7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B8B2-AC14-440F-BD54-DD77B3BAD25B}" type="datetimeFigureOut">
              <a:rPr lang="cs-CZ" smtClean="0"/>
              <a:t>9. 3. 2019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75F98D6-D791-4A80-9EF1-81B4FCBC3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4F76589-1550-4245-BE06-245716F9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0205-63EC-4A31-90DF-8C4ECAE7E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53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C5556-4A87-4A67-B762-D1731A11F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9DD501A-1577-4EEF-B03E-810FD773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B8B2-AC14-440F-BD54-DD77B3BAD25B}" type="datetimeFigureOut">
              <a:rPr lang="cs-CZ" smtClean="0"/>
              <a:t>9. 3. 2019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B9C7520-C492-4033-AA27-8797AC223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8C8DF49-80C1-46CF-B32B-4AE3C3D5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0205-63EC-4A31-90DF-8C4ECAE7E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48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E600A48-9195-40FC-9670-58202252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B8B2-AC14-440F-BD54-DD77B3BAD25B}" type="datetimeFigureOut">
              <a:rPr lang="cs-CZ" smtClean="0"/>
              <a:t>9. 3. 2019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0103888-BD1D-4FCD-9A06-098EA2EC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F4F741-72E3-4FEE-8676-D9C28CB05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0205-63EC-4A31-90DF-8C4ECAE7E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02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90A17-886C-4BBC-B9EE-2C1F1AB89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C11144-A077-4863-BEF8-723484FF5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FEDFB79-3636-4796-941B-4F3590FE7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FD34D6-36B2-4A9E-90A2-3D779CB1A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B8B2-AC14-440F-BD54-DD77B3BAD25B}" type="datetimeFigureOut">
              <a:rPr lang="cs-CZ" smtClean="0"/>
              <a:t>9. 3. 2019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CDBE5B2-11AC-4A28-B66D-92C95D6A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97169D-F734-4004-AE32-8380DEC83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0205-63EC-4A31-90DF-8C4ECAE7E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81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3F30E4-6CB7-4196-BC4E-6974655B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4B87360-329E-4F49-A163-65019F80EE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10B1143-84F2-450E-BE45-CE0420A22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68CA81-568C-4598-BE78-38E24526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B8B2-AC14-440F-BD54-DD77B3BAD25B}" type="datetimeFigureOut">
              <a:rPr lang="cs-CZ" smtClean="0"/>
              <a:t>9. 3. 2019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E6F094-5870-4D28-B649-CDA3F3B4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A77516-3928-42A5-9C0E-BA3F612A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0205-63EC-4A31-90DF-8C4ECAE7E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306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7DB60D48-A894-4C0E-975F-F6F76C011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3C66C04-78F1-4E34-9AAE-86B3F5E84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292514-BA51-4799-810C-530E72E35F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1B8B2-AC14-440F-BD54-DD77B3BAD25B}" type="datetimeFigureOut">
              <a:rPr lang="cs-CZ" smtClean="0"/>
              <a:t>9. 3. 2019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0A5904-5575-41C2-95CC-59723285F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F1B145-307C-47FF-9082-FB79F8FE4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20205-63EC-4A31-90DF-8C4ECAE7E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82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Elektrifikace" TargetMode="External"/><Relationship Id="rId2" Type="http://schemas.openxmlformats.org/officeDocument/2006/relationships/hyperlink" Target="http://www.atlaslokomotiv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imghp?hl=cs&amp;tab=wi&amp;ei=OFhJWePSHsKTaZ6cvrAD&amp;ved=0EKouCBYoAQ" TargetMode="External"/><Relationship Id="rId5" Type="http://schemas.openxmlformats.org/officeDocument/2006/relationships/hyperlink" Target="http://spz.logout.cz/infra/50let-pha-ct.html" TargetMode="External"/><Relationship Id="rId4" Type="http://schemas.openxmlformats.org/officeDocument/2006/relationships/hyperlink" Target="http://oenergetice.cz/technologie/elektrifikace-ceskych-zeleznic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ýsledek obrázku pro moderní trať">
            <a:extLst>
              <a:ext uri="{FF2B5EF4-FFF2-40B4-BE49-F238E27FC236}">
                <a16:creationId xmlns:a16="http://schemas.microsoft.com/office/drawing/2014/main" id="{C48F70CE-0731-4CD7-8B72-2F1C0EA64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9" b="9316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F7BF6B2-B361-4D7A-9F10-DD3041501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sz="6500" dirty="0">
                <a:solidFill>
                  <a:srgbClr val="FFFFFF"/>
                </a:solidFill>
                <a:latin typeface="+mn-lt"/>
              </a:rPr>
              <a:t>Elektrická </a:t>
            </a:r>
            <a:br>
              <a:rPr lang="cs-CZ" sz="6500" dirty="0">
                <a:solidFill>
                  <a:srgbClr val="FFFFFF"/>
                </a:solidFill>
                <a:latin typeface="+mn-lt"/>
              </a:rPr>
            </a:br>
            <a:r>
              <a:rPr lang="cs-CZ" sz="6500" dirty="0">
                <a:solidFill>
                  <a:srgbClr val="FFFFFF"/>
                </a:solidFill>
                <a:latin typeface="+mn-lt"/>
              </a:rPr>
              <a:t>trakce na železnici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8D8F48-9D2B-4CA6-9430-1725DFDD3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Jakub Čermák DPE2</a:t>
            </a:r>
          </a:p>
        </p:txBody>
      </p:sp>
    </p:spTree>
    <p:extLst>
      <p:ext uri="{BB962C8B-B14F-4D97-AF65-F5344CB8AC3E}">
        <p14:creationId xmlns:p14="http://schemas.microsoft.com/office/powerpoint/2010/main" val="2035724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4A3B85-F524-4523-8AC5-4251CB21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Řada 162/163 (E 499.3)</a:t>
            </a:r>
          </a:p>
        </p:txBody>
      </p:sp>
      <p:pic>
        <p:nvPicPr>
          <p:cNvPr id="8194" name="Picture 2" descr="Výsledek obrázku pro čd 162">
            <a:extLst>
              <a:ext uri="{FF2B5EF4-FFF2-40B4-BE49-F238E27FC236}">
                <a16:creationId xmlns:a16="http://schemas.microsoft.com/office/drawing/2014/main" id="{72A6E30C-85C6-413A-A5EC-64A01910F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529" y="1627859"/>
            <a:ext cx="6488941" cy="486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56106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002C5-5491-4C72-B145-CA4B95BA1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Řada 362/363 (ES 499.1)</a:t>
            </a:r>
          </a:p>
        </p:txBody>
      </p:sp>
      <p:sp>
        <p:nvSpPr>
          <p:cNvPr id="4" name="AutoShape 2" descr="Výsledek obrázku pro čd 362">
            <a:extLst>
              <a:ext uri="{FF2B5EF4-FFF2-40B4-BE49-F238E27FC236}">
                <a16:creationId xmlns:a16="http://schemas.microsoft.com/office/drawing/2014/main" id="{B52D8010-1E74-4596-B2F2-5372154090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270" name="Picture 6" descr="Související obrázek">
            <a:extLst>
              <a:ext uri="{FF2B5EF4-FFF2-40B4-BE49-F238E27FC236}">
                <a16:creationId xmlns:a16="http://schemas.microsoft.com/office/drawing/2014/main" id="{606943CD-9687-4D3A-BB47-1D153CA9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8" y="2077734"/>
            <a:ext cx="505777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Výsledek obrázku pro čd 363">
            <a:extLst>
              <a:ext uri="{FF2B5EF4-FFF2-40B4-BE49-F238E27FC236}">
                <a16:creationId xmlns:a16="http://schemas.microsoft.com/office/drawing/2014/main" id="{F8100863-F2A3-4AF3-9C88-87DE77FDA3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67" y="1957084"/>
            <a:ext cx="4817533" cy="36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35384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9AD8B9-0F4B-48FE-9E37-24DE9BD95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Řada 371 (ES 499.2) </a:t>
            </a:r>
          </a:p>
        </p:txBody>
      </p:sp>
      <p:pic>
        <p:nvPicPr>
          <p:cNvPr id="12292" name="Picture 4" descr="Výsledek obrázku pro čd 371 002">
            <a:extLst>
              <a:ext uri="{FF2B5EF4-FFF2-40B4-BE49-F238E27FC236}">
                <a16:creationId xmlns:a16="http://schemas.microsoft.com/office/drawing/2014/main" id="{62A8AF26-A491-4815-A07E-497559D61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199" y="2006600"/>
            <a:ext cx="7975601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4886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C982A-B6BC-45F7-B4C9-8926B68DC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Řada 451/452 (EM 475.1, EM 475.2)</a:t>
            </a:r>
          </a:p>
        </p:txBody>
      </p:sp>
      <p:pic>
        <p:nvPicPr>
          <p:cNvPr id="13314" name="Picture 2" descr="Výsledek obrázku pro čd 451">
            <a:extLst>
              <a:ext uri="{FF2B5EF4-FFF2-40B4-BE49-F238E27FC236}">
                <a16:creationId xmlns:a16="http://schemas.microsoft.com/office/drawing/2014/main" id="{4067310D-5277-4C11-8A4C-62F0E24C1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985" y="1899852"/>
            <a:ext cx="6124030" cy="459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72179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A6FE37-00FA-4527-B8BE-2D0318A35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Současné trendy na železnici</a:t>
            </a:r>
          </a:p>
        </p:txBody>
      </p:sp>
      <p:pic>
        <p:nvPicPr>
          <p:cNvPr id="14338" name="Picture 2" descr="Výsledek obrázku pro moderní trať">
            <a:extLst>
              <a:ext uri="{FF2B5EF4-FFF2-40B4-BE49-F238E27FC236}">
                <a16:creationId xmlns:a16="http://schemas.microsoft.com/office/drawing/2014/main" id="{8048D64A-7379-4417-994F-98BED1D195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6" y="2289793"/>
            <a:ext cx="4762500" cy="357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Výsledek obrázku pro nádraží domažlice">
            <a:extLst>
              <a:ext uri="{FF2B5EF4-FFF2-40B4-BE49-F238E27FC236}">
                <a16:creationId xmlns:a16="http://schemas.microsoft.com/office/drawing/2014/main" id="{9C1B2ABD-8F0C-48B3-87A4-EA6B83A0F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6" y="2289793"/>
            <a:ext cx="4767539" cy="357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04309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C9EB19-E7B0-4B61-BC05-CEC840F7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16E1AE-3558-4BF0-8510-E90FC2172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http://www.atlaslokomotiv.net/</a:t>
            </a:r>
            <a:endParaRPr lang="cs-CZ" dirty="0"/>
          </a:p>
          <a:p>
            <a:r>
              <a:rPr lang="cs-CZ" u="sng" dirty="0">
                <a:hlinkClick r:id="rId3"/>
              </a:rPr>
              <a:t>https://cs.wikipedia.org/wiki/Elektrifikace</a:t>
            </a:r>
            <a:endParaRPr lang="cs-CZ" dirty="0"/>
          </a:p>
          <a:p>
            <a:r>
              <a:rPr lang="cs-CZ" u="sng" dirty="0">
                <a:hlinkClick r:id="rId4"/>
              </a:rPr>
              <a:t>http://oenergetice.cz/technologie/elektrifikace-ceskych-zeleznic/</a:t>
            </a:r>
            <a:endParaRPr lang="cs-CZ" dirty="0"/>
          </a:p>
          <a:p>
            <a:r>
              <a:rPr lang="cs-CZ" u="sng" dirty="0">
                <a:hlinkClick r:id="rId5"/>
              </a:rPr>
              <a:t>http://spz.logout.cz/infra/50let-pha-ct.html</a:t>
            </a:r>
            <a:endParaRPr lang="cs-CZ" u="sng" dirty="0"/>
          </a:p>
          <a:p>
            <a:r>
              <a:rPr lang="cs-CZ" dirty="0">
                <a:hlinkClick r:id="rId6"/>
              </a:rPr>
              <a:t>https://www.google.cz/imghp?hl=cs&amp;tab=wi&amp;ei=OFhJWePSHsKTaZ6cvrAD&amp;ved=0EKouCBYoAQ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910089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E1BDB-7B45-43C4-9124-A0A8644AB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6ACBA2F-502C-4A9F-A418-30BB8E769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Jakub Čermák DPE2</a:t>
            </a:r>
          </a:p>
        </p:txBody>
      </p:sp>
    </p:spTree>
    <p:extLst>
      <p:ext uri="{BB962C8B-B14F-4D97-AF65-F5344CB8AC3E}">
        <p14:creationId xmlns:p14="http://schemas.microsoft.com/office/powerpoint/2010/main" val="193467760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A24E80-E276-4C6B-8FC3-B52D8D47B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První elektrická trať v Čechách</a:t>
            </a:r>
          </a:p>
        </p:txBody>
      </p:sp>
      <p:pic>
        <p:nvPicPr>
          <p:cNvPr id="5" name="Zástupný symbol pro obsah 4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4A497D8A-430E-48A7-921F-C7A8AE3AE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5" y="1541930"/>
            <a:ext cx="4762500" cy="3774140"/>
          </a:xfrm>
        </p:spPr>
      </p:pic>
      <p:pic>
        <p:nvPicPr>
          <p:cNvPr id="1026" name="Picture 2" descr="Výsledek obrázku pro bechyňský most">
            <a:extLst>
              <a:ext uri="{FF2B5EF4-FFF2-40B4-BE49-F238E27FC236}">
                <a16:creationId xmlns:a16="http://schemas.microsoft.com/office/drawing/2014/main" id="{B458EBB9-1D9E-4344-8D51-DDB02154C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627" y="1396015"/>
            <a:ext cx="3654667" cy="274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čsd e422">
            <a:extLst>
              <a:ext uri="{FF2B5EF4-FFF2-40B4-BE49-F238E27FC236}">
                <a16:creationId xmlns:a16="http://schemas.microsoft.com/office/drawing/2014/main" id="{F14DDD8F-525D-4094-A03E-9AAB05ED6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521" y="4379628"/>
            <a:ext cx="2942493" cy="220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ek obrázku pro čsd em 400">
            <a:extLst>
              <a:ext uri="{FF2B5EF4-FFF2-40B4-BE49-F238E27FC236}">
                <a16:creationId xmlns:a16="http://schemas.microsoft.com/office/drawing/2014/main" id="{9E7C9D95-7EA4-461F-B36D-D94FBEF5F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823" y="4473252"/>
            <a:ext cx="3075250" cy="201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31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E97B80-8182-4CC6-9805-91292953F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 elektrizace po druhé světové válce</a:t>
            </a:r>
          </a:p>
        </p:txBody>
      </p:sp>
      <p:pic>
        <p:nvPicPr>
          <p:cNvPr id="5" name="Zástupný symbol pro obsah 4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528B5F32-B122-4062-B817-19273E0C2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85632"/>
            <a:ext cx="6609396" cy="3079750"/>
          </a:xfrm>
        </p:spPr>
      </p:pic>
      <p:pic>
        <p:nvPicPr>
          <p:cNvPr id="2050" name="Picture 2" descr="Výsledek obrázku pro čd 140">
            <a:extLst>
              <a:ext uri="{FF2B5EF4-FFF2-40B4-BE49-F238E27FC236}">
                <a16:creationId xmlns:a16="http://schemas.microsoft.com/office/drawing/2014/main" id="{579C4D88-BA49-48AB-BFB8-F96B60CA6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317" y="2797868"/>
            <a:ext cx="3540369" cy="26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106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1D7F7D-032A-403A-B1B6-A53BB692D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Republika na dvou napěťových systémech</a:t>
            </a:r>
          </a:p>
        </p:txBody>
      </p:sp>
      <p:pic>
        <p:nvPicPr>
          <p:cNvPr id="4100" name="Picture 4" descr="Výsledek obrázku pro napěťové systémy na železnici">
            <a:extLst>
              <a:ext uri="{FF2B5EF4-FFF2-40B4-BE49-F238E27FC236}">
                <a16:creationId xmlns:a16="http://schemas.microsoft.com/office/drawing/2014/main" id="{E6B8D1F6-09E0-490D-B973-8846D6770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79" y="2172662"/>
            <a:ext cx="5039896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ek obrázku pro zssk 350">
            <a:extLst>
              <a:ext uri="{FF2B5EF4-FFF2-40B4-BE49-F238E27FC236}">
                <a16:creationId xmlns:a16="http://schemas.microsoft.com/office/drawing/2014/main" id="{4F31C59F-0FE4-4F86-8070-38EEB4C82D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96" y="2285375"/>
            <a:ext cx="4848225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Výsledek obrázku pro napěťové systémy na železnici">
            <a:extLst>
              <a:ext uri="{FF2B5EF4-FFF2-40B4-BE49-F238E27FC236}">
                <a16:creationId xmlns:a16="http://schemas.microsoft.com/office/drawing/2014/main" id="{666B38EE-FA3A-4807-B3DF-8FF584E8D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57" y="450660"/>
            <a:ext cx="8682686" cy="595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335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Výsledek obrázku pro železniční tunel">
            <a:extLst>
              <a:ext uri="{FF2B5EF4-FFF2-40B4-BE49-F238E27FC236}">
                <a16:creationId xmlns:a16="http://schemas.microsoft.com/office/drawing/2014/main" id="{9840AA00-0A32-483A-B067-27634016D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" b="15312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6491AF0-3C3D-4F24-91C8-8B25BF21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Legendární lokomotivy</a:t>
            </a:r>
          </a:p>
        </p:txBody>
      </p:sp>
    </p:spTree>
    <p:extLst>
      <p:ext uri="{BB962C8B-B14F-4D97-AF65-F5344CB8AC3E}">
        <p14:creationId xmlns:p14="http://schemas.microsoft.com/office/powerpoint/2010/main" val="1664975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A60277-B289-490B-9755-DBE506117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Řada 140/141 (E 499.0, E 499.1) </a:t>
            </a:r>
          </a:p>
        </p:txBody>
      </p:sp>
      <p:pic>
        <p:nvPicPr>
          <p:cNvPr id="6146" name="Picture 2" descr="Výsledek obrázku pro čd 140">
            <a:extLst>
              <a:ext uri="{FF2B5EF4-FFF2-40B4-BE49-F238E27FC236}">
                <a16:creationId xmlns:a16="http://schemas.microsoft.com/office/drawing/2014/main" id="{7110B799-83A4-40E2-BF8C-0EEB5D3CD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91" y="2238273"/>
            <a:ext cx="5320960" cy="363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ek obrázku pro čd 141">
            <a:extLst>
              <a:ext uri="{FF2B5EF4-FFF2-40B4-BE49-F238E27FC236}">
                <a16:creationId xmlns:a16="http://schemas.microsoft.com/office/drawing/2014/main" id="{11F75A71-9E0C-4C08-BE19-8FC5AA84A3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50" y="2238273"/>
            <a:ext cx="5296926" cy="363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80146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A7C31-6AA3-4870-9D58-597094D8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Řada 242 (S 499.02)</a:t>
            </a:r>
          </a:p>
        </p:txBody>
      </p:sp>
      <p:pic>
        <p:nvPicPr>
          <p:cNvPr id="7170" name="Picture 2" descr="Výsledek obrázku pro čd 242">
            <a:extLst>
              <a:ext uri="{FF2B5EF4-FFF2-40B4-BE49-F238E27FC236}">
                <a16:creationId xmlns:a16="http://schemas.microsoft.com/office/drawing/2014/main" id="{8B46F607-ED35-41ED-A380-5CB6A8DA2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576" y="2190729"/>
            <a:ext cx="5964848" cy="430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78460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5A41D3-2461-410A-B3B4-5664778D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Řada 150/151 (E 499.2)</a:t>
            </a:r>
          </a:p>
        </p:txBody>
      </p:sp>
      <p:pic>
        <p:nvPicPr>
          <p:cNvPr id="9218" name="Picture 2" descr="Výsledek obrázku pro čd 150">
            <a:extLst>
              <a:ext uri="{FF2B5EF4-FFF2-40B4-BE49-F238E27FC236}">
                <a16:creationId xmlns:a16="http://schemas.microsoft.com/office/drawing/2014/main" id="{966E71F9-EC47-4398-9D73-0DF883961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86" y="2157616"/>
            <a:ext cx="4949825" cy="37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ýsledek obrázku pro čd 151">
            <a:extLst>
              <a:ext uri="{FF2B5EF4-FFF2-40B4-BE49-F238E27FC236}">
                <a16:creationId xmlns:a16="http://schemas.microsoft.com/office/drawing/2014/main" id="{B5A34C4D-B0DD-4A47-93CA-1AD1E56820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21" y="2157616"/>
            <a:ext cx="5438193" cy="35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33270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F35087-44C8-4249-8F30-F8395019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Řada 350 (ES 499.0)</a:t>
            </a:r>
          </a:p>
        </p:txBody>
      </p:sp>
      <p:pic>
        <p:nvPicPr>
          <p:cNvPr id="10242" name="Picture 2" descr="Výsledek obrázku pro čd 350">
            <a:extLst>
              <a:ext uri="{FF2B5EF4-FFF2-40B4-BE49-F238E27FC236}">
                <a16:creationId xmlns:a16="http://schemas.microsoft.com/office/drawing/2014/main" id="{8F91B66B-82DF-47A5-B80D-17AF9561F4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33" y="1946275"/>
            <a:ext cx="6062133" cy="4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44591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292</Words>
  <Application>Microsoft Office PowerPoint</Application>
  <PresentationFormat>Širokoúhlá obrazovka</PresentationFormat>
  <Paragraphs>45</Paragraphs>
  <Slides>16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Elektrická  trakce na železnici</vt:lpstr>
      <vt:lpstr>První elektrická trať v Čechách</vt:lpstr>
      <vt:lpstr>Rozvoj elektrizace po druhé světové válce</vt:lpstr>
      <vt:lpstr>Republika na dvou napěťových systémech</vt:lpstr>
      <vt:lpstr>Legendární lokomotivy</vt:lpstr>
      <vt:lpstr>Řada 140/141 (E 499.0, E 499.1) </vt:lpstr>
      <vt:lpstr>Řada 242 (S 499.02)</vt:lpstr>
      <vt:lpstr>Řada 150/151 (E 499.2)</vt:lpstr>
      <vt:lpstr>Řada 350 (ES 499.0)</vt:lpstr>
      <vt:lpstr>Řada 162/163 (E 499.3)</vt:lpstr>
      <vt:lpstr>Řada 362/363 (ES 499.1)</vt:lpstr>
      <vt:lpstr>Řada 371 (ES 499.2) </vt:lpstr>
      <vt:lpstr>Řada 451/452 (EM 475.1, EM 475.2)</vt:lpstr>
      <vt:lpstr>Současné trendy na železnici</vt:lpstr>
      <vt:lpstr>Zdroje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Elektrická trakce na české a slovenské železnici</dc:title>
  <dc:creator>Jakub Čermák</dc:creator>
  <cp:lastModifiedBy>Kulíšková Jarmila</cp:lastModifiedBy>
  <cp:revision>24</cp:revision>
  <dcterms:created xsi:type="dcterms:W3CDTF">2017-06-19T17:07:10Z</dcterms:created>
  <dcterms:modified xsi:type="dcterms:W3CDTF">2019-03-09T17:06:03Z</dcterms:modified>
</cp:coreProperties>
</file>