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47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73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917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80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404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487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576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054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21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09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93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63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54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24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34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570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98ADB-F907-4894-82BF-BF037C99CC2B}" type="datetimeFigureOut">
              <a:rPr lang="cs-CZ" smtClean="0"/>
              <a:t>20.01.2022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2AACAE-FAB8-4030-8A7F-4C48C52E92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8217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veladventures.org/continents/asia/torugart-border-crossing13.html" TargetMode="External"/><Relationship Id="rId3" Type="http://schemas.openxmlformats.org/officeDocument/2006/relationships/hyperlink" Target="https://edition.cnn.com/travel/article/daxing-international-airport-beijing-opens/index.html" TargetMode="External"/><Relationship Id="rId7" Type="http://schemas.openxmlformats.org/officeDocument/2006/relationships/hyperlink" Target="https://eurasianet.org/on-china-kazakhstan-border-lies-a-lopsided-free-trade-zone" TargetMode="External"/><Relationship Id="rId2" Type="http://schemas.openxmlformats.org/officeDocument/2006/relationships/hyperlink" Target="https://cs.wikipedia.org/wiki/Geografie_%C4%8C%C3%ADn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rldpackingcanuck.com/crossing-borders-from-china-to-mongolia/" TargetMode="External"/><Relationship Id="rId11" Type="http://schemas.openxmlformats.org/officeDocument/2006/relationships/hyperlink" Target="https://asia.nikkei.com/Politics/International-relations/India-and-China-face-off-along-disputed-Himalayan-border" TargetMode="External"/><Relationship Id="rId5" Type="http://schemas.openxmlformats.org/officeDocument/2006/relationships/hyperlink" Target="https://drbenjaminhabib.com/2012/02/01/photo-essay-fangchuan/imgp2719/" TargetMode="External"/><Relationship Id="rId10" Type="http://schemas.openxmlformats.org/officeDocument/2006/relationships/hyperlink" Target="https://www.insider.com/afghanistan-china-tiny-46-mile-border-what-it-is-like-2019-6" TargetMode="External"/><Relationship Id="rId4" Type="http://schemas.openxmlformats.org/officeDocument/2006/relationships/hyperlink" Target="https://www.japantimes.co.jp/news/2020/12/24/asia-pacific/china-north-korea-trade/" TargetMode="External"/><Relationship Id="rId9" Type="http://schemas.openxmlformats.org/officeDocument/2006/relationships/hyperlink" Target="https://adventuresoflilnicki.com/qolma-pas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cnmark/691795403" TargetMode="External"/><Relationship Id="rId3" Type="http://schemas.openxmlformats.org/officeDocument/2006/relationships/hyperlink" Target="https://travel.inertianetwork.com/content/how-to-cross-the-khunjerab-pass-between-china-and-pakistan" TargetMode="External"/><Relationship Id="rId7" Type="http://schemas.openxmlformats.org/officeDocument/2006/relationships/hyperlink" Target="https://www.vietnamonline.com/transport/vietnam-china.html" TargetMode="External"/><Relationship Id="rId2" Type="http://schemas.openxmlformats.org/officeDocument/2006/relationships/hyperlink" Target="https://www.hindustantimes.com/world-news/china-reaches-out-to-bhutan-sends-first-delegation-to-thimphu-after-doklam-standoff/story-ZUzWkoV3Mofp76FXLVbyT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ntrails.co/crossing-the-border-from-laos-to-china-at-boten/" TargetMode="External"/><Relationship Id="rId5" Type="http://schemas.openxmlformats.org/officeDocument/2006/relationships/hyperlink" Target="https://www.globaltimes.cn/page/202107/1228257.shtml" TargetMode="External"/><Relationship Id="rId4" Type="http://schemas.openxmlformats.org/officeDocument/2006/relationships/hyperlink" Target="https://thewire.in/world/all-roads-lead-north-nepal-china" TargetMode="External"/><Relationship Id="rId9" Type="http://schemas.openxmlformats.org/officeDocument/2006/relationships/hyperlink" Target="https://www.flickr.com/photos/philiproeland/645642236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EF1819-6210-43CC-934D-825AD013EF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Hranice Čínské lidové republiky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C83A35-0194-417F-A7E7-2C654E1748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Michal Panchartek</a:t>
            </a:r>
          </a:p>
          <a:p>
            <a:r>
              <a:rPr lang="cs-CZ"/>
              <a:t>DZ2</a:t>
            </a:r>
            <a:endParaRPr lang="cs-CZ" dirty="0"/>
          </a:p>
        </p:txBody>
      </p:sp>
      <p:pic>
        <p:nvPicPr>
          <p:cNvPr id="1026" name="Picture 2" descr="Flag: China on WhatsApp 2.21.16.20">
            <a:extLst>
              <a:ext uri="{FF2B5EF4-FFF2-40B4-BE49-F238E27FC236}">
                <a16:creationId xmlns:a16="http://schemas.microsoft.com/office/drawing/2014/main" id="{8BCEC0C7-FF88-4F91-96C6-7CDBD8C48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35667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8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F126D-F080-47E6-A308-22A8C102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6BE216-514C-4900-8979-BFCCD0DE1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Délka hranice: </a:t>
            </a:r>
            <a:r>
              <a:rPr lang="cs-CZ" sz="2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3 380 km</a:t>
            </a:r>
          </a:p>
          <a:p>
            <a:r>
              <a:rPr lang="it-IT" sz="2200" dirty="0"/>
              <a:t>O hranici se stále vedou spory</a:t>
            </a:r>
            <a:endParaRPr lang="cs-CZ" sz="2200" dirty="0"/>
          </a:p>
          <a:p>
            <a:r>
              <a:rPr lang="cs-CZ" sz="2200" dirty="0"/>
              <a:t>Indie považuje za svou hranici s ČLR </a:t>
            </a:r>
            <a:r>
              <a:rPr lang="cs-CZ" sz="2200" dirty="0" err="1"/>
              <a:t>McMahonovu</a:t>
            </a:r>
            <a:r>
              <a:rPr lang="cs-CZ" sz="2200" dirty="0"/>
              <a:t> linii, ale ČLR ji neuznává a nárokuje si většinu území indického svazového státu </a:t>
            </a:r>
            <a:r>
              <a:rPr lang="cs-CZ" sz="2200" dirty="0" err="1"/>
              <a:t>Arunáčalpradéš</a:t>
            </a:r>
            <a:r>
              <a:rPr lang="cs-CZ" sz="2200" dirty="0"/>
              <a:t> a přilehlý úzký pás území svazového státu </a:t>
            </a:r>
            <a:r>
              <a:rPr lang="cs-CZ" sz="2200" dirty="0" err="1"/>
              <a:t>Ásám</a:t>
            </a:r>
            <a:r>
              <a:rPr lang="cs-CZ" sz="2200" dirty="0"/>
              <a:t> jako součást Tibetu, tzv. Jižní Tibet</a:t>
            </a:r>
          </a:p>
        </p:txBody>
      </p:sp>
      <p:pic>
        <p:nvPicPr>
          <p:cNvPr id="8194" name="Picture 2" descr="India and China face off along disputed Himalayan border - Nikkei Asia">
            <a:extLst>
              <a:ext uri="{FF2B5EF4-FFF2-40B4-BE49-F238E27FC236}">
                <a16:creationId xmlns:a16="http://schemas.microsoft.com/office/drawing/2014/main" id="{3BF10C76-44D8-4E28-8ACC-1301A81D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64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BC5D6C-5EDA-4F91-AF75-40A271400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Bhútán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3E1CA8-119E-4774-A828-E63816F1C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Délka hranice: </a:t>
            </a:r>
            <a:r>
              <a:rPr lang="cs-CZ" sz="2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477 km</a:t>
            </a:r>
          </a:p>
          <a:p>
            <a:r>
              <a:rPr lang="cs-CZ" sz="2200" dirty="0"/>
              <a:t>Existuje zde pouze jeden hraniční přechod s ČLR</a:t>
            </a:r>
          </a:p>
          <a:p>
            <a:r>
              <a:rPr lang="cs-CZ" sz="2200" dirty="0"/>
              <a:t>Přechod se nachází v čínském městě </a:t>
            </a:r>
            <a:r>
              <a:rPr lang="cs-CZ" sz="2200" dirty="0" err="1"/>
              <a:t>Phari</a:t>
            </a:r>
            <a:endParaRPr lang="cs-CZ" sz="2200" dirty="0"/>
          </a:p>
          <a:p>
            <a:r>
              <a:rPr lang="cs-CZ" sz="2200" dirty="0"/>
              <a:t>Na bhútánské straně je to město </a:t>
            </a:r>
            <a:r>
              <a:rPr lang="cs-CZ" sz="2200" dirty="0" err="1"/>
              <a:t>Tsento</a:t>
            </a:r>
            <a:r>
              <a:rPr lang="cs-CZ" sz="2200" dirty="0"/>
              <a:t> </a:t>
            </a:r>
            <a:r>
              <a:rPr lang="cs-CZ" sz="2200" dirty="0" err="1"/>
              <a:t>Gewog</a:t>
            </a:r>
            <a:endParaRPr lang="cs-CZ" sz="2200" dirty="0"/>
          </a:p>
        </p:txBody>
      </p:sp>
      <p:pic>
        <p:nvPicPr>
          <p:cNvPr id="9218" name="Picture 2" descr="Join BRI and share development bonus&amp;#39;: China reached out to Bhutan | World  News - Hindustan Times">
            <a:extLst>
              <a:ext uri="{FF2B5EF4-FFF2-40B4-BE49-F238E27FC236}">
                <a16:creationId xmlns:a16="http://schemas.microsoft.com/office/drawing/2014/main" id="{2E7777FB-68D3-40CD-8A21-7B0AB8EFE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68" y="4000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67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729AC-ED92-4E5E-AC1C-62CB5B88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Pákistán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511E6D-9201-4FE9-8EA5-13544168E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Délka hranice: </a:t>
            </a:r>
            <a:r>
              <a:rPr lang="cs-CZ" sz="2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523 km</a:t>
            </a:r>
          </a:p>
          <a:p>
            <a:r>
              <a:rPr lang="cs-CZ" sz="2200" dirty="0"/>
              <a:t>V průsmyku </a:t>
            </a:r>
            <a:r>
              <a:rPr lang="cs-CZ" sz="2200" dirty="0" err="1"/>
              <a:t>Khunjerab</a:t>
            </a:r>
            <a:r>
              <a:rPr lang="cs-CZ" sz="2200" dirty="0"/>
              <a:t> je jediný funkční hraniční přechod mezi ČLR a Pákistánem</a:t>
            </a:r>
          </a:p>
          <a:p>
            <a:r>
              <a:rPr lang="cs-CZ" sz="2200" dirty="0"/>
              <a:t>V historii se využívaly také hraniční přechody v průsmycích </a:t>
            </a:r>
            <a:r>
              <a:rPr lang="cs-CZ" sz="2200" dirty="0" err="1"/>
              <a:t>Mintaka</a:t>
            </a:r>
            <a:r>
              <a:rPr lang="cs-CZ" sz="2200" dirty="0"/>
              <a:t> a </a:t>
            </a:r>
            <a:r>
              <a:rPr lang="cs-CZ" sz="2200" dirty="0" err="1"/>
              <a:t>Kilik</a:t>
            </a:r>
            <a:endParaRPr lang="cs-CZ" sz="2200" dirty="0"/>
          </a:p>
          <a:p>
            <a:r>
              <a:rPr lang="cs-CZ" sz="2200" dirty="0"/>
              <a:t>Tyto 2 hraniční přechody nejsou přístupné prostřednictvím vozidel, a proto jsou zavřené</a:t>
            </a:r>
          </a:p>
          <a:p>
            <a:r>
              <a:rPr lang="cs-CZ" sz="2200" dirty="0"/>
              <a:t>Plánuje se také železniční hraniční přechod do ČLR</a:t>
            </a:r>
          </a:p>
        </p:txBody>
      </p:sp>
      <p:pic>
        <p:nvPicPr>
          <p:cNvPr id="10242" name="Picture 2" descr="How to Cross the Khunjerab Pass between China and Pakistan — Inertia  Expeditions">
            <a:extLst>
              <a:ext uri="{FF2B5EF4-FFF2-40B4-BE49-F238E27FC236}">
                <a16:creationId xmlns:a16="http://schemas.microsoft.com/office/drawing/2014/main" id="{1BD34197-6E9E-4539-B6AF-D2A3709AF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0"/>
            <a:ext cx="8269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0211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FDCAC-7CF2-4E55-96F4-9C010424E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Nepál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9BC3F4-58CC-4371-8F14-C27F8FED3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Délka hranice: </a:t>
            </a:r>
            <a:r>
              <a:rPr lang="cs-CZ" sz="2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1 389 km</a:t>
            </a:r>
          </a:p>
          <a:p>
            <a:r>
              <a:rPr lang="cs-CZ" sz="2200" dirty="0"/>
              <a:t>Mezi ČLR a Nepálem jsou aktuálně v provozu 3 hraniční přechody</a:t>
            </a:r>
          </a:p>
          <a:p>
            <a:r>
              <a:rPr lang="cs-CZ" sz="2200" dirty="0"/>
              <a:t>Plánuje se zvýšit počet funkčních hraničních přechodů na 6</a:t>
            </a:r>
          </a:p>
          <a:p>
            <a:r>
              <a:rPr lang="cs-CZ" sz="2200" dirty="0"/>
              <a:t>Funkční hraniční přechody se nacházejí ve městech </a:t>
            </a:r>
            <a:r>
              <a:rPr lang="cs-CZ" sz="2200" dirty="0" err="1"/>
              <a:t>Burang</a:t>
            </a:r>
            <a:r>
              <a:rPr lang="cs-CZ" sz="2200" dirty="0"/>
              <a:t>, </a:t>
            </a:r>
            <a:r>
              <a:rPr lang="cs-CZ" sz="2200" dirty="0" err="1"/>
              <a:t>Gyirong</a:t>
            </a:r>
            <a:r>
              <a:rPr lang="cs-CZ" sz="2200" dirty="0"/>
              <a:t> a </a:t>
            </a:r>
            <a:r>
              <a:rPr lang="cs-CZ" sz="2200" dirty="0" err="1"/>
              <a:t>Zhangmu</a:t>
            </a:r>
            <a:endParaRPr lang="cs-CZ" sz="2200" dirty="0"/>
          </a:p>
          <a:p>
            <a:r>
              <a:rPr lang="cs-CZ" sz="2200" dirty="0"/>
              <a:t>Na hranici leží nejvyšší hora světa Mount Everest</a:t>
            </a:r>
          </a:p>
        </p:txBody>
      </p:sp>
      <p:pic>
        <p:nvPicPr>
          <p:cNvPr id="11266" name="Picture 2" descr="A Personal Account of Border Crossing Reveals the Deep Ties Between Nepal,  China">
            <a:extLst>
              <a:ext uri="{FF2B5EF4-FFF2-40B4-BE49-F238E27FC236}">
                <a16:creationId xmlns:a16="http://schemas.microsoft.com/office/drawing/2014/main" id="{7067DC02-27FC-404C-A7CF-76D931E2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349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B100E-5711-486F-BE1B-35AFC965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Myanmar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74177D-3A1A-4DEE-896F-D8CB1FFA2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Délka hranice: </a:t>
            </a:r>
            <a:r>
              <a:rPr lang="cs-CZ" sz="2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2 129 km</a:t>
            </a:r>
          </a:p>
          <a:p>
            <a:r>
              <a:rPr lang="cs-CZ" sz="2200" dirty="0"/>
              <a:t>Mezi ČLR a Myanmarem je celkem 19 hraničních přechodů</a:t>
            </a:r>
          </a:p>
          <a:p>
            <a:r>
              <a:rPr lang="cs-CZ" sz="2200" dirty="0"/>
              <a:t>ČLR má s myanmarským státem </a:t>
            </a:r>
            <a:r>
              <a:rPr lang="cs-CZ" sz="2200" dirty="0" err="1"/>
              <a:t>Shan</a:t>
            </a:r>
            <a:r>
              <a:rPr lang="cs-CZ" sz="2200" dirty="0"/>
              <a:t> 13 hraničních přechodů a se státem </a:t>
            </a:r>
            <a:r>
              <a:rPr lang="cs-CZ" sz="2200" dirty="0" err="1"/>
              <a:t>Kachin</a:t>
            </a:r>
            <a:r>
              <a:rPr lang="cs-CZ" sz="2200" dirty="0"/>
              <a:t> má 6 hraničních přechodů</a:t>
            </a:r>
          </a:p>
        </p:txBody>
      </p:sp>
      <p:pic>
        <p:nvPicPr>
          <p:cNvPr id="13314" name="Picture 2" descr="Iron wire on China-Myanmar border built during virus spike in Sep 2020,  prevents illegal border crossing amid COVID-19 resurgence - Global Times">
            <a:extLst>
              <a:ext uri="{FF2B5EF4-FFF2-40B4-BE49-F238E27FC236}">
                <a16:creationId xmlns:a16="http://schemas.microsoft.com/office/drawing/2014/main" id="{6E04D9C6-FD45-49A2-A6E7-E7851AE28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43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673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21035E-E131-496D-A9A5-3119F128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Laos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18CFC2-F88A-4A53-BC30-6D12579AA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Délka hranice: </a:t>
            </a:r>
            <a:r>
              <a:rPr lang="cs-CZ" sz="2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505 km</a:t>
            </a:r>
          </a:p>
          <a:p>
            <a:r>
              <a:rPr lang="cs-CZ" sz="2200" dirty="0"/>
              <a:t>Mezi ČLR a Laosem existují 2 hraniční přechody</a:t>
            </a:r>
          </a:p>
          <a:p>
            <a:r>
              <a:rPr lang="cs-CZ" sz="2200" dirty="0"/>
              <a:t>Nově byla postavena trať VRT, zde budou jezdit vlaky z čínského města </a:t>
            </a:r>
            <a:r>
              <a:rPr lang="cs-CZ" sz="2200" dirty="0" err="1"/>
              <a:t>Kunming</a:t>
            </a:r>
            <a:r>
              <a:rPr lang="cs-CZ" sz="2200" dirty="0"/>
              <a:t> do hlavního města Laosu Vientiane</a:t>
            </a:r>
          </a:p>
          <a:p>
            <a:r>
              <a:rPr lang="cs-CZ" sz="2200" dirty="0"/>
              <a:t>Trať je již otevřena, vlaky by měly být v provozu ještě tento rok</a:t>
            </a:r>
          </a:p>
          <a:p>
            <a:r>
              <a:rPr lang="cs-CZ" sz="2200" dirty="0"/>
              <a:t>Jeden z hraničních přechodů je ve městě Mohan a ten druhý je ve městě </a:t>
            </a:r>
            <a:r>
              <a:rPr lang="cs-CZ" sz="2200" dirty="0" err="1"/>
              <a:t>Lantouy</a:t>
            </a:r>
            <a:endParaRPr lang="cs-CZ" sz="2200" dirty="0"/>
          </a:p>
        </p:txBody>
      </p:sp>
      <p:pic>
        <p:nvPicPr>
          <p:cNvPr id="14338" name="Picture 2" descr="Crossing the border from Laos to China at Boten - On Trails - Overland  Travel and Photography">
            <a:extLst>
              <a:ext uri="{FF2B5EF4-FFF2-40B4-BE49-F238E27FC236}">
                <a16:creationId xmlns:a16="http://schemas.microsoft.com/office/drawing/2014/main" id="{D63D1C2E-9711-4021-B8FF-25F71A633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0"/>
            <a:ext cx="1029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8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706BC4-1AF1-496F-BC7B-6D2DAED6B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Vietnam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F8512B-0BCB-4603-BF92-5A75630FF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Délka hranice: </a:t>
            </a:r>
            <a:r>
              <a:rPr lang="cs-CZ" sz="2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1 297 km</a:t>
            </a:r>
          </a:p>
          <a:p>
            <a:r>
              <a:rPr lang="cs-CZ" sz="2200" dirty="0"/>
              <a:t>Mezi ČLR a Vietnamem je celkem 26 hraničních přechodů. 2 z nich jsou železniční</a:t>
            </a:r>
          </a:p>
          <a:p>
            <a:r>
              <a:rPr lang="cs-CZ" sz="2200" dirty="0"/>
              <a:t>Železniční přechody jsou v čínských městech </a:t>
            </a:r>
            <a:r>
              <a:rPr lang="cs-CZ" sz="2200" dirty="0" err="1"/>
              <a:t>Hekou</a:t>
            </a:r>
            <a:r>
              <a:rPr lang="cs-CZ" sz="2200" dirty="0"/>
              <a:t> a </a:t>
            </a:r>
            <a:r>
              <a:rPr lang="cs-CZ" sz="2200" dirty="0" err="1"/>
              <a:t>Pingxiang</a:t>
            </a:r>
            <a:endParaRPr lang="cs-CZ" sz="2200" dirty="0"/>
          </a:p>
          <a:p>
            <a:r>
              <a:rPr lang="cs-CZ" sz="2200" dirty="0"/>
              <a:t>Vietnamci žijící u hranic mohou navštívit ČLR s užitím jednodenního víza, díky kterému nemusí dlouho čekat na čínské celnici</a:t>
            </a:r>
          </a:p>
        </p:txBody>
      </p:sp>
      <p:pic>
        <p:nvPicPr>
          <p:cNvPr id="15362" name="Picture 2" descr="Vietnam-China Border Crossing by bus and train">
            <a:extLst>
              <a:ext uri="{FF2B5EF4-FFF2-40B4-BE49-F238E27FC236}">
                <a16:creationId xmlns:a16="http://schemas.microsoft.com/office/drawing/2014/main" id="{BAA66803-B9C7-4EA2-8903-F7E32171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029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452C6C-37DC-4FB2-9158-3F934EB32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Macao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2FDEA6-B936-4BAB-ADAB-6ADCDE607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/>
              <a:t>Délka hranice: </a:t>
            </a:r>
            <a:r>
              <a:rPr lang="cs-CZ" sz="2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0,34 km je dlouhá pozemní hranice s ČLR</a:t>
            </a:r>
          </a:p>
          <a:p>
            <a:r>
              <a:rPr lang="cs-CZ" sz="2200" dirty="0"/>
              <a:t>Mezi ČLR a zvláštní administrativní oblastí Macaem existují 2 pozemní hraniční přechody</a:t>
            </a:r>
          </a:p>
          <a:p>
            <a:r>
              <a:rPr lang="cs-CZ" sz="2200" dirty="0"/>
              <a:t>Jedním z nich je přechod </a:t>
            </a:r>
            <a:r>
              <a:rPr lang="cs-CZ" sz="2200" dirty="0" err="1"/>
              <a:t>Gongbei</a:t>
            </a:r>
            <a:r>
              <a:rPr lang="cs-CZ" sz="2200" dirty="0"/>
              <a:t> a tím druhým je </a:t>
            </a:r>
            <a:r>
              <a:rPr lang="cs-CZ" sz="2200" dirty="0" err="1"/>
              <a:t>Lianhua</a:t>
            </a:r>
            <a:r>
              <a:rPr lang="cs-CZ" sz="2200" dirty="0"/>
              <a:t> </a:t>
            </a:r>
            <a:r>
              <a:rPr lang="cs-CZ" sz="2200" dirty="0" err="1"/>
              <a:t>Daqio</a:t>
            </a:r>
            <a:r>
              <a:rPr lang="cs-CZ" sz="2200" dirty="0"/>
              <a:t> (Lotosový most)</a:t>
            </a:r>
          </a:p>
          <a:p>
            <a:r>
              <a:rPr lang="cs-CZ" sz="2200" dirty="0"/>
              <a:t>K přechodu </a:t>
            </a:r>
            <a:r>
              <a:rPr lang="cs-CZ" sz="2200" dirty="0" err="1"/>
              <a:t>Gongbei</a:t>
            </a:r>
            <a:r>
              <a:rPr lang="cs-CZ" sz="2200" dirty="0"/>
              <a:t> vede také nově postavený most, který vede z Hongkongu</a:t>
            </a:r>
          </a:p>
          <a:p>
            <a:endParaRPr lang="cs-CZ" dirty="0"/>
          </a:p>
        </p:txBody>
      </p:sp>
      <p:pic>
        <p:nvPicPr>
          <p:cNvPr id="12292" name="Picture 4" descr="Zhuhai - Gongbei Port | Port Plaza - nice patterns. Gongbei … | Flickr">
            <a:extLst>
              <a:ext uri="{FF2B5EF4-FFF2-40B4-BE49-F238E27FC236}">
                <a16:creationId xmlns:a16="http://schemas.microsoft.com/office/drawing/2014/main" id="{8B05D07B-FD3B-4EC1-87CB-22F16685A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09" y="185737"/>
            <a:ext cx="9753600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155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9EE033-F6DB-4008-90C7-D308334F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Hongkong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92150-A837-4405-AB96-712C4D276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Délka hranice: 30 km</a:t>
            </a:r>
          </a:p>
          <a:p>
            <a:r>
              <a:rPr lang="cs-CZ" sz="2200" dirty="0"/>
              <a:t>Mezi ČLR a zvláštní administrativní oblastí Hongkongem existuje celkem 6 pozemních hraničních přechodů</a:t>
            </a:r>
          </a:p>
          <a:p>
            <a:r>
              <a:rPr lang="cs-CZ" sz="2200" dirty="0"/>
              <a:t>Hraniční přechody jsou pro auta, pěší, autobusy i vlaky</a:t>
            </a:r>
          </a:p>
          <a:p>
            <a:r>
              <a:rPr lang="cs-CZ" sz="2200" dirty="0"/>
              <a:t>Nejvytíženějším z nich je hraniční přechod </a:t>
            </a:r>
            <a:r>
              <a:rPr lang="cs-CZ" sz="2200" dirty="0" err="1"/>
              <a:t>Luohu</a:t>
            </a:r>
            <a:r>
              <a:rPr lang="cs-CZ" sz="2200" dirty="0"/>
              <a:t>, který propojuje metro v čínském městě </a:t>
            </a:r>
            <a:r>
              <a:rPr lang="cs-CZ" sz="2200" dirty="0" err="1"/>
              <a:t>Shenzhen</a:t>
            </a:r>
            <a:r>
              <a:rPr lang="cs-CZ" sz="2200" dirty="0"/>
              <a:t> s metrem v Hongkongu</a:t>
            </a:r>
          </a:p>
        </p:txBody>
      </p:sp>
      <p:pic>
        <p:nvPicPr>
          <p:cNvPr id="16386" name="Picture 2" descr="Shenzhen Border crossing Hong Kong | Philip Roeland | Flickr">
            <a:extLst>
              <a:ext uri="{FF2B5EF4-FFF2-40B4-BE49-F238E27FC236}">
                <a16:creationId xmlns:a16="http://schemas.microsoft.com/office/drawing/2014/main" id="{A0BA156E-97E8-43D8-B453-3C0A17D3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2" y="176212"/>
            <a:ext cx="97536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1365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A2C0F-1D69-4F64-8496-22FC86FF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E7150-B8B6-4C66-8DE7-6CDD6BB1F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wikipedia.org</a:t>
            </a:r>
            <a:endParaRPr lang="cs-CZ" dirty="0"/>
          </a:p>
          <a:p>
            <a:r>
              <a:rPr lang="cs-CZ" dirty="0">
                <a:hlinkClick r:id="rId3"/>
              </a:rPr>
              <a:t>Obrázek 1</a:t>
            </a:r>
            <a:endParaRPr lang="cs-CZ" dirty="0"/>
          </a:p>
          <a:p>
            <a:r>
              <a:rPr lang="cs-CZ" dirty="0">
                <a:hlinkClick r:id="rId4"/>
              </a:rPr>
              <a:t>Obrázek 2</a:t>
            </a:r>
            <a:endParaRPr lang="cs-CZ" dirty="0"/>
          </a:p>
          <a:p>
            <a:r>
              <a:rPr lang="cs-CZ" dirty="0">
                <a:hlinkClick r:id="rId5"/>
              </a:rPr>
              <a:t>Obrázek 3</a:t>
            </a:r>
            <a:endParaRPr lang="cs-CZ" dirty="0"/>
          </a:p>
          <a:p>
            <a:r>
              <a:rPr lang="cs-CZ" dirty="0">
                <a:hlinkClick r:id="rId6"/>
              </a:rPr>
              <a:t>Obrázek 4</a:t>
            </a:r>
            <a:endParaRPr lang="cs-CZ" dirty="0"/>
          </a:p>
          <a:p>
            <a:r>
              <a:rPr lang="cs-CZ" dirty="0">
                <a:hlinkClick r:id="rId7"/>
              </a:rPr>
              <a:t>Obrázek 5</a:t>
            </a:r>
            <a:endParaRPr lang="cs-CZ" dirty="0"/>
          </a:p>
          <a:p>
            <a:r>
              <a:rPr lang="cs-CZ" dirty="0">
                <a:hlinkClick r:id="rId8"/>
              </a:rPr>
              <a:t>Obrázek 6</a:t>
            </a:r>
            <a:endParaRPr lang="cs-CZ" dirty="0"/>
          </a:p>
          <a:p>
            <a:r>
              <a:rPr lang="cs-CZ" dirty="0">
                <a:hlinkClick r:id="rId9"/>
              </a:rPr>
              <a:t>Obrázek 7</a:t>
            </a:r>
            <a:endParaRPr lang="cs-CZ" dirty="0"/>
          </a:p>
          <a:p>
            <a:r>
              <a:rPr lang="cs-CZ" dirty="0">
                <a:hlinkClick r:id="rId10"/>
              </a:rPr>
              <a:t>Obrázek 8</a:t>
            </a:r>
            <a:endParaRPr lang="cs-CZ" dirty="0"/>
          </a:p>
          <a:p>
            <a:r>
              <a:rPr lang="cs-CZ" dirty="0">
                <a:hlinkClick r:id="rId11"/>
              </a:rPr>
              <a:t>Obrázek 9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492418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54C7C4-8BAC-4329-AA76-FD71F0CD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9CCCC1-7219-4A67-9CC7-2C6DD51B7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Čína sousedí s mnoha zeměmi, a proto má mnoho pozemních hraničních přechodů</a:t>
            </a:r>
          </a:p>
          <a:p>
            <a:r>
              <a:rPr lang="cs-CZ" sz="2200" dirty="0"/>
              <a:t>Hraniční přechody nemusí být vždy na hranicích, ale jsou to také mezinárodní letiště jako je např. Peking, </a:t>
            </a:r>
            <a:r>
              <a:rPr lang="cs-CZ" sz="2200" dirty="0" err="1"/>
              <a:t>Chengdu</a:t>
            </a:r>
            <a:r>
              <a:rPr lang="cs-CZ" sz="2200" dirty="0"/>
              <a:t>, </a:t>
            </a:r>
            <a:r>
              <a:rPr lang="cs-CZ" sz="2200" dirty="0" err="1"/>
              <a:t>Guangzhou</a:t>
            </a:r>
            <a:r>
              <a:rPr lang="cs-CZ" sz="2200" dirty="0"/>
              <a:t>, Šanghaj, ale také mezinárodní přístavy</a:t>
            </a:r>
          </a:p>
          <a:p>
            <a:r>
              <a:rPr lang="cs-CZ" sz="2200" dirty="0"/>
              <a:t>Přístavů, které se otevřené pro zahraniční lodě je v ČLR 130</a:t>
            </a:r>
          </a:p>
          <a:p>
            <a:r>
              <a:rPr lang="cs-CZ" sz="2200" dirty="0"/>
              <a:t>Nejvýznamnějšími přístavy jsou např. Šanghaj, </a:t>
            </a:r>
            <a:r>
              <a:rPr lang="cs-CZ" sz="2200" dirty="0" err="1"/>
              <a:t>Ningbo</a:t>
            </a:r>
            <a:r>
              <a:rPr lang="cs-CZ" sz="2200" dirty="0"/>
              <a:t>, </a:t>
            </a:r>
            <a:r>
              <a:rPr lang="cs-CZ" sz="2200" dirty="0" err="1"/>
              <a:t>Shenzhen</a:t>
            </a:r>
            <a:endParaRPr lang="cs-CZ" sz="2200" dirty="0"/>
          </a:p>
        </p:txBody>
      </p:sp>
      <p:pic>
        <p:nvPicPr>
          <p:cNvPr id="3076" name="Picture 4" descr="Beijing&amp;#39;s Daxing International Airport is now officially open | CNN Travel">
            <a:extLst>
              <a:ext uri="{FF2B5EF4-FFF2-40B4-BE49-F238E27FC236}">
                <a16:creationId xmlns:a16="http://schemas.microsoft.com/office/drawing/2014/main" id="{0C474BA7-3471-49A8-9FEE-C4C456EFC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612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DA8FF-E021-4192-834C-A1AABEB15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E56D5D-047D-497E-BD56-2E5CB2ABB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Obrázek 10</a:t>
            </a:r>
            <a:endParaRPr lang="cs-CZ" dirty="0"/>
          </a:p>
          <a:p>
            <a:r>
              <a:rPr lang="cs-CZ" dirty="0">
                <a:hlinkClick r:id="rId3"/>
              </a:rPr>
              <a:t>Obrázek 11</a:t>
            </a:r>
            <a:endParaRPr lang="cs-CZ" dirty="0"/>
          </a:p>
          <a:p>
            <a:r>
              <a:rPr lang="cs-CZ" dirty="0">
                <a:hlinkClick r:id="rId4"/>
              </a:rPr>
              <a:t>Obrázek 12</a:t>
            </a:r>
            <a:endParaRPr lang="cs-CZ" dirty="0"/>
          </a:p>
          <a:p>
            <a:r>
              <a:rPr lang="cs-CZ" dirty="0">
                <a:hlinkClick r:id="rId5"/>
              </a:rPr>
              <a:t>Obrázek 13</a:t>
            </a:r>
            <a:endParaRPr lang="cs-CZ" dirty="0"/>
          </a:p>
          <a:p>
            <a:r>
              <a:rPr lang="cs-CZ" dirty="0">
                <a:hlinkClick r:id="rId6"/>
              </a:rPr>
              <a:t>Obrázek 14</a:t>
            </a:r>
            <a:endParaRPr lang="cs-CZ" dirty="0"/>
          </a:p>
          <a:p>
            <a:r>
              <a:rPr lang="cs-CZ" dirty="0">
                <a:hlinkClick r:id="rId7"/>
              </a:rPr>
              <a:t>Obrázek 15</a:t>
            </a:r>
            <a:endParaRPr lang="cs-CZ" dirty="0"/>
          </a:p>
          <a:p>
            <a:r>
              <a:rPr lang="cs-CZ" dirty="0">
                <a:hlinkClick r:id="rId8"/>
              </a:rPr>
              <a:t>Obrázek 16</a:t>
            </a:r>
            <a:endParaRPr lang="cs-CZ" dirty="0"/>
          </a:p>
          <a:p>
            <a:r>
              <a:rPr lang="cs-CZ" dirty="0">
                <a:hlinkClick r:id="rId9"/>
              </a:rPr>
              <a:t>Obrázek 17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638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ina trade with North Korea hits record low for second month | The Japan  Times">
            <a:extLst>
              <a:ext uri="{FF2B5EF4-FFF2-40B4-BE49-F238E27FC236}">
                <a16:creationId xmlns:a16="http://schemas.microsoft.com/office/drawing/2014/main" id="{095AE11C-1EB5-423F-9D9B-D201FCC0B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DAEE7F-B9ED-40C3-9D0F-C45858A53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dirty="0"/>
              <a:t>Severní Korea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EBC1FE-5D4E-48E4-83A9-661A83D9F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rgbClr val="FFFFFF"/>
                </a:solidFill>
              </a:rPr>
              <a:t>Délka hranice: </a:t>
            </a:r>
            <a:r>
              <a:rPr lang="cs-CZ" sz="2200" dirty="0">
                <a:solidFill>
                  <a:srgbClr val="FFFFFF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1 416 km</a:t>
            </a:r>
          </a:p>
          <a:p>
            <a:r>
              <a:rPr lang="cs-CZ" sz="2200" dirty="0">
                <a:solidFill>
                  <a:srgbClr val="FFFFFF"/>
                </a:solidFill>
                <a:ea typeface="DengXian" panose="02010600030101010101" pitchFamily="2" charset="-122"/>
                <a:cs typeface="Times New Roman" panose="02020603050405020304" pitchFamily="18" charset="0"/>
              </a:rPr>
              <a:t>ČLR a Severní Koreu </a:t>
            </a:r>
            <a:r>
              <a:rPr lang="cs-CZ" sz="2200" dirty="0">
                <a:solidFill>
                  <a:srgbClr val="FFFFFF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odděluje řeka </a:t>
            </a:r>
            <a:r>
              <a:rPr lang="cs-CZ" sz="2200" dirty="0" err="1">
                <a:solidFill>
                  <a:srgbClr val="FFFFFF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Yalu</a:t>
            </a:r>
            <a:endParaRPr lang="cs-CZ" sz="2200" dirty="0">
              <a:solidFill>
                <a:srgbClr val="FFFFFF"/>
              </a:solidFill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cs-CZ" sz="2200" dirty="0">
                <a:solidFill>
                  <a:srgbClr val="FFFFFF"/>
                </a:solidFill>
              </a:rPr>
              <a:t>Existují 3 hraniční přechody, přes které vede železniční trať mezi zeměmi</a:t>
            </a:r>
          </a:p>
          <a:p>
            <a:r>
              <a:rPr lang="cs-CZ" sz="2200" dirty="0">
                <a:solidFill>
                  <a:srgbClr val="FFFFFF"/>
                </a:solidFill>
              </a:rPr>
              <a:t>Hraniční přechody jsou ve městech </a:t>
            </a:r>
            <a:r>
              <a:rPr lang="cs-CZ" sz="2200" dirty="0" err="1">
                <a:solidFill>
                  <a:srgbClr val="FFFFFF"/>
                </a:solidFill>
              </a:rPr>
              <a:t>Dandong</a:t>
            </a:r>
            <a:r>
              <a:rPr lang="cs-CZ" sz="2200" dirty="0">
                <a:solidFill>
                  <a:srgbClr val="FFFFFF"/>
                </a:solidFill>
              </a:rPr>
              <a:t>, </a:t>
            </a:r>
            <a:r>
              <a:rPr lang="cs-CZ" sz="2200" dirty="0" err="1">
                <a:solidFill>
                  <a:srgbClr val="FFFFFF"/>
                </a:solidFill>
              </a:rPr>
              <a:t>Ji'an</a:t>
            </a:r>
            <a:r>
              <a:rPr lang="cs-CZ" sz="2200" dirty="0">
                <a:solidFill>
                  <a:srgbClr val="FFFFFF"/>
                </a:solidFill>
              </a:rPr>
              <a:t> a </a:t>
            </a:r>
            <a:r>
              <a:rPr lang="cs-CZ" sz="2200" dirty="0" err="1">
                <a:solidFill>
                  <a:srgbClr val="FFFFFF"/>
                </a:solidFill>
              </a:rPr>
              <a:t>Tumen</a:t>
            </a:r>
            <a:endParaRPr lang="cs-CZ" sz="2200" dirty="0">
              <a:solidFill>
                <a:srgbClr val="FFFFFF"/>
              </a:solidFill>
            </a:endParaRPr>
          </a:p>
          <a:p>
            <a:r>
              <a:rPr lang="cs-CZ" sz="2200" dirty="0">
                <a:solidFill>
                  <a:srgbClr val="FFFFFF"/>
                </a:solidFill>
              </a:rPr>
              <a:t>Ve městě </a:t>
            </a:r>
            <a:r>
              <a:rPr lang="cs-CZ" sz="2200" dirty="0" err="1">
                <a:solidFill>
                  <a:srgbClr val="FFFFFF"/>
                </a:solidFill>
              </a:rPr>
              <a:t>Dandong</a:t>
            </a:r>
            <a:r>
              <a:rPr lang="cs-CZ" sz="2200" dirty="0">
                <a:solidFill>
                  <a:srgbClr val="FFFFFF"/>
                </a:solidFill>
              </a:rPr>
              <a:t> se nacházení 3 mosty vedoucí do Severní Koreji, jeden most byl za korejské války poškozen během bombardování a teď slouží jako turistická atrakce pro čínské turisty</a:t>
            </a:r>
          </a:p>
        </p:txBody>
      </p:sp>
    </p:spTree>
    <p:extLst>
      <p:ext uri="{BB962C8B-B14F-4D97-AF65-F5344CB8AC3E}">
        <p14:creationId xmlns:p14="http://schemas.microsoft.com/office/powerpoint/2010/main" val="2190800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B3755E-7970-40A1-BEAF-CCF29C9A0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D3E3C0-D9BF-4720-990D-A470A2BF8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/>
              <a:t>Délka hranice: </a:t>
            </a:r>
            <a:r>
              <a:rPr lang="cs-CZ" sz="220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3 645 km</a:t>
            </a:r>
            <a:endParaRPr lang="cs-CZ" sz="2200"/>
          </a:p>
          <a:p>
            <a:r>
              <a:rPr lang="cs-CZ" sz="2200"/>
              <a:t>Existují zde 3 pozemní hraniční přechody: Manzhouli, Suifenhe, Heihe</a:t>
            </a:r>
          </a:p>
          <a:p>
            <a:r>
              <a:rPr lang="cs-CZ" sz="2200"/>
              <a:t>Zajímavé je hraniční město Hunchun, do města vede vysokorychlostní železniční trať</a:t>
            </a:r>
          </a:p>
          <a:p>
            <a:r>
              <a:rPr lang="cs-CZ" sz="2200"/>
              <a:t>U města Hunchun se nachází vyhlídková věž na Rusko a Severní Koreu, věž je turistickou atrakcí pro čínské turisty</a:t>
            </a:r>
          </a:p>
          <a:p>
            <a:r>
              <a:rPr lang="cs-CZ" sz="2200"/>
              <a:t>Ve městě jsou vidět nápisy v čínštině, ruštině i korejštině</a:t>
            </a:r>
            <a:endParaRPr lang="cs-CZ" sz="2200" dirty="0"/>
          </a:p>
        </p:txBody>
      </p:sp>
      <p:pic>
        <p:nvPicPr>
          <p:cNvPr id="4098" name="Picture 2" descr="Observation tower at Fangchuan. – Ben@Earth">
            <a:extLst>
              <a:ext uri="{FF2B5EF4-FFF2-40B4-BE49-F238E27FC236}">
                <a16:creationId xmlns:a16="http://schemas.microsoft.com/office/drawing/2014/main" id="{3A4F80E2-EFD1-474A-8A26-E833635C0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17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63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94A7024-D948-494D-8920-BBA2DA07D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Crossing Borders - From China To Mongolia - WorldPacking Canuck">
            <a:extLst>
              <a:ext uri="{FF2B5EF4-FFF2-40B4-BE49-F238E27FC236}">
                <a16:creationId xmlns:a16="http://schemas.microsoft.com/office/drawing/2014/main" id="{5DA1DA9D-2B8A-4B18-BC6A-3B4BCA81A8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8" b="204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35991AD-377B-43F7-9D12-2A40E61F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cs-CZ" dirty="0"/>
              <a:t>Mongolsko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048169-B958-46F5-A9CB-A3CDEDD17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rgbClr val="FFFFFF"/>
                </a:solidFill>
              </a:rPr>
              <a:t>Délka hranice: </a:t>
            </a:r>
            <a:r>
              <a:rPr lang="cs-CZ" sz="2200" dirty="0">
                <a:solidFill>
                  <a:srgbClr val="FFFFFF"/>
                </a:solidFill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4 677 km</a:t>
            </a:r>
          </a:p>
          <a:p>
            <a:r>
              <a:rPr lang="cs-CZ" sz="2200" dirty="0">
                <a:solidFill>
                  <a:srgbClr val="FFFFFF"/>
                </a:solidFill>
              </a:rPr>
              <a:t>Mezi ČLR a Mongolskem existuje pouze 1 hraniční přechod nazývaný </a:t>
            </a:r>
            <a:r>
              <a:rPr lang="cs-CZ" sz="2200" dirty="0" err="1">
                <a:solidFill>
                  <a:srgbClr val="FFFFFF"/>
                </a:solidFill>
              </a:rPr>
              <a:t>Erenhot</a:t>
            </a:r>
            <a:endParaRPr lang="cs-CZ" sz="2200" dirty="0">
              <a:solidFill>
                <a:srgbClr val="FFFFFF"/>
              </a:solidFill>
            </a:endParaRPr>
          </a:p>
          <a:p>
            <a:r>
              <a:rPr lang="cs-CZ" sz="2200" dirty="0">
                <a:solidFill>
                  <a:srgbClr val="FFFFFF"/>
                </a:solidFill>
              </a:rPr>
              <a:t>Je to zároveň největší centrum pro přes hraniční obchod s Mongolskem</a:t>
            </a:r>
          </a:p>
          <a:p>
            <a:r>
              <a:rPr lang="cs-CZ" sz="2200" dirty="0">
                <a:solidFill>
                  <a:srgbClr val="FFFFFF"/>
                </a:solidFill>
              </a:rPr>
              <a:t>Město je také známo svými objevy dinosauřích </a:t>
            </a:r>
            <a:r>
              <a:rPr lang="cs-CZ" sz="2200" dirty="0" err="1">
                <a:solidFill>
                  <a:srgbClr val="FFFFFF"/>
                </a:solidFill>
              </a:rPr>
              <a:t>fosílií</a:t>
            </a:r>
            <a:endParaRPr lang="cs-CZ" sz="2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963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829A9-363B-4D9D-9A80-646D6A60B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Kazachstán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34EAF4-EB8A-4EEE-88CD-363E302C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Délka hranice: </a:t>
            </a:r>
            <a:r>
              <a:rPr lang="cs-CZ" sz="2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1 533 km</a:t>
            </a:r>
          </a:p>
          <a:p>
            <a:r>
              <a:rPr lang="cs-CZ" sz="2200" dirty="0"/>
              <a:t>Mezi ČLR a Kazachstánem existuje celkem 7 hraničních přechodů, ale fungujících je pouze 5</a:t>
            </a:r>
          </a:p>
          <a:p>
            <a:r>
              <a:rPr lang="pl-PL" sz="2200" dirty="0"/>
              <a:t>Pouze silniční jsou 3 z nich: Jeminay, Tacheng a Dulart</a:t>
            </a:r>
          </a:p>
          <a:p>
            <a:r>
              <a:rPr lang="cs-CZ" sz="2200" dirty="0"/>
              <a:t>Zbylé dva jsou, jak silniční, tak i železniční: </a:t>
            </a:r>
            <a:r>
              <a:rPr lang="cs-CZ" sz="2200" dirty="0" err="1"/>
              <a:t>Khorgas</a:t>
            </a:r>
            <a:r>
              <a:rPr lang="cs-CZ" sz="2200" dirty="0"/>
              <a:t>, </a:t>
            </a:r>
            <a:r>
              <a:rPr lang="cs-CZ" sz="2200" dirty="0" err="1"/>
              <a:t>Alashankou</a:t>
            </a:r>
            <a:endParaRPr lang="cs-CZ" sz="2200" dirty="0"/>
          </a:p>
        </p:txBody>
      </p:sp>
      <p:pic>
        <p:nvPicPr>
          <p:cNvPr id="4" name="Obrázek 3" descr="On China-Kazakhstan Border Lies a Lopsided Free-Trade Zone | Eurasianet">
            <a:extLst>
              <a:ext uri="{FF2B5EF4-FFF2-40B4-BE49-F238E27FC236}">
                <a16:creationId xmlns:a16="http://schemas.microsoft.com/office/drawing/2014/main" id="{B57D0BDD-7D95-4D5C-84EC-60D37F5BD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1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555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E6194-DEA6-4160-BDD6-ED0BDDCE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cs-CZ" dirty="0"/>
              <a:t>Kyrgyzstán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26FDD5-D934-4BFD-86FD-C44CF0C4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749323"/>
          </a:xfrm>
        </p:spPr>
        <p:txBody>
          <a:bodyPr>
            <a:normAutofit/>
          </a:bodyPr>
          <a:lstStyle/>
          <a:p>
            <a:r>
              <a:rPr lang="cs-CZ" sz="2200" dirty="0"/>
              <a:t>Délka hranice: </a:t>
            </a:r>
            <a:r>
              <a:rPr lang="cs-CZ" sz="2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1 063 km</a:t>
            </a:r>
          </a:p>
          <a:p>
            <a:r>
              <a:rPr lang="cs-CZ" sz="2200" dirty="0"/>
              <a:t>Existují 2 funkční hraniční přechody mezi ČLR a Kyrgyzstánem: </a:t>
            </a:r>
            <a:r>
              <a:rPr lang="cs-CZ" sz="2200" dirty="0" err="1"/>
              <a:t>Torugart</a:t>
            </a:r>
            <a:r>
              <a:rPr lang="cs-CZ" sz="2200" dirty="0"/>
              <a:t> a </a:t>
            </a:r>
            <a:r>
              <a:rPr lang="cs-CZ" sz="2200" dirty="0" err="1"/>
              <a:t>Irkeštam</a:t>
            </a:r>
            <a:endParaRPr lang="cs-CZ" sz="2200" dirty="0"/>
          </a:p>
          <a:p>
            <a:r>
              <a:rPr lang="cs-CZ" sz="2200" dirty="0"/>
              <a:t>Přechodem v průsmyku </a:t>
            </a:r>
            <a:r>
              <a:rPr lang="cs-CZ" sz="2200" dirty="0" err="1"/>
              <a:t>Torugart</a:t>
            </a:r>
            <a:r>
              <a:rPr lang="cs-CZ" sz="2200" dirty="0"/>
              <a:t> prochází silnice, která vede až do </a:t>
            </a:r>
            <a:r>
              <a:rPr lang="cs-CZ" sz="2200" dirty="0" err="1"/>
              <a:t>hlacního</a:t>
            </a:r>
            <a:r>
              <a:rPr lang="cs-CZ" sz="2200" dirty="0"/>
              <a:t> města Kyrgyzstánu-Biškeku</a:t>
            </a:r>
          </a:p>
        </p:txBody>
      </p:sp>
      <p:pic>
        <p:nvPicPr>
          <p:cNvPr id="5" name="Obrázek 4" descr="Picture of Chinese immigration post at the crossroads of Irkeshtam and Torugart border crossings">
            <a:extLst>
              <a:ext uri="{FF2B5EF4-FFF2-40B4-BE49-F238E27FC236}">
                <a16:creationId xmlns:a16="http://schemas.microsoft.com/office/drawing/2014/main" id="{B132D4E1-3828-41E6-B73D-30CFA976F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137" y="2159331"/>
            <a:ext cx="4204989" cy="2806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518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8C959-A17E-4024-AB27-13DB9D24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Tádžikistán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575AA-D242-454A-8E48-ACA7829E4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/>
              <a:t>Délka hranice: </a:t>
            </a:r>
            <a:r>
              <a:rPr lang="cs-CZ" sz="2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414 km</a:t>
            </a:r>
          </a:p>
          <a:p>
            <a:r>
              <a:rPr lang="pl-PL" sz="2200" dirty="0"/>
              <a:t>Teď je zde pouze jeden hraniční přechod do ČLR, přechod Karasu v průsmyku Kulma</a:t>
            </a:r>
          </a:p>
          <a:p>
            <a:r>
              <a:rPr lang="cs-CZ" sz="2200" dirty="0"/>
              <a:t>V historii bylo možné se do ČLR dostat ještě přes další dva přechody</a:t>
            </a:r>
          </a:p>
          <a:p>
            <a:r>
              <a:rPr lang="cs-CZ" sz="2200" dirty="0"/>
              <a:t>Jedním je přechod v průsmyku </a:t>
            </a:r>
            <a:r>
              <a:rPr lang="cs-CZ" sz="2200" dirty="0" err="1"/>
              <a:t>Nezatash</a:t>
            </a:r>
            <a:r>
              <a:rPr lang="cs-CZ" sz="2200" dirty="0"/>
              <a:t> a druhým je přechod v průsmyku </a:t>
            </a:r>
            <a:r>
              <a:rPr lang="cs-CZ" sz="2200" dirty="0" err="1"/>
              <a:t>Beyik</a:t>
            </a:r>
            <a:endParaRPr lang="cs-CZ" sz="2200" dirty="0"/>
          </a:p>
        </p:txBody>
      </p:sp>
      <p:pic>
        <p:nvPicPr>
          <p:cNvPr id="6146" name="Picture 2" descr="Crossing The Qolma Pass Between Tajikistan &amp;amp; China - The Adventures of  Nicole">
            <a:extLst>
              <a:ext uri="{FF2B5EF4-FFF2-40B4-BE49-F238E27FC236}">
                <a16:creationId xmlns:a16="http://schemas.microsoft.com/office/drawing/2014/main" id="{076991B8-F6ED-430C-81EC-E8DA0F08E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264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77071-B8E8-4907-B8E2-0DAEB009C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46" y="609600"/>
            <a:ext cx="3729076" cy="1320800"/>
          </a:xfrm>
        </p:spPr>
        <p:txBody>
          <a:bodyPr anchor="ctr">
            <a:normAutofit/>
          </a:bodyPr>
          <a:lstStyle/>
          <a:p>
            <a:r>
              <a:rPr lang="cs-CZ" dirty="0"/>
              <a:t>Afghánistán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C69E70-D305-438D-B59C-CAE5A2DEB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67" y="2160589"/>
            <a:ext cx="3720916" cy="3560733"/>
          </a:xfrm>
        </p:spPr>
        <p:txBody>
          <a:bodyPr>
            <a:normAutofit/>
          </a:bodyPr>
          <a:lstStyle/>
          <a:p>
            <a:r>
              <a:rPr lang="cs-CZ" sz="2200" dirty="0"/>
              <a:t>Délka hranice: </a:t>
            </a:r>
            <a:r>
              <a:rPr lang="cs-CZ" sz="2200" dirty="0">
                <a:effectLst/>
                <a:ea typeface="DengXian" panose="02010600030101010101" pitchFamily="2" charset="-122"/>
                <a:cs typeface="Times New Roman" panose="02020603050405020304" pitchFamily="18" charset="0"/>
              </a:rPr>
              <a:t>76 km</a:t>
            </a:r>
          </a:p>
          <a:p>
            <a:r>
              <a:rPr lang="cs-CZ" sz="2200" dirty="0"/>
              <a:t>Hraniční přechody jsou pro cizince uzavřeny</a:t>
            </a:r>
          </a:p>
          <a:p>
            <a:r>
              <a:rPr lang="cs-CZ" sz="2200" dirty="0"/>
              <a:t>Existují zde 2 hraniční přechody</a:t>
            </a:r>
          </a:p>
          <a:p>
            <a:r>
              <a:rPr lang="cs-CZ" sz="2200" dirty="0"/>
              <a:t>Jsou to přechody v průsmyku </a:t>
            </a:r>
            <a:r>
              <a:rPr lang="cs-CZ" sz="2200" dirty="0" err="1"/>
              <a:t>Wakhjir</a:t>
            </a:r>
            <a:r>
              <a:rPr lang="cs-CZ" sz="2200" dirty="0"/>
              <a:t> a v průsmyku </a:t>
            </a:r>
            <a:r>
              <a:rPr lang="cs-CZ" sz="2200" dirty="0" err="1"/>
              <a:t>Tegermansu</a:t>
            </a:r>
            <a:endParaRPr lang="cs-CZ" sz="2200" dirty="0"/>
          </a:p>
        </p:txBody>
      </p:sp>
      <p:pic>
        <p:nvPicPr>
          <p:cNvPr id="7170" name="Picture 2" descr="Afghanistan and China Share a Tiny 46-Mile Border — Here&amp;#39;s Why">
            <a:extLst>
              <a:ext uri="{FF2B5EF4-FFF2-40B4-BE49-F238E27FC236}">
                <a16:creationId xmlns:a16="http://schemas.microsoft.com/office/drawing/2014/main" id="{86DF418E-D53C-4557-AA2B-CFA6553D7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035" y="1450704"/>
            <a:ext cx="4602747" cy="345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3820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342</TotalTime>
  <Words>861</Words>
  <Application>Microsoft Office PowerPoint</Application>
  <PresentationFormat>Širokoúhlá obrazovka</PresentationFormat>
  <Paragraphs>110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Trebuchet MS</vt:lpstr>
      <vt:lpstr>Wingdings 3</vt:lpstr>
      <vt:lpstr>Fazeta</vt:lpstr>
      <vt:lpstr>Hranice Čínské lidové republiky</vt:lpstr>
      <vt:lpstr>Obecné</vt:lpstr>
      <vt:lpstr>Severní Korea</vt:lpstr>
      <vt:lpstr>Rusko</vt:lpstr>
      <vt:lpstr>Mongolsko</vt:lpstr>
      <vt:lpstr>Kazachstán</vt:lpstr>
      <vt:lpstr>Kyrgyzstán</vt:lpstr>
      <vt:lpstr>Tádžikistán</vt:lpstr>
      <vt:lpstr>Afghánistán</vt:lpstr>
      <vt:lpstr>Indie</vt:lpstr>
      <vt:lpstr>Bhútán</vt:lpstr>
      <vt:lpstr>Pákistán</vt:lpstr>
      <vt:lpstr>Nepál</vt:lpstr>
      <vt:lpstr>Myanmar</vt:lpstr>
      <vt:lpstr>Laos</vt:lpstr>
      <vt:lpstr>Vietnam</vt:lpstr>
      <vt:lpstr>Macao</vt:lpstr>
      <vt:lpstr>Hongkong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Hranice Čínské lidové republiky</dc:title>
  <dc:creator>Michal Panchartek</dc:creator>
  <cp:lastModifiedBy>Kulíšková Jarmila</cp:lastModifiedBy>
  <cp:revision>42</cp:revision>
  <dcterms:created xsi:type="dcterms:W3CDTF">2021-11-27T18:18:14Z</dcterms:created>
  <dcterms:modified xsi:type="dcterms:W3CDTF">2022-01-20T13:02:09Z</dcterms:modified>
</cp:coreProperties>
</file>