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8"/>
  </p:notesMasterIdLst>
  <p:sldIdLst>
    <p:sldId id="256" r:id="rId2"/>
    <p:sldId id="291" r:id="rId3"/>
    <p:sldId id="257" r:id="rId4"/>
    <p:sldId id="289" r:id="rId5"/>
    <p:sldId id="258" r:id="rId6"/>
    <p:sldId id="259" r:id="rId7"/>
    <p:sldId id="260" r:id="rId8"/>
    <p:sldId id="262" r:id="rId9"/>
    <p:sldId id="261" r:id="rId10"/>
    <p:sldId id="266" r:id="rId11"/>
    <p:sldId id="275" r:id="rId12"/>
    <p:sldId id="267" r:id="rId13"/>
    <p:sldId id="268" r:id="rId14"/>
    <p:sldId id="280" r:id="rId15"/>
    <p:sldId id="279" r:id="rId16"/>
    <p:sldId id="276" r:id="rId17"/>
    <p:sldId id="269" r:id="rId18"/>
    <p:sldId id="278" r:id="rId19"/>
    <p:sldId id="277" r:id="rId20"/>
    <p:sldId id="285" r:id="rId21"/>
    <p:sldId id="270" r:id="rId22"/>
    <p:sldId id="271" r:id="rId23"/>
    <p:sldId id="281" r:id="rId24"/>
    <p:sldId id="272" r:id="rId25"/>
    <p:sldId id="263" r:id="rId26"/>
    <p:sldId id="264" r:id="rId27"/>
    <p:sldId id="265" r:id="rId28"/>
    <p:sldId id="286" r:id="rId29"/>
    <p:sldId id="287" r:id="rId30"/>
    <p:sldId id="273" r:id="rId31"/>
    <p:sldId id="282" r:id="rId32"/>
    <p:sldId id="283" r:id="rId33"/>
    <p:sldId id="284" r:id="rId34"/>
    <p:sldId id="288" r:id="rId35"/>
    <p:sldId id="290" r:id="rId36"/>
    <p:sldId id="274" r:id="rId37"/>
  </p:sldIdLst>
  <p:sldSz cx="12192000" cy="6858000"/>
  <p:notesSz cx="6858000" cy="9144000"/>
  <p:embeddedFontLst>
    <p:embeddedFont>
      <p:font typeface="AlwynNewRounded-Bold" panose="02000803040000020004" pitchFamily="2" charset="0"/>
      <p:regular r:id="rId39"/>
    </p:embeddedFont>
    <p:embeddedFont>
      <p:font typeface="AlwynNewRounded-Regular" panose="02000503040000020004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entury Schoolbook" panose="02040604050505020304" pitchFamily="18" charset="0"/>
      <p:regular r:id="rId45"/>
      <p:bold r:id="rId46"/>
      <p:italic r:id="rId47"/>
      <p:boldItalic r:id="rId48"/>
    </p:embeddedFont>
    <p:embeddedFont>
      <p:font typeface="Segoe UI Historic" panose="020B0502040204020203" pitchFamily="34" charset="0"/>
      <p:regular r:id="rId49"/>
    </p:embeddedFont>
    <p:embeddedFont>
      <p:font typeface="Wingdings 2" panose="05020102010507070707" pitchFamily="18" charset="2"/>
      <p:regular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DC781-ED37-4C86-8AA0-987503D120DB}" v="3" dt="2021-12-19T20:19:21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 Padevět" userId="5ecc428d990370fc" providerId="LiveId" clId="{37BDC781-ED37-4C86-8AA0-987503D120DB}"/>
    <pc:docChg chg="undo custSel modSld">
      <pc:chgData name="Filip Padevět" userId="5ecc428d990370fc" providerId="LiveId" clId="{37BDC781-ED37-4C86-8AA0-987503D120DB}" dt="2021-12-19T20:19:21.516" v="4"/>
      <pc:docMkLst>
        <pc:docMk/>
      </pc:docMkLst>
      <pc:sldChg chg="modSp mod modAnim">
        <pc:chgData name="Filip Padevět" userId="5ecc428d990370fc" providerId="LiveId" clId="{37BDC781-ED37-4C86-8AA0-987503D120DB}" dt="2021-12-19T20:19:21.516" v="4"/>
        <pc:sldMkLst>
          <pc:docMk/>
          <pc:sldMk cId="3542751365" sldId="265"/>
        </pc:sldMkLst>
        <pc:spChg chg="mod">
          <ac:chgData name="Filip Padevět" userId="5ecc428d990370fc" providerId="LiveId" clId="{37BDC781-ED37-4C86-8AA0-987503D120DB}" dt="2021-12-19T20:19:07.667" v="1" actId="1076"/>
          <ac:spMkLst>
            <pc:docMk/>
            <pc:sldMk cId="3542751365" sldId="265"/>
            <ac:spMk id="6" creationId="{5B660D9A-6B57-4C6A-B964-8ECB4ABFB549}"/>
          </ac:spMkLst>
        </pc:spChg>
        <pc:spChg chg="mod">
          <ac:chgData name="Filip Padevět" userId="5ecc428d990370fc" providerId="LiveId" clId="{37BDC781-ED37-4C86-8AA0-987503D120DB}" dt="2021-12-19T20:19:07.667" v="1" actId="1076"/>
          <ac:spMkLst>
            <pc:docMk/>
            <pc:sldMk cId="3542751365" sldId="265"/>
            <ac:spMk id="7" creationId="{BC997A4A-2E84-43B1-860F-F73B08E09F11}"/>
          </ac:spMkLst>
        </pc:spChg>
        <pc:spChg chg="mod">
          <ac:chgData name="Filip Padevět" userId="5ecc428d990370fc" providerId="LiveId" clId="{37BDC781-ED37-4C86-8AA0-987503D120DB}" dt="2021-12-19T20:19:07.667" v="1" actId="1076"/>
          <ac:spMkLst>
            <pc:docMk/>
            <pc:sldMk cId="3542751365" sldId="265"/>
            <ac:spMk id="14" creationId="{15B00560-7718-47CB-8892-4947BDC9A926}"/>
          </ac:spMkLst>
        </pc:spChg>
        <pc:spChg chg="mod">
          <ac:chgData name="Filip Padevět" userId="5ecc428d990370fc" providerId="LiveId" clId="{37BDC781-ED37-4C86-8AA0-987503D120DB}" dt="2021-12-19T20:19:07.667" v="1" actId="1076"/>
          <ac:spMkLst>
            <pc:docMk/>
            <pc:sldMk cId="3542751365" sldId="265"/>
            <ac:spMk id="19" creationId="{CE54A54A-1DA7-45F5-8212-89F7E2EE5459}"/>
          </ac:spMkLst>
        </pc:spChg>
        <pc:spChg chg="mod">
          <ac:chgData name="Filip Padevět" userId="5ecc428d990370fc" providerId="LiveId" clId="{37BDC781-ED37-4C86-8AA0-987503D120DB}" dt="2021-12-19T20:19:07.667" v="1" actId="1076"/>
          <ac:spMkLst>
            <pc:docMk/>
            <pc:sldMk cId="3542751365" sldId="265"/>
            <ac:spMk id="20" creationId="{30413312-EC50-4694-AB61-B14DCB27832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705A3-A058-4769-9796-77AB1E01F12E}" type="datetimeFigureOut">
              <a:rPr lang="cs-CZ" smtClean="0"/>
              <a:t>05.01.2022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27BEC-7F56-47AF-A9EA-F40351D157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976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(Poloautomatický magnetofonový informátor))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370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3849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335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939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402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203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046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254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840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918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14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IBIS – Starý a pomalý, ale funkční</a:t>
            </a:r>
          </a:p>
          <a:p>
            <a:r>
              <a:rPr lang="cs-CZ" dirty="0"/>
              <a:t>RS435 – Starý, ale rychlejší než IBIS</a:t>
            </a:r>
          </a:p>
          <a:p>
            <a:r>
              <a:rPr lang="cs-CZ" dirty="0"/>
              <a:t>Ethernet – Problémová moderna (KT8D5R.N2P – </a:t>
            </a:r>
            <a:r>
              <a:rPr lang="cs-CZ" dirty="0" err="1"/>
              <a:t>Miškolc</a:t>
            </a:r>
            <a:r>
              <a:rPr lang="cs-CZ" dirty="0"/>
              <a:t>)</a:t>
            </a:r>
          </a:p>
          <a:p>
            <a:r>
              <a:rPr lang="cs-CZ" dirty="0"/>
              <a:t>MYPOL – Mikroelektronika, JKZ Olomouc, BUSE Blansko, APEX apod.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933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456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797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32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078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228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813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6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355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19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393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899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456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467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575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8300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3223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41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425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517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059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859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431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7BEC-7F56-47AF-A9EA-F40351D157E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07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Wednesday, January 5,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4694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612A-4CB0-4F57-9A87-F049CECB184D}" type="datetime2">
              <a:rPr lang="en-US" smtClean="0"/>
              <a:t>Wednesday, January 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4789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97F40-C8F7-4897-A6B8-241042F913A9}" type="datetime2">
              <a:rPr lang="en-US" smtClean="0"/>
              <a:t>Wednesday, January 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807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Wednesday, January 5,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3814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CA73-0A86-4195-A787-75037827079D}" type="datetime2">
              <a:rPr lang="en-US" smtClean="0"/>
              <a:t>Wednesday, January 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41031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5374-B296-498E-A935-80631EA9020D}" type="datetime2">
              <a:rPr lang="en-US" smtClean="0"/>
              <a:t>Wednesday, January 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4100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728-214A-4ABC-8432-5B3A5A66A987}" type="datetime2">
              <a:rPr lang="en-US" smtClean="0"/>
              <a:t>Wednesday, January 5,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394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2D0-6806-43AF-9888-2359BF40C204}" type="datetime2">
              <a:rPr lang="en-US" smtClean="0"/>
              <a:t>Wednesday, January 5,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455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D2D-B1AF-4197-82D6-FC1F8BD05681}" type="datetime2">
              <a:rPr lang="en-US" smtClean="0"/>
              <a:t>Wednesday, January 5,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1364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1CEB-9838-4245-91B8-EFBAFE2D8B44}" type="datetime2">
              <a:rPr lang="en-US" smtClean="0"/>
              <a:t>Wednesday, January 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8956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F6BF-A585-41F8-88DF-7E5D069F892A}" type="datetime2">
              <a:rPr lang="en-US" smtClean="0"/>
              <a:t>Wednesday, January 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2708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Wednesday, January 5,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1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e.cz/cs/informacni-system-pro-cestujici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n.inf.tu-dresden.de/uploads/Studentische_Arbeiten/diplom_thomas_fahnert.pdf" TargetMode="External"/><Relationship Id="rId4" Type="http://schemas.openxmlformats.org/officeDocument/2006/relationships/hyperlink" Target="https://de.wikipedia.org/wiki/Integriertes_Bordinformationssystem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99ED6D-365F-4CAE-942F-ECA78F74B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12F398-C8E5-4322-B9FE-EBA4B6C9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63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5519A-61B7-4BC4-97EB-EF5FC8AB0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63824" y="0"/>
            <a:ext cx="81290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E0FD0B-531D-4232-9BD1-2133E018AA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735" y="443909"/>
            <a:ext cx="6891189" cy="10336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310858-C53F-4725-A8BD-7960302B1C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736" y="5137741"/>
            <a:ext cx="6891189" cy="1062451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BF38ABAA-99E1-4B66-AE15-1FFC527E6CF3}"/>
              </a:ext>
            </a:extLst>
          </p:cNvPr>
          <p:cNvSpPr txBox="1">
            <a:spLocks/>
          </p:cNvSpPr>
          <p:nvPr/>
        </p:nvSpPr>
        <p:spPr>
          <a:xfrm>
            <a:off x="4480941" y="2519139"/>
            <a:ext cx="5494782" cy="15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kern="1200" spc="1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cs-CZ" sz="4800" b="1" dirty="0">
                <a:solidFill>
                  <a:schemeClr val="tx1"/>
                </a:solidFill>
                <a:latin typeface="AlwynNewRounded-Regular" panose="02000503040000020004" pitchFamily="2" charset="0"/>
              </a:rPr>
              <a:t>STARÝ SYSTÉM OIS</a:t>
            </a:r>
          </a:p>
          <a:p>
            <a:pPr algn="ctr">
              <a:buClr>
                <a:schemeClr val="tx1"/>
              </a:buClr>
            </a:pPr>
            <a:r>
              <a:rPr lang="cs-CZ" sz="4800" b="1" dirty="0">
                <a:solidFill>
                  <a:schemeClr val="tx1"/>
                </a:solidFill>
                <a:latin typeface="AlwynNewRounded-Regular" panose="02000503040000020004" pitchFamily="2" charset="0"/>
              </a:rPr>
              <a:t>V AUTOBUSECH DPP</a:t>
            </a:r>
          </a:p>
        </p:txBody>
      </p:sp>
    </p:spTree>
    <p:extLst>
      <p:ext uri="{BB962C8B-B14F-4D97-AF65-F5344CB8AC3E}">
        <p14:creationId xmlns:p14="http://schemas.microsoft.com/office/powerpoint/2010/main" val="2893302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Zařízení pro označení jízdního dokladu z předprodeje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Zpravidla jehličková tiskárna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Speciální povrch jízdenky a inkoust</a:t>
            </a:r>
          </a:p>
          <a:p>
            <a:pPr lvl="1"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2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Změna barvy při kontaktu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Novější modely zobrazují čas, pásmo, zastávku...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Integrace </a:t>
            </a:r>
            <a:r>
              <a:rPr lang="cs-CZ" sz="2400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označovače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do terminálu cestujícího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50" y="243164"/>
            <a:ext cx="9596604" cy="14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62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50" y="243164"/>
            <a:ext cx="9596604" cy="1455223"/>
          </a:xfrm>
          <a:prstGeom prst="rect">
            <a:avLst/>
          </a:prstGeom>
        </p:spPr>
      </p:pic>
      <p:pic>
        <p:nvPicPr>
          <p:cNvPr id="9" name="Obrázek 8" descr="Obsah obrázku žlutá, interiér, koš&#10;&#10;Popis byl vytvořen automaticky">
            <a:extLst>
              <a:ext uri="{FF2B5EF4-FFF2-40B4-BE49-F238E27FC236}">
                <a16:creationId xmlns:a16="http://schemas.microsoft.com/office/drawing/2014/main" id="{33F13142-5013-4032-B861-4A6AEB10BB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06657">
            <a:off x="671470" y="3132884"/>
            <a:ext cx="2992120" cy="23380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141260-59F1-4406-B0C7-4A9C4CC0BD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061" y="2245164"/>
            <a:ext cx="6668041" cy="438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2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Vizuální zařízení pro zobrazení aktuálního času a pásma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Čas a pásmo povelem z palubního počítače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50" y="263568"/>
            <a:ext cx="9596604" cy="141441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7997614-13F0-47F0-8B06-67B6BA6F2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12" y="3767330"/>
            <a:ext cx="4983522" cy="2814039"/>
          </a:xfrm>
          <a:prstGeom prst="rect">
            <a:avLst/>
          </a:prstGeom>
        </p:spPr>
      </p:pic>
      <p:pic>
        <p:nvPicPr>
          <p:cNvPr id="9" name="Obrázek 8" descr="Obsah obrázku text, zelená, interiér, trouba&#10;&#10;Popis byl vytvořen automaticky">
            <a:extLst>
              <a:ext uri="{FF2B5EF4-FFF2-40B4-BE49-F238E27FC236}">
                <a16:creationId xmlns:a16="http://schemas.microsoft.com/office/drawing/2014/main" id="{3E9D2DDB-DC72-411F-AE57-0995631790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946" y="3780393"/>
            <a:ext cx="5121573" cy="2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34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Vizuální zařízení pro informování cestujících ve voze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Aktuální zastávka,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směr, linka, příští zastávka, nácestné zastávky, 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popř. pásmo, čas, přestupy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Plně řízeno palubním počítačem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Možnost textového či kódového řízení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3" y="263568"/>
            <a:ext cx="9520738" cy="141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27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3" y="263568"/>
            <a:ext cx="9520738" cy="14144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46183D2-ADA4-4C0A-A844-674A52CE7C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069" y="3500301"/>
            <a:ext cx="5060950" cy="3253740"/>
          </a:xfrm>
          <a:prstGeom prst="rect">
            <a:avLst/>
          </a:prstGeom>
        </p:spPr>
      </p:pic>
      <p:pic>
        <p:nvPicPr>
          <p:cNvPr id="7" name="Obrázek 6" descr="Obsah obrázku interiér, červená&#10;&#10;Popis byl vytvořen automaticky">
            <a:extLst>
              <a:ext uri="{FF2B5EF4-FFF2-40B4-BE49-F238E27FC236}">
                <a16:creationId xmlns:a16="http://schemas.microsoft.com/office/drawing/2014/main" id="{83DFDEAC-C32B-4217-8E70-F3C1807F1F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" y="2089349"/>
            <a:ext cx="6401740" cy="246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78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3" y="263568"/>
            <a:ext cx="9520738" cy="141441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94F7049-40D8-47E8-AE9D-2267296BC3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694" y="2099739"/>
            <a:ext cx="5505451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93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3" y="263568"/>
            <a:ext cx="9520738" cy="1414414"/>
          </a:xfrm>
          <a:prstGeom prst="rect">
            <a:avLst/>
          </a:prstGeom>
        </p:spPr>
      </p:pic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1A7C042E-1346-4FAC-AA7F-ACA3F7202B8C}"/>
              </a:ext>
            </a:extLst>
          </p:cNvPr>
          <p:cNvSpPr/>
          <p:nvPr/>
        </p:nvSpPr>
        <p:spPr>
          <a:xfrm>
            <a:off x="1914198" y="2285060"/>
            <a:ext cx="8363603" cy="41521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8E424B-C308-4419-BC7C-70B9A2EB1D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941" y="2628570"/>
            <a:ext cx="7882118" cy="10432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7DD10F9-D82A-4FF9-B1A9-82D30F144A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941" y="3804788"/>
            <a:ext cx="7882118" cy="10487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01772ED-7261-4ADF-BC31-C4FEB916E3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941" y="4986428"/>
            <a:ext cx="7882119" cy="103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50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Vizuální zařízení pro informování cestujících vně vozu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Linka, směr, nácestné zastávky</a:t>
            </a:r>
            <a:endParaRPr lang="cs-CZ" sz="2400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Plně řízeno palubním počítačem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Možnost textového či kódového řízení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3" y="263568"/>
            <a:ext cx="9520738" cy="14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3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3" y="263568"/>
            <a:ext cx="9520738" cy="1414413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76B7E548-7127-4540-A290-700994C79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23934" y="-710822"/>
            <a:ext cx="3221659" cy="99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85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3" y="263568"/>
            <a:ext cx="9520738" cy="14144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74FDD2E-1989-41E2-92F0-23B4BE6A08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862" y="2285060"/>
            <a:ext cx="7625379" cy="113978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045549A-1014-4884-AF83-0D408862AE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058" y="3659946"/>
            <a:ext cx="6341395" cy="11765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D7842FE-746D-4B41-87F8-B1D0CB0CD3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32" y="5100128"/>
            <a:ext cx="1678812" cy="11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Papírové cedule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Hlášení řidičem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Hlášení z magnetofonu (</a:t>
            </a:r>
            <a:r>
              <a:rPr lang="cs-CZ" sz="2400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PaMi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)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Mechanické </a:t>
            </a:r>
            <a:r>
              <a:rPr lang="cs-CZ" sz="2400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označovače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jízdenek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Digitalizace – 1996</a:t>
            </a:r>
          </a:p>
          <a:p>
            <a:pPr lvl="1"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2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Sdružení </a:t>
            </a:r>
            <a:r>
              <a:rPr lang="cs-CZ" sz="22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MYPOL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endParaRPr lang="cs-CZ" sz="2400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819" y="238699"/>
            <a:ext cx="3917465" cy="1464153"/>
          </a:xfrm>
          <a:prstGeom prst="rect">
            <a:avLst/>
          </a:prstGeom>
        </p:spPr>
      </p:pic>
      <p:pic>
        <p:nvPicPr>
          <p:cNvPr id="1026" name="Picture 2" descr="Není k dispozici žádný popis fotky.">
            <a:extLst>
              <a:ext uri="{FF2B5EF4-FFF2-40B4-BE49-F238E27FC236}">
                <a16:creationId xmlns:a16="http://schemas.microsoft.com/office/drawing/2014/main" id="{6661639E-F8BA-424B-B528-F2056BCF7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7" t="26027" r="17891" b="2931"/>
          <a:stretch/>
        </p:blipFill>
        <p:spPr bwMode="auto">
          <a:xfrm>
            <a:off x="6708733" y="3682837"/>
            <a:ext cx="4297624" cy="280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dlnamrep">
            <a:hlinkClick r:id="" action="ppaction://media"/>
            <a:extLst>
              <a:ext uri="{FF2B5EF4-FFF2-40B4-BE49-F238E27FC236}">
                <a16:creationId xmlns:a16="http://schemas.microsoft.com/office/drawing/2014/main" id="{D6A9872B-F022-40D8-B4AA-4D5FE9D72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9183" y="2111700"/>
            <a:ext cx="1237107" cy="12371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2960ABF-8B06-4F0C-A09E-870DD774DAC9}"/>
              </a:ext>
            </a:extLst>
          </p:cNvPr>
          <p:cNvSpPr txBox="1"/>
          <p:nvPr/>
        </p:nvSpPr>
        <p:spPr>
          <a:xfrm>
            <a:off x="6984133" y="6147081"/>
            <a:ext cx="4983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Zdroj: FB – Pražská integrovaná doprava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8F01B1C-F89D-4E50-9C48-B71C46D48A17}"/>
              </a:ext>
            </a:extLst>
          </p:cNvPr>
          <p:cNvSpPr txBox="1"/>
          <p:nvPr/>
        </p:nvSpPr>
        <p:spPr>
          <a:xfrm>
            <a:off x="6735810" y="3253089"/>
            <a:ext cx="4243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Zdroj: https://www.youtube.com/watch?v=PzLKqVxEsRA</a:t>
            </a:r>
          </a:p>
        </p:txBody>
      </p:sp>
    </p:spTree>
    <p:extLst>
      <p:ext uri="{BB962C8B-B14F-4D97-AF65-F5344CB8AC3E}">
        <p14:creationId xmlns:p14="http://schemas.microsoft.com/office/powerpoint/2010/main" val="633179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3" y="263568"/>
            <a:ext cx="9520738" cy="141441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DBB98B4-CB8B-41A2-B3E1-247D5A735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98" y="2129923"/>
            <a:ext cx="10378440" cy="15677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EC77C76-4E62-453B-9360-26BCE930AE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99" y="5243790"/>
            <a:ext cx="10372686" cy="154164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7A56ED8-9209-4F69-8F74-D366C6367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99" y="3697627"/>
            <a:ext cx="10372686" cy="154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42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GPS modul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Centrála preference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Reproduktory</a:t>
            </a:r>
          </a:p>
          <a:p>
            <a:pPr lvl="1"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2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Tři okruhy – interiér, </a:t>
            </a:r>
            <a:r>
              <a:rPr lang="cs-CZ" sz="2200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příposlech</a:t>
            </a:r>
            <a:r>
              <a:rPr lang="cs-CZ" sz="22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, exteriér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Radiostanice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endParaRPr lang="cs-CZ" sz="2400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HLÁSIČ ZASTÁVEK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83" y="266776"/>
            <a:ext cx="9520738" cy="14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81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Vozová sběrnice</a:t>
            </a:r>
          </a:p>
          <a:p>
            <a:pPr lvl="1"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2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IBIS (IPIS), RS435, Ethernet...</a:t>
            </a:r>
            <a:endParaRPr lang="cs-CZ" sz="2200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Zařízení = IBIS adresa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Požadavková sběrnice – SD, MS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Sběrnice odpovědí – ED, ME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Adresné a neadresné povely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978" y="266776"/>
            <a:ext cx="9515147" cy="14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64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978" y="266776"/>
            <a:ext cx="9515147" cy="14079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1283CB-7AB6-475C-999B-395224FB9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92" y="3009295"/>
            <a:ext cx="5613723" cy="2191463"/>
          </a:xfrm>
          <a:prstGeom prst="rect">
            <a:avLst/>
          </a:prstGeom>
        </p:spPr>
      </p:pic>
      <p:pic>
        <p:nvPicPr>
          <p:cNvPr id="11" name="Obrázek 10" descr="Obsah obrázku text, elektronika, obvod&#10;&#10;Popis byl vytvořen automaticky">
            <a:extLst>
              <a:ext uri="{FF2B5EF4-FFF2-40B4-BE49-F238E27FC236}">
                <a16:creationId xmlns:a16="http://schemas.microsoft.com/office/drawing/2014/main" id="{BF86880C-BCB1-46FA-83A4-6FF7A02EE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475" y="3009295"/>
            <a:ext cx="3780684" cy="294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26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4263821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Z centrálního zařízení po požadavkové sběrnici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Znaky ASCII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Začátek povelu – identifikátor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Adresa IBIS zařízení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Povel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Konec povelu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&lt;CR&gt;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endParaRPr lang="cs-CZ" sz="2400" b="1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cs-CZ" sz="32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„</a:t>
            </a:r>
            <a:r>
              <a:rPr lang="cs-CZ" sz="3200" b="1" i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aA1 Masná&lt;CR&gt;“</a:t>
            </a:r>
            <a:endParaRPr lang="cs-CZ" sz="3200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978" y="267189"/>
            <a:ext cx="9515147" cy="1407169"/>
          </a:xfrm>
          <a:prstGeom prst="rect">
            <a:avLst/>
          </a:prstGeom>
        </p:spPr>
      </p:pic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3F338696-3111-42E1-905C-9E03E0C169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278" y="2845837"/>
            <a:ext cx="5105955" cy="27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85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Audio zařízení </a:t>
            </a:r>
            <a:r>
              <a:rPr lang="cs-CZ" sz="2400" b="1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OISu</a:t>
            </a:r>
            <a:endParaRPr lang="cs-CZ" sz="2400" b="1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Výstupy do reproduktorů</a:t>
            </a:r>
          </a:p>
          <a:p>
            <a:pPr lvl="1"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2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Interiérové</a:t>
            </a:r>
          </a:p>
          <a:p>
            <a:pPr lvl="1"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2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Pro řidiče </a:t>
            </a:r>
            <a:r>
              <a:rPr lang="cs-CZ" sz="2200" i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(</a:t>
            </a:r>
            <a:r>
              <a:rPr lang="cs-CZ" sz="2200" i="1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příposlech</a:t>
            </a:r>
            <a:r>
              <a:rPr lang="cs-CZ" sz="2200" i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)</a:t>
            </a:r>
          </a:p>
          <a:p>
            <a:pPr lvl="1"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2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Exteriérové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Databáze s nahrávkami hlášení</a:t>
            </a:r>
            <a:endParaRPr lang="cs-CZ" sz="2200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2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Na základě povelu z palubního počítače reprodukce hlášení</a:t>
            </a:r>
            <a:endParaRPr lang="cs-CZ" sz="2400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48" y="243164"/>
            <a:ext cx="9718608" cy="14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03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48" y="243164"/>
            <a:ext cx="9718608" cy="1455223"/>
          </a:xfrm>
          <a:prstGeom prst="rect">
            <a:avLst/>
          </a:prstGeom>
        </p:spPr>
      </p:pic>
      <p:pic>
        <p:nvPicPr>
          <p:cNvPr id="9" name="Zástupný obsah 8" descr="Obsah obrázku interiér, elektronika, zelená&#10;&#10;Popis byl vytvořen automaticky">
            <a:extLst>
              <a:ext uri="{FF2B5EF4-FFF2-40B4-BE49-F238E27FC236}">
                <a16:creationId xmlns:a16="http://schemas.microsoft.com/office/drawing/2014/main" id="{EF8473E2-CA67-4A1F-8AB6-E21147C4C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2189" y="2264656"/>
            <a:ext cx="8594725" cy="4152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7224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48" y="243164"/>
            <a:ext cx="9718608" cy="145522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B660D9A-6B57-4C6A-B964-8ECB4ABFB549}"/>
              </a:ext>
            </a:extLst>
          </p:cNvPr>
          <p:cNvSpPr/>
          <p:nvPr/>
        </p:nvSpPr>
        <p:spPr>
          <a:xfrm>
            <a:off x="2437004" y="5045889"/>
            <a:ext cx="1077363" cy="7242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GONG</a:t>
            </a:r>
          </a:p>
        </p:txBody>
      </p:sp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BC997A4A-2E84-43B1-860F-F73B08E09F11}"/>
              </a:ext>
            </a:extLst>
          </p:cNvPr>
          <p:cNvSpPr/>
          <p:nvPr/>
        </p:nvSpPr>
        <p:spPr>
          <a:xfrm>
            <a:off x="309496" y="2411660"/>
            <a:ext cx="1511929" cy="106939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příští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4497BAFD-B957-4779-91FA-F1CB7D7B1F99}"/>
              </a:ext>
            </a:extLst>
          </p:cNvPr>
          <p:cNvSpPr/>
          <p:nvPr/>
        </p:nvSpPr>
        <p:spPr>
          <a:xfrm>
            <a:off x="2361614" y="3577006"/>
            <a:ext cx="1720158" cy="8006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Zastávka A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15B00560-7718-47CB-8892-4947BDC9A926}"/>
              </a:ext>
            </a:extLst>
          </p:cNvPr>
          <p:cNvSpPr/>
          <p:nvPr/>
        </p:nvSpPr>
        <p:spPr>
          <a:xfrm>
            <a:off x="309496" y="4198364"/>
            <a:ext cx="1720158" cy="8006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Zastávka B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9EA8E653-DBEA-417D-835F-E0158ACE86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611" y="2260694"/>
            <a:ext cx="6440070" cy="4358104"/>
          </a:xfrm>
          <a:prstGeom prst="rect">
            <a:avLst/>
          </a:prstGeom>
        </p:spPr>
      </p:pic>
      <p:sp>
        <p:nvSpPr>
          <p:cNvPr id="19" name="Šestiúhelník 18">
            <a:extLst>
              <a:ext uri="{FF2B5EF4-FFF2-40B4-BE49-F238E27FC236}">
                <a16:creationId xmlns:a16="http://schemas.microsoft.com/office/drawing/2014/main" id="{CE54A54A-1DA7-45F5-8212-89F7E2EE5459}"/>
              </a:ext>
            </a:extLst>
          </p:cNvPr>
          <p:cNvSpPr/>
          <p:nvPr/>
        </p:nvSpPr>
        <p:spPr>
          <a:xfrm>
            <a:off x="335184" y="5498752"/>
            <a:ext cx="1569816" cy="989287"/>
          </a:xfrm>
          <a:prstGeom prst="hex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příznak</a:t>
            </a:r>
          </a:p>
        </p:txBody>
      </p:sp>
      <p:sp>
        <p:nvSpPr>
          <p:cNvPr id="20" name="Šestiúhelník 19">
            <a:extLst>
              <a:ext uri="{FF2B5EF4-FFF2-40B4-BE49-F238E27FC236}">
                <a16:creationId xmlns:a16="http://schemas.microsoft.com/office/drawing/2014/main" id="{30413312-EC50-4694-AB61-B14DCB278328}"/>
              </a:ext>
            </a:extLst>
          </p:cNvPr>
          <p:cNvSpPr/>
          <p:nvPr/>
        </p:nvSpPr>
        <p:spPr>
          <a:xfrm>
            <a:off x="2245409" y="2209444"/>
            <a:ext cx="1511929" cy="989287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příznak</a:t>
            </a:r>
          </a:p>
        </p:txBody>
      </p:sp>
    </p:spTree>
    <p:extLst>
      <p:ext uri="{BB962C8B-B14F-4D97-AF65-F5344CB8AC3E}">
        <p14:creationId xmlns:p14="http://schemas.microsoft.com/office/powerpoint/2010/main" val="3542751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4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48" y="243164"/>
            <a:ext cx="9718608" cy="145522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B660D9A-6B57-4C6A-B964-8ECB4ABFB549}"/>
              </a:ext>
            </a:extLst>
          </p:cNvPr>
          <p:cNvSpPr/>
          <p:nvPr/>
        </p:nvSpPr>
        <p:spPr>
          <a:xfrm>
            <a:off x="2437004" y="5045889"/>
            <a:ext cx="1077363" cy="7242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GONG</a:t>
            </a:r>
          </a:p>
        </p:txBody>
      </p:sp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BC997A4A-2E84-43B1-860F-F73B08E09F11}"/>
              </a:ext>
            </a:extLst>
          </p:cNvPr>
          <p:cNvSpPr/>
          <p:nvPr/>
        </p:nvSpPr>
        <p:spPr>
          <a:xfrm>
            <a:off x="309496" y="2411660"/>
            <a:ext cx="1511929" cy="106939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příští</a:t>
            </a:r>
          </a:p>
        </p:txBody>
      </p:sp>
      <p:sp>
        <p:nvSpPr>
          <p:cNvPr id="13" name="Šestiúhelník 12">
            <a:extLst>
              <a:ext uri="{FF2B5EF4-FFF2-40B4-BE49-F238E27FC236}">
                <a16:creationId xmlns:a16="http://schemas.microsoft.com/office/drawing/2014/main" id="{54036615-C796-4482-B88E-BCD665AD836F}"/>
              </a:ext>
            </a:extLst>
          </p:cNvPr>
          <p:cNvSpPr/>
          <p:nvPr/>
        </p:nvSpPr>
        <p:spPr>
          <a:xfrm>
            <a:off x="335184" y="5498752"/>
            <a:ext cx="1569816" cy="989287"/>
          </a:xfrm>
          <a:prstGeom prst="hex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na znamení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15B00560-7718-47CB-8892-4947BDC9A926}"/>
              </a:ext>
            </a:extLst>
          </p:cNvPr>
          <p:cNvSpPr/>
          <p:nvPr/>
        </p:nvSpPr>
        <p:spPr>
          <a:xfrm>
            <a:off x="309496" y="4198364"/>
            <a:ext cx="1720158" cy="8006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NB-Interna</a:t>
            </a:r>
          </a:p>
        </p:txBody>
      </p:sp>
      <p:sp>
        <p:nvSpPr>
          <p:cNvPr id="15" name="Šestiúhelník 14">
            <a:extLst>
              <a:ext uri="{FF2B5EF4-FFF2-40B4-BE49-F238E27FC236}">
                <a16:creationId xmlns:a16="http://schemas.microsoft.com/office/drawing/2014/main" id="{0B1AF9A6-20F4-4750-B82C-81FB72FBD626}"/>
              </a:ext>
            </a:extLst>
          </p:cNvPr>
          <p:cNvSpPr/>
          <p:nvPr/>
        </p:nvSpPr>
        <p:spPr>
          <a:xfrm>
            <a:off x="2245409" y="2209444"/>
            <a:ext cx="1511929" cy="989287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na znamení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56D16E-30F3-4988-BE82-43DC66BB6F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154" y="3526663"/>
            <a:ext cx="4082037" cy="2722937"/>
          </a:xfrm>
          <a:prstGeom prst="rect">
            <a:avLst/>
          </a:prstGeom>
        </p:spPr>
      </p:pic>
      <p:sp>
        <p:nvSpPr>
          <p:cNvPr id="3" name="Řečová bublina: oválný bublinový popisek 2">
            <a:extLst>
              <a:ext uri="{FF2B5EF4-FFF2-40B4-BE49-F238E27FC236}">
                <a16:creationId xmlns:a16="http://schemas.microsoft.com/office/drawing/2014/main" id="{6741F6CF-8DBF-4FD5-A6D5-CDCE8BB9711D}"/>
              </a:ext>
            </a:extLst>
          </p:cNvPr>
          <p:cNvSpPr/>
          <p:nvPr/>
        </p:nvSpPr>
        <p:spPr>
          <a:xfrm>
            <a:off x="4373111" y="2472961"/>
            <a:ext cx="4679107" cy="1294369"/>
          </a:xfrm>
          <a:prstGeom prst="wedgeEllipseCallout">
            <a:avLst>
              <a:gd name="adj1" fmla="val 45746"/>
              <a:gd name="adj2" fmla="val 52854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250E4DB-D378-448A-8D5B-DA62A2DA8307}"/>
              </a:ext>
            </a:extLst>
          </p:cNvPr>
          <p:cNvSpPr/>
          <p:nvPr/>
        </p:nvSpPr>
        <p:spPr>
          <a:xfrm>
            <a:off x="4709643" y="2987365"/>
            <a:ext cx="470682" cy="3164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5B34A56E-FD1B-42AC-B506-779A2BC69B25}"/>
              </a:ext>
            </a:extLst>
          </p:cNvPr>
          <p:cNvSpPr/>
          <p:nvPr/>
        </p:nvSpPr>
        <p:spPr>
          <a:xfrm>
            <a:off x="5326197" y="2987365"/>
            <a:ext cx="712871" cy="33165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Šestiúhelník 18">
            <a:extLst>
              <a:ext uri="{FF2B5EF4-FFF2-40B4-BE49-F238E27FC236}">
                <a16:creationId xmlns:a16="http://schemas.microsoft.com/office/drawing/2014/main" id="{3CE5DAF3-F18A-43ED-9145-F29D4B3C01B3}"/>
              </a:ext>
            </a:extLst>
          </p:cNvPr>
          <p:cNvSpPr/>
          <p:nvPr/>
        </p:nvSpPr>
        <p:spPr>
          <a:xfrm>
            <a:off x="6184649" y="3002595"/>
            <a:ext cx="452268" cy="316425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B4A54608-BAFF-4F0D-B655-815A3F2363A3}"/>
              </a:ext>
            </a:extLst>
          </p:cNvPr>
          <p:cNvSpPr/>
          <p:nvPr/>
        </p:nvSpPr>
        <p:spPr>
          <a:xfrm>
            <a:off x="7225283" y="2994046"/>
            <a:ext cx="675902" cy="316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1" name="Šestiúhelník 20">
            <a:extLst>
              <a:ext uri="{FF2B5EF4-FFF2-40B4-BE49-F238E27FC236}">
                <a16:creationId xmlns:a16="http://schemas.microsoft.com/office/drawing/2014/main" id="{E6BB8728-56B1-451C-BD84-3DAB3292F8FA}"/>
              </a:ext>
            </a:extLst>
          </p:cNvPr>
          <p:cNvSpPr/>
          <p:nvPr/>
        </p:nvSpPr>
        <p:spPr>
          <a:xfrm>
            <a:off x="8007973" y="3015647"/>
            <a:ext cx="435267" cy="294823"/>
          </a:xfrm>
          <a:prstGeom prst="hex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Rovnoramenný trojúhelník 21">
            <a:extLst>
              <a:ext uri="{FF2B5EF4-FFF2-40B4-BE49-F238E27FC236}">
                <a16:creationId xmlns:a16="http://schemas.microsoft.com/office/drawing/2014/main" id="{B1562E7A-1B9B-43AB-97FA-438CC59D02BE}"/>
              </a:ext>
            </a:extLst>
          </p:cNvPr>
          <p:cNvSpPr/>
          <p:nvPr/>
        </p:nvSpPr>
        <p:spPr>
          <a:xfrm>
            <a:off x="6729655" y="2994046"/>
            <a:ext cx="394450" cy="34406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ADC7FA17-DDFF-41AC-BB48-CB80604953FB}"/>
              </a:ext>
            </a:extLst>
          </p:cNvPr>
          <p:cNvSpPr/>
          <p:nvPr/>
        </p:nvSpPr>
        <p:spPr>
          <a:xfrm>
            <a:off x="2361614" y="3577006"/>
            <a:ext cx="1720158" cy="8006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NB-</a:t>
            </a:r>
            <a:r>
              <a:rPr lang="cs-CZ" dirty="0" err="1"/>
              <a:t>Cent.Ter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330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48" y="243164"/>
            <a:ext cx="9718608" cy="145522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B660D9A-6B57-4C6A-B964-8ECB4ABFB549}"/>
              </a:ext>
            </a:extLst>
          </p:cNvPr>
          <p:cNvSpPr/>
          <p:nvPr/>
        </p:nvSpPr>
        <p:spPr>
          <a:xfrm>
            <a:off x="766796" y="2131163"/>
            <a:ext cx="1077363" cy="7242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GONG</a:t>
            </a:r>
          </a:p>
        </p:txBody>
      </p:sp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BC997A4A-2E84-43B1-860F-F73B08E09F11}"/>
              </a:ext>
            </a:extLst>
          </p:cNvPr>
          <p:cNvSpPr/>
          <p:nvPr/>
        </p:nvSpPr>
        <p:spPr>
          <a:xfrm>
            <a:off x="5397078" y="2148983"/>
            <a:ext cx="1603797" cy="70042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příští</a:t>
            </a:r>
          </a:p>
        </p:txBody>
      </p:sp>
      <p:sp>
        <p:nvSpPr>
          <p:cNvPr id="13" name="Šestiúhelník 12">
            <a:extLst>
              <a:ext uri="{FF2B5EF4-FFF2-40B4-BE49-F238E27FC236}">
                <a16:creationId xmlns:a16="http://schemas.microsoft.com/office/drawing/2014/main" id="{54036615-C796-4482-B88E-BCD665AD836F}"/>
              </a:ext>
            </a:extLst>
          </p:cNvPr>
          <p:cNvSpPr/>
          <p:nvPr/>
        </p:nvSpPr>
        <p:spPr>
          <a:xfrm>
            <a:off x="9220635" y="2199673"/>
            <a:ext cx="1501287" cy="649739"/>
          </a:xfrm>
          <a:prstGeom prst="hex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na znamení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15B00560-7718-47CB-8892-4947BDC9A926}"/>
              </a:ext>
            </a:extLst>
          </p:cNvPr>
          <p:cNvSpPr/>
          <p:nvPr/>
        </p:nvSpPr>
        <p:spPr>
          <a:xfrm>
            <a:off x="7270181" y="2199673"/>
            <a:ext cx="1720158" cy="650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NB-Interna</a:t>
            </a:r>
          </a:p>
        </p:txBody>
      </p:sp>
      <p:sp>
        <p:nvSpPr>
          <p:cNvPr id="15" name="Šestiúhelník 14">
            <a:extLst>
              <a:ext uri="{FF2B5EF4-FFF2-40B4-BE49-F238E27FC236}">
                <a16:creationId xmlns:a16="http://schemas.microsoft.com/office/drawing/2014/main" id="{0B1AF9A6-20F4-4750-B82C-81FB72FBD626}"/>
              </a:ext>
            </a:extLst>
          </p:cNvPr>
          <p:cNvSpPr/>
          <p:nvPr/>
        </p:nvSpPr>
        <p:spPr>
          <a:xfrm>
            <a:off x="3811475" y="2148983"/>
            <a:ext cx="1484425" cy="700429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na znamení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BE7650-C52D-4916-94A1-A9EB6C8F51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510" y="3972292"/>
            <a:ext cx="5463325" cy="2642544"/>
          </a:xfrm>
          <a:prstGeom prst="rect">
            <a:avLst/>
          </a:prstGeom>
        </p:spPr>
      </p:pic>
      <p:sp>
        <p:nvSpPr>
          <p:cNvPr id="24" name="Řečová bublina: oválný bublinový popisek 23">
            <a:extLst>
              <a:ext uri="{FF2B5EF4-FFF2-40B4-BE49-F238E27FC236}">
                <a16:creationId xmlns:a16="http://schemas.microsoft.com/office/drawing/2014/main" id="{A196C48A-F801-4062-808D-4F96B5678849}"/>
              </a:ext>
            </a:extLst>
          </p:cNvPr>
          <p:cNvSpPr/>
          <p:nvPr/>
        </p:nvSpPr>
        <p:spPr>
          <a:xfrm>
            <a:off x="4507747" y="3631400"/>
            <a:ext cx="4679107" cy="1294369"/>
          </a:xfrm>
          <a:prstGeom prst="wedgeEllipseCallout">
            <a:avLst>
              <a:gd name="adj1" fmla="val 45746"/>
              <a:gd name="adj2" fmla="val 52854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34A6D3BA-4A46-48AD-9331-91929F37DC0F}"/>
              </a:ext>
            </a:extLst>
          </p:cNvPr>
          <p:cNvSpPr/>
          <p:nvPr/>
        </p:nvSpPr>
        <p:spPr>
          <a:xfrm>
            <a:off x="4844279" y="4145804"/>
            <a:ext cx="470682" cy="3164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A951ABE1-9668-449A-924D-A0B17716BC80}"/>
              </a:ext>
            </a:extLst>
          </p:cNvPr>
          <p:cNvSpPr/>
          <p:nvPr/>
        </p:nvSpPr>
        <p:spPr>
          <a:xfrm>
            <a:off x="5460833" y="4145804"/>
            <a:ext cx="712871" cy="33165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Šestiúhelník 26">
            <a:extLst>
              <a:ext uri="{FF2B5EF4-FFF2-40B4-BE49-F238E27FC236}">
                <a16:creationId xmlns:a16="http://schemas.microsoft.com/office/drawing/2014/main" id="{1C9D2146-6B88-4E9D-9743-8BD898FF94D6}"/>
              </a:ext>
            </a:extLst>
          </p:cNvPr>
          <p:cNvSpPr/>
          <p:nvPr/>
        </p:nvSpPr>
        <p:spPr>
          <a:xfrm>
            <a:off x="6319285" y="4161034"/>
            <a:ext cx="452268" cy="316425"/>
          </a:xfrm>
          <a:prstGeom prst="hex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86D97477-1EA6-4AEA-AFE9-60930F6F64E5}"/>
              </a:ext>
            </a:extLst>
          </p:cNvPr>
          <p:cNvSpPr/>
          <p:nvPr/>
        </p:nvSpPr>
        <p:spPr>
          <a:xfrm>
            <a:off x="7359919" y="4152485"/>
            <a:ext cx="675902" cy="316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9" name="Šestiúhelník 28">
            <a:extLst>
              <a:ext uri="{FF2B5EF4-FFF2-40B4-BE49-F238E27FC236}">
                <a16:creationId xmlns:a16="http://schemas.microsoft.com/office/drawing/2014/main" id="{785694B3-1333-4CBF-A7B9-F806F98CFDD6}"/>
              </a:ext>
            </a:extLst>
          </p:cNvPr>
          <p:cNvSpPr/>
          <p:nvPr/>
        </p:nvSpPr>
        <p:spPr>
          <a:xfrm>
            <a:off x="8142609" y="4174086"/>
            <a:ext cx="435267" cy="294823"/>
          </a:xfrm>
          <a:prstGeom prst="hex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Rovnoramenný trojúhelník 29">
            <a:extLst>
              <a:ext uri="{FF2B5EF4-FFF2-40B4-BE49-F238E27FC236}">
                <a16:creationId xmlns:a16="http://schemas.microsoft.com/office/drawing/2014/main" id="{08BEAEFF-1646-4323-B145-A1E23AD0E0EA}"/>
              </a:ext>
            </a:extLst>
          </p:cNvPr>
          <p:cNvSpPr/>
          <p:nvPr/>
        </p:nvSpPr>
        <p:spPr>
          <a:xfrm>
            <a:off x="6864291" y="4152485"/>
            <a:ext cx="394450" cy="34406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7" name="Obdélník: se zakulacenými rohy 36">
            <a:extLst>
              <a:ext uri="{FF2B5EF4-FFF2-40B4-BE49-F238E27FC236}">
                <a16:creationId xmlns:a16="http://schemas.microsoft.com/office/drawing/2014/main" id="{330D2976-B8ED-4C0B-8D3F-780B3D90E9A0}"/>
              </a:ext>
            </a:extLst>
          </p:cNvPr>
          <p:cNvSpPr/>
          <p:nvPr/>
        </p:nvSpPr>
        <p:spPr>
          <a:xfrm>
            <a:off x="1976933" y="2148983"/>
            <a:ext cx="1720158" cy="7004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NB-</a:t>
            </a:r>
            <a:r>
              <a:rPr lang="cs-CZ" dirty="0" err="1"/>
              <a:t>Cent.Ter</a:t>
            </a:r>
            <a:r>
              <a:rPr lang="cs-CZ" dirty="0"/>
              <a:t>.</a:t>
            </a:r>
          </a:p>
        </p:txBody>
      </p:sp>
      <p:pic>
        <p:nvPicPr>
          <p:cNvPr id="9" name="nemboh_prez">
            <a:hlinkClick r:id="" action="ppaction://media"/>
            <a:extLst>
              <a:ext uri="{FF2B5EF4-FFF2-40B4-BE49-F238E27FC236}">
                <a16:creationId xmlns:a16="http://schemas.microsoft.com/office/drawing/2014/main" id="{41EED40E-7D30-44EC-AA47-3FB883D8A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5477" y="3843284"/>
            <a:ext cx="2387769" cy="238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1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Skupina zařízení starající se o informování a odbavení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Hlava systému (master) – </a:t>
            </a:r>
            <a:r>
              <a:rPr lang="cs-CZ" sz="2400" b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palubní počítač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Periferie (</a:t>
            </a:r>
            <a:r>
              <a:rPr lang="cs-CZ" sz="2400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slave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) –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transparenty, </a:t>
            </a:r>
            <a:r>
              <a:rPr lang="cs-CZ" sz="2400" b="1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označovače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, hlásič apod.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Integrace více periferií do moderního palubního počítače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Vozová sběrnice –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IBIS </a:t>
            </a:r>
            <a:r>
              <a:rPr lang="cs-CZ" sz="2400" b="1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Wagenbus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(IPIS); RS435; Ethernet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05" y="238699"/>
            <a:ext cx="9812694" cy="14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0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ZADÁNÍ: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Linka: </a:t>
            </a:r>
            <a:r>
              <a:rPr lang="cs-CZ" sz="3200" b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140</a:t>
            </a:r>
            <a:endParaRPr lang="cs-CZ" sz="2400" b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Směr: </a:t>
            </a:r>
            <a:r>
              <a:rPr lang="cs-CZ" sz="3200" b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Palmovka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endParaRPr lang="cs-CZ" sz="3200" b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Aktuální zastávka: </a:t>
            </a:r>
            <a:r>
              <a:rPr lang="cs-CZ" sz="3200" b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Fryčovická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, příští </a:t>
            </a:r>
            <a:r>
              <a:rPr lang="cs-CZ" sz="3200" b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Tupolevova</a:t>
            </a:r>
            <a:endParaRPr lang="cs-CZ" sz="2400" b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Čas </a:t>
            </a:r>
            <a:r>
              <a:rPr lang="cs-CZ" sz="3200" b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7:25</a:t>
            </a: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, pásmo </a:t>
            </a:r>
            <a:r>
              <a:rPr lang="cs-CZ" sz="3200" b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P</a:t>
            </a:r>
            <a:endParaRPr lang="cs-CZ" sz="2400" b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66" y="267189"/>
            <a:ext cx="9471970" cy="14071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B6522B-573A-49E3-AF78-43938C5AD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420" y="2073861"/>
            <a:ext cx="5279745" cy="269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7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66" y="267189"/>
            <a:ext cx="9471970" cy="14071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EC7F045-C085-4710-8951-0B11D56CA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243" y="2906969"/>
            <a:ext cx="8388600" cy="1267872"/>
          </a:xfrm>
          <a:prstGeom prst="rect">
            <a:avLst/>
          </a:prstGeom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7026755E-CA5E-44FE-8D52-73F5698A5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l</a:t>
            </a:r>
            <a:r>
              <a:rPr lang="cs-CZ" sz="2400" b="1" i="1" dirty="0">
                <a:solidFill>
                  <a:srgbClr val="FFFF00"/>
                </a:solidFill>
                <a:latin typeface="AlwynNewRounded-Bold" panose="02000803040000020004" pitchFamily="2" charset="0"/>
              </a:rPr>
              <a:t>140</a:t>
            </a: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&lt;CR&gt;	z</a:t>
            </a:r>
            <a:r>
              <a:rPr lang="cs-CZ" sz="2400" b="1" i="1" dirty="0">
                <a:solidFill>
                  <a:srgbClr val="FFFF00"/>
                </a:solidFill>
                <a:latin typeface="AlwynNewRounded-Bold" panose="02000803040000020004" pitchFamily="2" charset="0"/>
              </a:rPr>
              <a:t>0529</a:t>
            </a: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&lt;CR&gt;</a:t>
            </a:r>
          </a:p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x</a:t>
            </a:r>
            <a:r>
              <a:rPr lang="cs-CZ" sz="2400" b="1" i="1" dirty="0">
                <a:solidFill>
                  <a:srgbClr val="FFFF00"/>
                </a:solidFill>
                <a:latin typeface="AlwynNewRounded-Bold" panose="02000803040000020004" pitchFamily="2" charset="0"/>
              </a:rPr>
              <a:t>7996</a:t>
            </a:r>
            <a:r>
              <a:rPr lang="cs-CZ" sz="2400" b="1" i="1" dirty="0">
                <a:solidFill>
                  <a:srgbClr val="00B0F0"/>
                </a:solidFill>
                <a:latin typeface="AlwynNewRounded-Bold" panose="02000803040000020004" pitchFamily="2" charset="0"/>
              </a:rPr>
              <a:t>1000</a:t>
            </a:r>
            <a:r>
              <a:rPr lang="cs-CZ" sz="2400" b="1" i="1" dirty="0">
                <a:solidFill>
                  <a:srgbClr val="92D050"/>
                </a:solidFill>
                <a:latin typeface="AlwynNewRounded-Bold" panose="02000803040000020004" pitchFamily="2" charset="0"/>
              </a:rPr>
              <a:t>0603</a:t>
            </a:r>
            <a:r>
              <a:rPr lang="cs-CZ" sz="2400" b="1" i="1" dirty="0">
                <a:solidFill>
                  <a:srgbClr val="00B0F0"/>
                </a:solidFill>
                <a:latin typeface="AlwynNewRounded-Bold" panose="02000803040000020004" pitchFamily="2" charset="0"/>
              </a:rPr>
              <a:t>1413</a:t>
            </a: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&lt;CR&gt;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4DCB614-526E-4861-86A2-93CBC7F8F8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174" y="5054833"/>
            <a:ext cx="7031253" cy="12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5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66" y="267189"/>
            <a:ext cx="9471970" cy="1407169"/>
          </a:xfrm>
          <a:prstGeom prst="rect">
            <a:avLst/>
          </a:prstGeom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7026755E-CA5E-44FE-8D52-73F5698A5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l</a:t>
            </a:r>
            <a:r>
              <a:rPr lang="cs-CZ" sz="2400" b="1" i="1" dirty="0">
                <a:solidFill>
                  <a:srgbClr val="FFFF00"/>
                </a:solidFill>
                <a:latin typeface="AlwynNewRounded-Bold" panose="02000803040000020004" pitchFamily="2" charset="0"/>
              </a:rPr>
              <a:t>140</a:t>
            </a: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&lt;CR&gt;	</a:t>
            </a:r>
            <a:r>
              <a:rPr lang="cs-CZ" sz="2400" b="1" i="1" dirty="0" err="1">
                <a:solidFill>
                  <a:srgbClr val="FFFFFF"/>
                </a:solidFill>
                <a:latin typeface="AlwynNewRounded-Bold" panose="02000803040000020004" pitchFamily="2" charset="0"/>
              </a:rPr>
              <a:t>zI</a:t>
            </a: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 </a:t>
            </a:r>
            <a:r>
              <a:rPr lang="cs-CZ" sz="2400" b="1" i="1" dirty="0">
                <a:solidFill>
                  <a:srgbClr val="FFFF00"/>
                </a:solidFill>
                <a:latin typeface="AlwynNewRounded-Bold" panose="02000803040000020004" pitchFamily="2" charset="0"/>
              </a:rPr>
              <a:t>Palmovka &lt;B&gt;</a:t>
            </a: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 &lt;CR&gt;     </a:t>
            </a:r>
            <a:r>
              <a:rPr lang="cs-CZ" sz="2400" b="1" i="1" dirty="0" err="1">
                <a:solidFill>
                  <a:srgbClr val="FFFFFF"/>
                </a:solidFill>
                <a:latin typeface="AlwynNewRounded-Bold" panose="02000803040000020004" pitchFamily="2" charset="0"/>
              </a:rPr>
              <a:t>v</a:t>
            </a:r>
            <a:r>
              <a:rPr lang="cs-CZ" sz="2400" b="1" i="1" dirty="0" err="1">
                <a:solidFill>
                  <a:srgbClr val="FFFF00"/>
                </a:solidFill>
                <a:latin typeface="AlwynNewRounded-Bold" panose="02000803040000020004" pitchFamily="2" charset="0"/>
              </a:rPr>
              <a:t>Tupolevova</a:t>
            </a: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&lt;CR&gt;</a:t>
            </a:r>
          </a:p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cs-CZ" sz="2400" b="1" i="1" dirty="0" err="1">
                <a:solidFill>
                  <a:srgbClr val="FFFFFF"/>
                </a:solidFill>
                <a:latin typeface="AlwynNewRounded-Bold" panose="02000803040000020004" pitchFamily="2" charset="0"/>
              </a:rPr>
              <a:t>zN</a:t>
            </a: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 </a:t>
            </a:r>
            <a:r>
              <a:rPr lang="cs-CZ" sz="2400" b="1" i="1" dirty="0">
                <a:solidFill>
                  <a:srgbClr val="FFFF00"/>
                </a:solidFill>
                <a:latin typeface="AlwynNewRounded-Bold" panose="02000803040000020004" pitchFamily="2" charset="0"/>
              </a:rPr>
              <a:t>Letňany &lt;C&gt; - Prosek &lt;C&gt; - </a:t>
            </a:r>
            <a:r>
              <a:rPr lang="cs-CZ" sz="2400" b="1" i="1" dirty="0" err="1">
                <a:solidFill>
                  <a:srgbClr val="FFFF00"/>
                </a:solidFill>
                <a:latin typeface="AlwynNewRounded-Bold" panose="02000803040000020004" pitchFamily="2" charset="0"/>
              </a:rPr>
              <a:t>Kundratka</a:t>
            </a: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&lt;CR&gt;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C8B5F41-3077-4DD8-B1F9-E4782D1C3D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691" y="2938644"/>
            <a:ext cx="7225458" cy="9631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AB6FF40-03EA-4F21-A5D1-76A1EF7A8B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692" y="3901747"/>
            <a:ext cx="7225458" cy="9462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0FBD0E4-84F8-4FC4-836E-E59A917F20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691" y="5592367"/>
            <a:ext cx="7225458" cy="9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7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66" y="267189"/>
            <a:ext cx="9471970" cy="1407169"/>
          </a:xfrm>
          <a:prstGeom prst="rect">
            <a:avLst/>
          </a:prstGeom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7026755E-CA5E-44FE-8D52-73F5698A5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01737CF-FD4B-4A7F-B76D-92B07875A766}"/>
              </a:ext>
            </a:extLst>
          </p:cNvPr>
          <p:cNvSpPr txBox="1">
            <a:spLocks/>
          </p:cNvSpPr>
          <p:nvPr/>
        </p:nvSpPr>
        <p:spPr>
          <a:xfrm>
            <a:off x="1414272" y="2479390"/>
            <a:ext cx="8595360" cy="3853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cs-CZ" sz="2400" b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Hlášení dle klíče pro aktuální zastávku:</a:t>
            </a:r>
          </a:p>
          <a:p>
            <a:pPr marL="0" indent="0">
              <a:buClr>
                <a:schemeClr val="tx1"/>
              </a:buClr>
              <a:buFont typeface="Arial" pitchFamily="34" charset="0"/>
              <a:buNone/>
            </a:pPr>
            <a:r>
              <a:rPr lang="cs-CZ" sz="2400" b="1" i="1" dirty="0" err="1">
                <a:solidFill>
                  <a:srgbClr val="FFFFFF"/>
                </a:solidFill>
                <a:latin typeface="AlwynNewRounded-Bold" panose="02000803040000020004" pitchFamily="2" charset="0"/>
              </a:rPr>
              <a:t>Gong,aktuální,příznak,příští</a:t>
            </a:r>
            <a:r>
              <a:rPr lang="cs-CZ" sz="2400" b="1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 </a:t>
            </a:r>
            <a:r>
              <a:rPr lang="cs-CZ" sz="2400" b="1" i="1" dirty="0" err="1">
                <a:solidFill>
                  <a:srgbClr val="FFFFFF"/>
                </a:solidFill>
                <a:latin typeface="AlwynNewRounded-Bold" panose="02000803040000020004" pitchFamily="2" charset="0"/>
              </a:rPr>
              <a:t>zastávka,příští,příznak</a:t>
            </a: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>
              <a:buClr>
                <a:schemeClr val="tx1"/>
              </a:buClr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Složení hlášení na základě čísel dle palubního počítače</a:t>
            </a:r>
          </a:p>
          <a:p>
            <a:pPr marL="0" indent="0">
              <a:buClr>
                <a:schemeClr val="tx1"/>
              </a:buClr>
              <a:buFont typeface="Arial" pitchFamily="34" charset="0"/>
              <a:buNone/>
            </a:pPr>
            <a:r>
              <a:rPr lang="cs-CZ" sz="2400" i="1" dirty="0" err="1">
                <a:solidFill>
                  <a:srgbClr val="FFFFFF"/>
                </a:solidFill>
                <a:latin typeface="AlwynNewRounded-Bold" panose="02000803040000020004" pitchFamily="2" charset="0"/>
              </a:rPr>
              <a:t>Gong,Fryčovická,příštízastávka,Tupolevova</a:t>
            </a:r>
            <a:endParaRPr lang="cs-CZ" sz="2400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</p:txBody>
      </p:sp>
      <p:pic>
        <p:nvPicPr>
          <p:cNvPr id="3" name="fryc_prez">
            <a:hlinkClick r:id="" action="ppaction://media"/>
            <a:extLst>
              <a:ext uri="{FF2B5EF4-FFF2-40B4-BE49-F238E27FC236}">
                <a16:creationId xmlns:a16="http://schemas.microsoft.com/office/drawing/2014/main" id="{9463624B-2EB1-4771-8860-C57553A20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1890" y="4617467"/>
            <a:ext cx="1786550" cy="17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50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66" y="267189"/>
            <a:ext cx="9471970" cy="1407169"/>
          </a:xfrm>
          <a:prstGeom prst="rect">
            <a:avLst/>
          </a:prstGeom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7026755E-CA5E-44FE-8D52-73F5698A5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01737CF-FD4B-4A7F-B76D-92B07875A766}"/>
              </a:ext>
            </a:extLst>
          </p:cNvPr>
          <p:cNvSpPr txBox="1">
            <a:spLocks/>
          </p:cNvSpPr>
          <p:nvPr/>
        </p:nvSpPr>
        <p:spPr>
          <a:xfrm>
            <a:off x="1414272" y="2479390"/>
            <a:ext cx="8595360" cy="3853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cs-CZ" sz="2400" b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Hlášení dle klíče pro konečnou zastávku:</a:t>
            </a:r>
          </a:p>
          <a:p>
            <a:pPr marL="0" indent="0">
              <a:buClr>
                <a:schemeClr val="tx1"/>
              </a:buClr>
              <a:buFont typeface="Arial" pitchFamily="34" charset="0"/>
              <a:buNone/>
            </a:pPr>
            <a:r>
              <a:rPr lang="cs-CZ" sz="2400" b="1" i="1" dirty="0" err="1">
                <a:solidFill>
                  <a:srgbClr val="FFFFFF"/>
                </a:solidFill>
                <a:latin typeface="AlwynNewRounded-Bold" panose="02000803040000020004" pitchFamily="2" charset="0"/>
              </a:rPr>
              <a:t>Gong,aktuální,příznak,konečná,vystupte,EN</a:t>
            </a:r>
            <a:endParaRPr lang="cs-CZ" sz="2400" b="1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  <a:p>
            <a:pPr>
              <a:buClr>
                <a:schemeClr val="tx1"/>
              </a:buClr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Složení hlášení na základě čísel dle palubního počítače</a:t>
            </a:r>
          </a:p>
          <a:p>
            <a:pPr marL="0" indent="0">
              <a:buClr>
                <a:schemeClr val="tx1"/>
              </a:buClr>
              <a:buFont typeface="Arial" pitchFamily="34" charset="0"/>
              <a:buNone/>
            </a:pPr>
            <a:r>
              <a:rPr lang="cs-CZ" sz="2400" i="1" dirty="0" err="1">
                <a:solidFill>
                  <a:srgbClr val="FFFFFF"/>
                </a:solidFill>
                <a:latin typeface="AlwynNewRounded-Bold" panose="02000803040000020004" pitchFamily="2" charset="0"/>
              </a:rPr>
              <a:t>Gong,Palmovka,přestup</a:t>
            </a:r>
            <a:r>
              <a:rPr lang="cs-CZ" sz="2400" i="1" dirty="0">
                <a:solidFill>
                  <a:srgbClr val="FFFFFF"/>
                </a:solidFill>
                <a:latin typeface="AlwynNewRounded-Bold" panose="02000803040000020004" pitchFamily="2" charset="0"/>
              </a:rPr>
              <a:t> na </a:t>
            </a:r>
            <a:r>
              <a:rPr lang="cs-CZ" sz="2400" i="1" dirty="0" err="1">
                <a:solidFill>
                  <a:srgbClr val="FFFFFF"/>
                </a:solidFill>
                <a:latin typeface="AlwynNewRounded-Bold" panose="02000803040000020004" pitchFamily="2" charset="0"/>
              </a:rPr>
              <a:t>metro,B,konečná,vystupte,EN</a:t>
            </a:r>
            <a:endParaRPr lang="cs-CZ" sz="2400" i="1" dirty="0">
              <a:solidFill>
                <a:srgbClr val="FFFFFF"/>
              </a:solidFill>
              <a:latin typeface="AlwynNewRounded-Bold" panose="02000803040000020004" pitchFamily="2" charset="0"/>
            </a:endParaRPr>
          </a:p>
        </p:txBody>
      </p:sp>
      <p:pic>
        <p:nvPicPr>
          <p:cNvPr id="2" name="palmovkakz_prez">
            <a:hlinkClick r:id="" action="ppaction://media"/>
            <a:extLst>
              <a:ext uri="{FF2B5EF4-FFF2-40B4-BE49-F238E27FC236}">
                <a16:creationId xmlns:a16="http://schemas.microsoft.com/office/drawing/2014/main" id="{0447A682-5E64-40A6-B087-4FF396C0F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9314" y="4764767"/>
            <a:ext cx="1754302" cy="175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80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6">
            <a:extLst>
              <a:ext uri="{FF2B5EF4-FFF2-40B4-BE49-F238E27FC236}">
                <a16:creationId xmlns:a16="http://schemas.microsoft.com/office/drawing/2014/main" id="{0E99ED6D-365F-4CAE-942F-ECA78F74B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C42F24F1-C1EF-471F-A19B-A340CE541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E56C425C-3C64-47BA-B583-94D39B9B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6568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A3A5D4BC-34C0-4164-8A59-1A0917AC5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96" y="669640"/>
            <a:ext cx="10631043" cy="5407310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cs-CZ" sz="4400" b="1" dirty="0">
                <a:latin typeface="AlwynNewRounded-Regular" panose="02000503040000020004" pitchFamily="2" charset="0"/>
              </a:rPr>
              <a:t>Zdroje: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sz="2400" dirty="0">
                <a:latin typeface="AlwynNewRounded-Regular" panose="02000503040000020004" pitchFamily="2" charset="0"/>
              </a:rPr>
              <a:t> Vlastní zkušenosti autora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sz="2400" dirty="0">
                <a:latin typeface="AlwynNewRounded-Regular" panose="02000503040000020004" pitchFamily="2" charset="0"/>
              </a:rPr>
              <a:t> </a:t>
            </a:r>
            <a:r>
              <a:rPr lang="cs-CZ" sz="2400" dirty="0">
                <a:latin typeface="AlwynNewRounded-Regular" panose="02000503040000020004" pitchFamily="2" charset="0"/>
                <a:hlinkClick r:id="rId3"/>
              </a:rPr>
              <a:t>https://www.buse.cz/cs/informacni-system-pro-cestujici</a:t>
            </a:r>
            <a:endParaRPr lang="cs-CZ" sz="2400" dirty="0">
              <a:latin typeface="AlwynNewRounded-Regular" panose="02000503040000020004" pitchFamily="2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sz="2400" dirty="0">
                <a:latin typeface="AlwynNewRounded-Regular" panose="02000503040000020004" pitchFamily="2" charset="0"/>
              </a:rPr>
              <a:t> </a:t>
            </a:r>
            <a:r>
              <a:rPr lang="cs-CZ" sz="2400" dirty="0">
                <a:latin typeface="AlwynNewRounded-Regular" panose="02000503040000020004" pitchFamily="2" charset="0"/>
                <a:hlinkClick r:id="rId4"/>
              </a:rPr>
              <a:t>https://de.wikipedia.org/wiki/Integriertes_Bordinformationssystem</a:t>
            </a:r>
            <a:endParaRPr lang="cs-CZ" sz="2400" dirty="0">
              <a:latin typeface="AlwynNewRounded-Regular" panose="02000503040000020004" pitchFamily="2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sz="2400" dirty="0">
                <a:latin typeface="AlwynNewRounded-Regular" panose="02000503040000020004" pitchFamily="2" charset="0"/>
              </a:rPr>
              <a:t> </a:t>
            </a:r>
            <a:r>
              <a:rPr lang="cs-CZ" sz="2400" dirty="0">
                <a:latin typeface="AlwynNewRounded-Regular" panose="02000503040000020004" pitchFamily="2" charset="0"/>
                <a:hlinkClick r:id="rId5"/>
              </a:rPr>
              <a:t>https://www.rn.inf.tu-dresden.de/uploads/Studentische_Arbeiten/diplom_thomas_fahnert.pdf</a:t>
            </a:r>
            <a:endParaRPr lang="cs-CZ" sz="2400" dirty="0">
              <a:latin typeface="AlwynNewRounded-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62693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6">
            <a:extLst>
              <a:ext uri="{FF2B5EF4-FFF2-40B4-BE49-F238E27FC236}">
                <a16:creationId xmlns:a16="http://schemas.microsoft.com/office/drawing/2014/main" id="{0E99ED6D-365F-4CAE-942F-ECA78F74B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C42F24F1-C1EF-471F-A19B-A340CE541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E56C425C-3C64-47BA-B583-94D39B9B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6568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ukazatel skóre&#10;&#10;Popis byl vytvořen automaticky">
            <a:extLst>
              <a:ext uri="{FF2B5EF4-FFF2-40B4-BE49-F238E27FC236}">
                <a16:creationId xmlns:a16="http://schemas.microsoft.com/office/drawing/2014/main" id="{8B04A0B3-2051-479B-B4B8-A2B6ED764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2611120"/>
            <a:ext cx="10905066" cy="16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4783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05" y="238699"/>
            <a:ext cx="9812694" cy="1464153"/>
          </a:xfrm>
          <a:prstGeom prst="rect">
            <a:avLst/>
          </a:prstGeom>
        </p:spPr>
      </p:pic>
      <p:pic>
        <p:nvPicPr>
          <p:cNvPr id="13" name="Zástupný obsah 6">
            <a:extLst>
              <a:ext uri="{FF2B5EF4-FFF2-40B4-BE49-F238E27FC236}">
                <a16:creationId xmlns:a16="http://schemas.microsoft.com/office/drawing/2014/main" id="{8A531BD3-CF3D-4A7F-8878-7FCBE9225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85" y="2021492"/>
            <a:ext cx="3644265" cy="1799517"/>
          </a:xfr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71890F0-20B3-493D-B6F4-42324C7641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2"/>
          <a:stretch/>
        </p:blipFill>
        <p:spPr>
          <a:xfrm>
            <a:off x="7603167" y="4096663"/>
            <a:ext cx="3529965" cy="26087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11001ED-FA78-47EE-AE81-C276D0C373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69" y="4096663"/>
            <a:ext cx="2951988" cy="1666895"/>
          </a:xfrm>
          <a:prstGeom prst="rect">
            <a:avLst/>
          </a:prstGeom>
        </p:spPr>
      </p:pic>
      <p:pic>
        <p:nvPicPr>
          <p:cNvPr id="15" name="Obrázek 14" descr="Popis není dostupný.">
            <a:extLst>
              <a:ext uri="{FF2B5EF4-FFF2-40B4-BE49-F238E27FC236}">
                <a16:creationId xmlns:a16="http://schemas.microsoft.com/office/drawing/2014/main" id="{A1D1AC5B-A84E-4DE7-B792-DC1662BCFB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926" y="4863783"/>
            <a:ext cx="2455324" cy="1841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6308F2-F5D3-4E2C-8D42-01F36629BC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154" y="2234386"/>
            <a:ext cx="4524978" cy="1470270"/>
          </a:xfrm>
          <a:prstGeom prst="rect">
            <a:avLst/>
          </a:prstGeom>
        </p:spPr>
      </p:pic>
      <p:pic>
        <p:nvPicPr>
          <p:cNvPr id="16" name="Obrázek 15" descr="Obsah obrázku interiér, červená&#10;&#10;Popis byl vytvořen automaticky">
            <a:extLst>
              <a:ext uri="{FF2B5EF4-FFF2-40B4-BE49-F238E27FC236}">
                <a16:creationId xmlns:a16="http://schemas.microsoft.com/office/drawing/2014/main" id="{57502D7A-1266-47B1-AD31-9C8C455491B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2110">
            <a:off x="4447219" y="2057076"/>
            <a:ext cx="2650321" cy="1020037"/>
          </a:xfrm>
          <a:prstGeom prst="rect">
            <a:avLst/>
          </a:prstGeom>
        </p:spPr>
      </p:pic>
      <p:pic>
        <p:nvPicPr>
          <p:cNvPr id="17" name="Zástupný obsah 8" descr="Obsah obrázku interiér, elektronika, zelená&#10;&#10;Popis byl vytvořen automaticky">
            <a:extLst>
              <a:ext uri="{FF2B5EF4-FFF2-40B4-BE49-F238E27FC236}">
                <a16:creationId xmlns:a16="http://schemas.microsoft.com/office/drawing/2014/main" id="{FD09E17E-75CA-4944-A662-317E5AF1436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6156" y="3386688"/>
            <a:ext cx="2806771" cy="1356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1702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05" y="238699"/>
            <a:ext cx="9812694" cy="1464153"/>
          </a:xfrm>
          <a:prstGeom prst="rect">
            <a:avLst/>
          </a:prstGeom>
        </p:spPr>
      </p:pic>
      <p:pic>
        <p:nvPicPr>
          <p:cNvPr id="7" name="Obrázek 6" descr="Popis není dostupný.">
            <a:extLst>
              <a:ext uri="{FF2B5EF4-FFF2-40B4-BE49-F238E27FC236}">
                <a16:creationId xmlns:a16="http://schemas.microsoft.com/office/drawing/2014/main" id="{03099684-1126-4D06-9F8D-92F12A6A0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210" y="3155725"/>
            <a:ext cx="3056250" cy="229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33F46CC-5762-48DB-8113-49C01FC0F8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670" y="2346017"/>
            <a:ext cx="3348348" cy="3757043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8A85B615-02D2-4E5D-8231-4F1FB52B06B1}"/>
              </a:ext>
            </a:extLst>
          </p:cNvPr>
          <p:cNvSpPr/>
          <p:nvPr/>
        </p:nvSpPr>
        <p:spPr>
          <a:xfrm>
            <a:off x="5416073" y="3899076"/>
            <a:ext cx="968984" cy="805685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60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05" y="238699"/>
            <a:ext cx="9812694" cy="1464153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8A85B615-02D2-4E5D-8231-4F1FB52B06B1}"/>
              </a:ext>
            </a:extLst>
          </p:cNvPr>
          <p:cNvSpPr/>
          <p:nvPr/>
        </p:nvSpPr>
        <p:spPr>
          <a:xfrm>
            <a:off x="5611508" y="3899075"/>
            <a:ext cx="968984" cy="805685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C56D23-0EA6-4F11-B273-EAF0B98422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880" y="2651036"/>
            <a:ext cx="4224897" cy="3301764"/>
          </a:xfrm>
          <a:prstGeom prst="rect">
            <a:avLst/>
          </a:prstGeom>
        </p:spPr>
      </p:pic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89575632-9582-4C8F-8BB9-939B8DF28935}"/>
              </a:ext>
            </a:extLst>
          </p:cNvPr>
          <p:cNvSpPr/>
          <p:nvPr/>
        </p:nvSpPr>
        <p:spPr>
          <a:xfrm>
            <a:off x="8113143" y="4029074"/>
            <a:ext cx="385763" cy="10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Obsah obrázku text, elektronika&#10;&#10;Popis byl vytvořen automaticky">
            <a:extLst>
              <a:ext uri="{FF2B5EF4-FFF2-40B4-BE49-F238E27FC236}">
                <a16:creationId xmlns:a16="http://schemas.microsoft.com/office/drawing/2014/main" id="{3BDEDC6C-46AE-4FD0-94E5-02D4B72B30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09" y="2388781"/>
            <a:ext cx="3683635" cy="1718310"/>
          </a:xfrm>
          <a:prstGeom prst="rect">
            <a:avLst/>
          </a:prstGeom>
        </p:spPr>
      </p:pic>
      <p:pic>
        <p:nvPicPr>
          <p:cNvPr id="16" name="Obrázek 15" descr="Obsah obrázku text, interiér, elektronika, černá&#10;&#10;Popis byl vytvořen automaticky">
            <a:extLst>
              <a:ext uri="{FF2B5EF4-FFF2-40B4-BE49-F238E27FC236}">
                <a16:creationId xmlns:a16="http://schemas.microsoft.com/office/drawing/2014/main" id="{6D36C8DF-022E-44A7-A7A2-FB3D564C99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522" y="3040375"/>
            <a:ext cx="3688715" cy="2657475"/>
          </a:xfrm>
          <a:prstGeom prst="rect">
            <a:avLst/>
          </a:prstGeom>
        </p:spPr>
      </p:pic>
      <p:pic>
        <p:nvPicPr>
          <p:cNvPr id="17" name="Obrázek 16" descr="Obsah obrázku interiér, elektronika, zelená&#10;&#10;Popis byl vytvořen automaticky">
            <a:extLst>
              <a:ext uri="{FF2B5EF4-FFF2-40B4-BE49-F238E27FC236}">
                <a16:creationId xmlns:a16="http://schemas.microsoft.com/office/drawing/2014/main" id="{12B7EFBD-7B4B-49BC-96B3-FE5145757B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115" y="3908378"/>
            <a:ext cx="4114800" cy="1988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Obrázek 17" descr="Obsah obrázku text, interiér&#10;&#10;Popis byl vytvořen automaticky">
            <a:extLst>
              <a:ext uri="{FF2B5EF4-FFF2-40B4-BE49-F238E27FC236}">
                <a16:creationId xmlns:a16="http://schemas.microsoft.com/office/drawing/2014/main" id="{650EF334-2D14-4359-B9EC-50D558FCC9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80" y="2547843"/>
            <a:ext cx="5256340" cy="350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44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3F443-2FC8-45C4-A737-F0C51F2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26990"/>
            <a:ext cx="8595360" cy="38531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Primární zařízení </a:t>
            </a:r>
            <a:r>
              <a:rPr lang="cs-CZ" sz="2400" b="1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OISu</a:t>
            </a:r>
            <a:endParaRPr lang="cs-CZ" sz="2400" b="1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Komunikuje s periferiemi a odesílá povely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Databáze jízdních řádů, seznam zastávek, hlášení apod.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Možnost integrace odbavovací části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Ovládání řidičem pomocí terminálu</a:t>
            </a:r>
          </a:p>
          <a:p>
            <a:pPr>
              <a:buClr>
                <a:schemeClr val="tx1"/>
              </a:buClr>
              <a:buFont typeface="Century Schoolbook" panose="02040604050505020304" pitchFamily="18" charset="0"/>
              <a:buChar char="►"/>
            </a:pPr>
            <a:r>
              <a:rPr lang="cs-CZ" sz="2400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Služba </a:t>
            </a:r>
            <a:r>
              <a:rPr lang="cs-CZ" sz="2400" b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– LLL PP DD </a:t>
            </a:r>
            <a:r>
              <a:rPr lang="cs-CZ" sz="2400" b="1" i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    </a:t>
            </a:r>
            <a:r>
              <a:rPr lang="cs-CZ" sz="2400" i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(136 07 04 – 7. pořadí 136 pro </a:t>
            </a:r>
            <a:r>
              <a:rPr lang="cs-CZ" sz="2400" i="1" dirty="0" err="1">
                <a:solidFill>
                  <a:srgbClr val="FFFFFF"/>
                </a:solidFill>
                <a:latin typeface="AlwynNewRounded-Regular" panose="02000503040000020004" pitchFamily="2" charset="0"/>
              </a:rPr>
              <a:t>so+ne</a:t>
            </a:r>
            <a:r>
              <a:rPr lang="cs-CZ" sz="2400" i="1" dirty="0">
                <a:solidFill>
                  <a:srgbClr val="FFFFFF"/>
                </a:solidFill>
                <a:latin typeface="AlwynNewRounded-Regular" panose="02000503040000020004" pitchFamily="2" charset="0"/>
              </a:rPr>
              <a:t>)</a:t>
            </a:r>
            <a:endParaRPr lang="cs-CZ" sz="2400" dirty="0">
              <a:solidFill>
                <a:srgbClr val="FFFFFF"/>
              </a:solidFill>
              <a:latin typeface="AlwynNewRounded-Regular" panose="02000503040000020004" pitchFamily="2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05" y="243164"/>
            <a:ext cx="9812694" cy="14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81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05" y="243164"/>
            <a:ext cx="9812694" cy="1455223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34942BA-CE24-4308-9985-D9C3ECFC0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356" y="2354869"/>
            <a:ext cx="5558127" cy="4168595"/>
          </a:xfrm>
        </p:spPr>
      </p:pic>
    </p:spTree>
    <p:extLst>
      <p:ext uri="{BB962C8B-B14F-4D97-AF65-F5344CB8AC3E}">
        <p14:creationId xmlns:p14="http://schemas.microsoft.com/office/powerpoint/2010/main" val="2427570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57F84B-F990-4F33-B2F0-F2BE2198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464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9F4B3-E048-4DF2-8375-37385E22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45838"/>
            <a:ext cx="11292840" cy="51121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7B0992-8632-4B33-A492-ACB46559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1" cy="202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E5A013-1E33-4F79-B7AA-EB57E921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05" y="243164"/>
            <a:ext cx="9812694" cy="1455223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34942BA-CE24-4308-9985-D9C3ECFC0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67356" y="2263498"/>
            <a:ext cx="5558127" cy="4351338"/>
          </a:xfrm>
        </p:spPr>
      </p:pic>
    </p:spTree>
    <p:extLst>
      <p:ext uri="{BB962C8B-B14F-4D97-AF65-F5344CB8AC3E}">
        <p14:creationId xmlns:p14="http://schemas.microsoft.com/office/powerpoint/2010/main" val="1634267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theme/theme1.xml><?xml version="1.0" encoding="utf-8"?>
<a:theme xmlns:a="http://schemas.openxmlformats.org/drawingml/2006/main" name="Pohled">
  <a:themeElements>
    <a:clrScheme name="Dopravní červen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B81D13"/>
      </a:accent1>
      <a:accent2>
        <a:srgbClr val="B81D13"/>
      </a:accent2>
      <a:accent3>
        <a:srgbClr val="B81D13"/>
      </a:accent3>
      <a:accent4>
        <a:srgbClr val="B81D13"/>
      </a:accent4>
      <a:accent5>
        <a:srgbClr val="B81D13"/>
      </a:accent5>
      <a:accent6>
        <a:srgbClr val="B81D13"/>
      </a:accent6>
      <a:hlink>
        <a:srgbClr val="B81D13"/>
      </a:hlink>
      <a:folHlink>
        <a:srgbClr val="B81D13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302</TotalTime>
  <Words>712</Words>
  <Application>Microsoft Office PowerPoint</Application>
  <PresentationFormat>Širokoúhlá obrazovka</PresentationFormat>
  <Paragraphs>153</Paragraphs>
  <Slides>36</Slides>
  <Notes>35</Notes>
  <HiddenSlides>0</HiddenSlides>
  <MMClips>4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5" baseType="lpstr">
      <vt:lpstr>Wingdings</vt:lpstr>
      <vt:lpstr>Arial</vt:lpstr>
      <vt:lpstr>AlwynNewRounded-Bold</vt:lpstr>
      <vt:lpstr>Century Schoolbook</vt:lpstr>
      <vt:lpstr>Wingdings 2</vt:lpstr>
      <vt:lpstr>Calibri</vt:lpstr>
      <vt:lpstr>Segoe UI Historic</vt:lpstr>
      <vt:lpstr>AlwynNewRounded-Regular</vt:lpstr>
      <vt:lpstr>Pohled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Padevět Filip</dc:creator>
  <cp:lastModifiedBy>Padevět Filip</cp:lastModifiedBy>
  <cp:revision>6</cp:revision>
  <dcterms:created xsi:type="dcterms:W3CDTF">2021-11-07T16:23:03Z</dcterms:created>
  <dcterms:modified xsi:type="dcterms:W3CDTF">2022-01-05T20:49:51Z</dcterms:modified>
</cp:coreProperties>
</file>