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ir-to-air_with_a_Russian_Air_Force_Sukhoi_Su-30S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arrollodefensaytecnologiabelica.blogspot.com/2016/02/irkut-sukhoi-su-30sm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Su-3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31%2B07_German_Air_Force_Eurofighter_Typhoon_EF2000_ILA_Berlin_2016_0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urofighter_Typhoon_EF2000,_Italy_-_Air_Force_JP770766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arrolloydefensa.blogspot.com/2018/12/el-j-10-fighter-de-china-ahora-tien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l.wikipedia.org/wiki/Saab_37_Vigg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arrollodefensaytecnologiabelica.blogspot.com/2019/12/el-primer-avion-de-combate-sueco-gripen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S_3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YF-22_and_YF-2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22_Parke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ircraftwallpapergalleries.blogspot.com/2017/12/f-22-raptor-turning-on-runway-at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-15,_71st_Fighter_Squadron,_in_flight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Pět nejlepších moderních stíhacích letadel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Adam Slavíček DL2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-15E Strike Eagle in flight image - Free stock photo ...">
            <a:extLst>
              <a:ext uri="{FF2B5EF4-FFF2-40B4-BE49-F238E27FC236}">
                <a16:creationId xmlns:a16="http://schemas.microsoft.com/office/drawing/2014/main" id="{6699B583-6396-4DC8-A4CC-771F8CF35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6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7E3B5-EB43-4371-88C8-2463FED2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F-15 Eagle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CAF4-126D-4EC5-908E-05067F09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>
                <a:cs typeface="Calibri"/>
              </a:rPr>
              <a:t>Letoun byl koncipován k vybojování vzdušné nadvlády</a:t>
            </a:r>
          </a:p>
          <a:p>
            <a:r>
              <a:rPr lang="cs-CZ" sz="2000" dirty="0">
                <a:cs typeface="Calibri"/>
              </a:rPr>
              <a:t>Letoun disponuje dobrou výkonností a kvalitní výbavou</a:t>
            </a:r>
          </a:p>
          <a:p>
            <a:pPr marL="0" indent="0">
              <a:buNone/>
            </a:pPr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883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96815E-D63F-4E0C-9DCC-34EF2D421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486AF-D795-4EC7-BB34-B2D1F111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cs typeface="Calibri Light"/>
              </a:rPr>
              <a:t>F-15 Eagle</a:t>
            </a:r>
            <a:endParaRPr lang="en-US" sz="260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F50CC-F3D6-4985-B927-B7706147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Letoun je provozován sedmi letectvy</a:t>
            </a:r>
          </a:p>
        </p:txBody>
      </p:sp>
    </p:spTree>
    <p:extLst>
      <p:ext uri="{BB962C8B-B14F-4D97-AF65-F5344CB8AC3E}">
        <p14:creationId xmlns:p14="http://schemas.microsoft.com/office/powerpoint/2010/main" val="47030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sky, transport, airplane&#10;&#10;Description automatically generated">
            <a:extLst>
              <a:ext uri="{FF2B5EF4-FFF2-40B4-BE49-F238E27FC236}">
                <a16:creationId xmlns:a16="http://schemas.microsoft.com/office/drawing/2014/main" id="{59DBADC5-DF3D-455A-B6DC-3CA5BDCBC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64B1-A4A5-4992-8132-A29EED19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cs typeface="Calibri Light"/>
              </a:rPr>
              <a:t>SU-30</a:t>
            </a:r>
            <a:endParaRPr lang="en-US" sz="2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BAEEE-ACE3-4381-96F7-5C05E86D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10912"/>
            <a:ext cx="6976872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Byl vyvinut ruskou konstrukční kanceláří </a:t>
            </a:r>
            <a:r>
              <a:rPr lang="cs-CZ" sz="1700">
                <a:solidFill>
                  <a:schemeClr val="bg1"/>
                </a:solidFill>
                <a:cs typeface="Calibri"/>
              </a:rPr>
              <a:t>Suchoj</a:t>
            </a:r>
          </a:p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Letoun byl vyvinut z letounu Su-27</a:t>
            </a:r>
          </a:p>
        </p:txBody>
      </p:sp>
    </p:spTree>
    <p:extLst>
      <p:ext uri="{BB962C8B-B14F-4D97-AF65-F5344CB8AC3E}">
        <p14:creationId xmlns:p14="http://schemas.microsoft.com/office/powerpoint/2010/main" val="392987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490303-702E-46B0-B212-9CE8448E7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12BDF-4C08-4048-9F0F-9711EFD4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cs typeface="Calibri Light"/>
              </a:rPr>
              <a:t>Su-30</a:t>
            </a:r>
            <a:endParaRPr lang="en-US" sz="260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F7CBB-E2D3-47E8-9BBA-72F438BE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Je to multifunkční letoun s výbornou manévrovatelností a výzbrojí</a:t>
            </a:r>
          </a:p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Je to východní ekvivalent F-15 </a:t>
            </a:r>
            <a:r>
              <a:rPr lang="cs-CZ" sz="1700" dirty="0" err="1">
                <a:solidFill>
                  <a:schemeClr val="bg1"/>
                </a:solidFill>
                <a:cs typeface="Calibri"/>
              </a:rPr>
              <a:t>Eagle</a:t>
            </a:r>
          </a:p>
        </p:txBody>
      </p:sp>
    </p:spTree>
    <p:extLst>
      <p:ext uri="{BB962C8B-B14F-4D97-AF65-F5344CB8AC3E}">
        <p14:creationId xmlns:p14="http://schemas.microsoft.com/office/powerpoint/2010/main" val="61263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0CF2116-8BDF-463E-BB12-6D43316F3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C531-B335-4A44-9BC3-F3833BD3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5543643"/>
            <a:ext cx="8856058" cy="4797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Letoun je ve výzbroji čtrnácti letectev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123A8-2376-4C6B-81F6-C4A95D3C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Su-30</a:t>
            </a:r>
          </a:p>
        </p:txBody>
      </p:sp>
    </p:spTree>
    <p:extLst>
      <p:ext uri="{BB962C8B-B14F-4D97-AF65-F5344CB8AC3E}">
        <p14:creationId xmlns:p14="http://schemas.microsoft.com/office/powerpoint/2010/main" val="31010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plane, aircraft, transport&#10;&#10;Description automatically generated">
            <a:extLst>
              <a:ext uri="{FF2B5EF4-FFF2-40B4-BE49-F238E27FC236}">
                <a16:creationId xmlns:a16="http://schemas.microsoft.com/office/drawing/2014/main" id="{8D4CBA0D-E637-459C-9390-ED5FC2F54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32BB2-4E01-4B1B-8A26-E6AEFCE4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cs typeface="Calibri Light"/>
              </a:rPr>
              <a:t>Eurofighter Typhoon</a:t>
            </a:r>
            <a:endParaRPr lang="en-US" sz="26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FA71-84DD-4165-AEFA-42B9AC32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Byl vyvinut společnostmi z Itálie, Německa, Španělska a Spojeného království</a:t>
            </a:r>
          </a:p>
        </p:txBody>
      </p:sp>
    </p:spTree>
    <p:extLst>
      <p:ext uri="{BB962C8B-B14F-4D97-AF65-F5344CB8AC3E}">
        <p14:creationId xmlns:p14="http://schemas.microsoft.com/office/powerpoint/2010/main" val="25284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5A60C4E-4251-4110-A423-65D316644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E78F3-C6BE-4DDA-8818-29EB431E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Eurofighter Typhoon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24993-BACB-40E7-8130-DA23EA75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800">
                <a:cs typeface="Calibri"/>
              </a:rPr>
              <a:t>Letoun byl koncipován k vybojování vzdušné nadvlády</a:t>
            </a:r>
          </a:p>
          <a:p>
            <a:r>
              <a:rPr lang="cs-CZ" sz="1800">
                <a:cs typeface="Calibri"/>
              </a:rPr>
              <a:t>Je velice letoun má dobré výkony a kvalitní výzbroj</a:t>
            </a:r>
          </a:p>
          <a:p>
            <a:pPr marL="0" indent="0">
              <a:buNone/>
            </a:pPr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04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569D8B-059F-4005-8A36-ED0188575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56097-4A18-495F-B5D0-69A5278B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Eurofighter Typhoon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C228-A8A1-421F-9F84-2F13BBF6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cs typeface="Calibri"/>
              </a:rPr>
              <a:t>Letoun je využíván osmi letectvy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922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, plane, mountain&#10;&#10;Description automatically generated">
            <a:extLst>
              <a:ext uri="{FF2B5EF4-FFF2-40B4-BE49-F238E27FC236}">
                <a16:creationId xmlns:a16="http://schemas.microsoft.com/office/drawing/2014/main" id="{43AD91C5-D660-4891-996F-00784826DCE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-101140"/>
            <a:ext cx="12188932" cy="6857990"/>
          </a:xfrm>
          <a:prstGeom prst="rect">
            <a:avLst/>
          </a:prstGeom>
        </p:spPr>
      </p:pic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ED2B0-565A-4374-A9C0-A472FAC204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7602" y="5440014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7899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FC64502-95FE-4075-859C-4C7A7566A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16D76-F033-4AAA-ACED-7F571536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cs-CZ" sz="3600">
                <a:cs typeface="Calibri Light"/>
              </a:rPr>
              <a:t>Informace: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77B2-E395-4A76-98BA-24F116B3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800">
                <a:cs typeface="Calibri"/>
              </a:rPr>
              <a:t>Je to seznam dle mého názoru</a:t>
            </a:r>
          </a:p>
          <a:p>
            <a:r>
              <a:rPr lang="cs-CZ" sz="1800">
                <a:cs typeface="Calibri"/>
              </a:rPr>
              <a:t>Do práce jsem nezahrnul letouny čínské výroby</a:t>
            </a:r>
          </a:p>
          <a:p>
            <a:endParaRPr lang="cs-CZ" sz="1800">
              <a:cs typeface="Calibri"/>
            </a:endParaRPr>
          </a:p>
          <a:p>
            <a:pPr marL="0" indent="0">
              <a:buNone/>
            </a:pPr>
            <a:endParaRPr lang="cs-CZ" sz="1800">
              <a:cs typeface="Calibri"/>
            </a:endParaRP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672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2632-BB37-413A-8D24-6151D534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SAAB JAS-39 Gripen E/F</a:t>
            </a:r>
          </a:p>
        </p:txBody>
      </p:sp>
      <p:pic>
        <p:nvPicPr>
          <p:cNvPr id="6" name="Picture 6" descr="Saab 35 &quot;Draken&quot; (Dragon/Kite) | Full-size Drakens J 35A ...">
            <a:extLst>
              <a:ext uri="{FF2B5EF4-FFF2-40B4-BE49-F238E27FC236}">
                <a16:creationId xmlns:a16="http://schemas.microsoft.com/office/drawing/2014/main" id="{AF23365F-B733-4EB7-A2E0-66E20C538A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DE7A1A6-F87E-4DF5-89BE-4A2499C75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2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E322-7A38-45DA-88CB-CA5DB4DCF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336" y="4615840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04423-5A84-457F-8BAD-7AE621423AE9}"/>
              </a:ext>
            </a:extLst>
          </p:cNvPr>
          <p:cNvSpPr txBox="1"/>
          <p:nvPr/>
        </p:nvSpPr>
        <p:spPr>
          <a:xfrm>
            <a:off x="5604641" y="5006866"/>
            <a:ext cx="593571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dirty="0">
                <a:solidFill>
                  <a:schemeClr val="bg1"/>
                </a:solidFill>
              </a:rPr>
              <a:t>Technologie byly použity z předchozích strojů J35 </a:t>
            </a:r>
            <a:r>
              <a:rPr lang="cs-CZ" dirty="0" err="1">
                <a:solidFill>
                  <a:schemeClr val="bg1"/>
                </a:solidFill>
              </a:rPr>
              <a:t>Draken</a:t>
            </a:r>
            <a:r>
              <a:rPr lang="cs-CZ" dirty="0">
                <a:solidFill>
                  <a:schemeClr val="bg1"/>
                </a:solidFill>
              </a:rPr>
              <a:t> a J37 </a:t>
            </a:r>
            <a:r>
              <a:rPr lang="cs-CZ" dirty="0" err="1">
                <a:solidFill>
                  <a:schemeClr val="bg1"/>
                </a:solidFill>
              </a:rPr>
              <a:t>Viggen</a:t>
            </a:r>
            <a:endParaRPr lang="cs-CZ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dirty="0">
                <a:solidFill>
                  <a:schemeClr val="bg1"/>
                </a:solidFill>
                <a:cs typeface="Calibri"/>
              </a:rPr>
              <a:t>Výrobcem je SAAB ze Švédska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53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30AED1-C04E-488C-9D76-9970F33A2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FBADE-0C84-46C9-9AF5-E2FC38F1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ea typeface="+mj-lt"/>
                <a:cs typeface="+mj-lt"/>
              </a:rPr>
              <a:t>SAAB JAS-39 Gripen E/F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20B4-4085-47CC-A439-74C0276F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dirty="0">
                <a:solidFill>
                  <a:schemeClr val="bg1"/>
                </a:solidFill>
                <a:ea typeface="+mn-lt"/>
                <a:cs typeface="+mn-lt"/>
              </a:rPr>
              <a:t>Velice obratný a dobře vyzbrojený letoun pro boj za jakýkoliv meteorologických podmínek</a:t>
            </a:r>
          </a:p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Letoun je kachní koncepce</a:t>
            </a:r>
          </a:p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Letoun je multifunkční</a:t>
            </a:r>
          </a:p>
        </p:txBody>
      </p:sp>
    </p:spTree>
    <p:extLst>
      <p:ext uri="{BB962C8B-B14F-4D97-AF65-F5344CB8AC3E}">
        <p14:creationId xmlns:p14="http://schemas.microsoft.com/office/powerpoint/2010/main" val="3953412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F0F11-92AC-4848-A72A-666B8807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SAAB JAS-39 Gripen E/F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3BCB04-4181-4A51-9736-232F622ECA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8FAFDF-C011-40DE-B698-407F1E96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cs-CZ" sz="2200" dirty="0">
                <a:cs typeface="Calibri"/>
              </a:rPr>
              <a:t>Uživatelem je brazilské a švédské letectvo</a:t>
            </a:r>
          </a:p>
        </p:txBody>
      </p:sp>
    </p:spTree>
    <p:extLst>
      <p:ext uri="{BB962C8B-B14F-4D97-AF65-F5344CB8AC3E}">
        <p14:creationId xmlns:p14="http://schemas.microsoft.com/office/powerpoint/2010/main" val="27701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6762A-006B-43A1-A8A1-7842F24C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cs typeface="Calibri Light"/>
              </a:rPr>
              <a:t>F-22 Raptor</a:t>
            </a:r>
            <a:endParaRPr lang="en-US" sz="3600">
              <a:solidFill>
                <a:schemeClr val="bg1"/>
              </a:solidFill>
            </a:endParaRPr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8B525-A7A7-4756-8F41-DCA63F3F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cs typeface="Calibri"/>
              </a:rPr>
              <a:t>Prototyp YF-22 a YF-23 při zkouškách, byl vybrán YF-22</a:t>
            </a:r>
          </a:p>
          <a:p>
            <a:r>
              <a:rPr lang="cs-CZ" sz="2000" dirty="0">
                <a:solidFill>
                  <a:schemeClr val="bg1"/>
                </a:solidFill>
                <a:cs typeface="Calibri"/>
              </a:rPr>
              <a:t>Výrobcem je </a:t>
            </a:r>
            <a:r>
              <a:rPr lang="cs-CZ" sz="2000" dirty="0" err="1">
                <a:solidFill>
                  <a:schemeClr val="bg1"/>
                </a:solidFill>
                <a:cs typeface="Calibri"/>
              </a:rPr>
              <a:t>Lockheed</a:t>
            </a:r>
            <a:r>
              <a:rPr lang="cs-CZ" sz="2000" dirty="0">
                <a:solidFill>
                  <a:schemeClr val="bg1"/>
                </a:solidFill>
                <a:cs typeface="Calibri"/>
              </a:rPr>
              <a:t> Martin ze Spojených států amerických</a:t>
            </a:r>
          </a:p>
          <a:p>
            <a:endParaRPr lang="cs-CZ" sz="20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 descr="A picture containing outdoor, airplane, aircraft, transport&#10;&#10;Description automatically generated">
            <a:extLst>
              <a:ext uri="{FF2B5EF4-FFF2-40B4-BE49-F238E27FC236}">
                <a16:creationId xmlns:a16="http://schemas.microsoft.com/office/drawing/2014/main" id="{E8C1CEA5-6536-4603-9165-6F7D73486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0716" y="679631"/>
            <a:ext cx="6596652" cy="53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runway, aircraft&#10;&#10;Description automatically generated">
            <a:extLst>
              <a:ext uri="{FF2B5EF4-FFF2-40B4-BE49-F238E27FC236}">
                <a16:creationId xmlns:a16="http://schemas.microsoft.com/office/drawing/2014/main" id="{541559EB-7D92-4F18-B989-6797C0074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E90A9-E4ED-42C1-8742-0D7A7CD8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F-22 Raptor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C09262-E811-4259-8827-F35380E2E0E4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bg1"/>
                </a:solidFill>
                <a:cs typeface="Calibri"/>
              </a:rPr>
              <a:t>Letoun je určen k vybojování vzdušné nadvlády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bg1"/>
                </a:solidFill>
                <a:cs typeface="Calibri"/>
              </a:rPr>
              <a:t>Letoun je velice obratný a je vybaven technologií </a:t>
            </a:r>
            <a:r>
              <a:rPr lang="cs-CZ" sz="1700" dirty="0" err="1">
                <a:solidFill>
                  <a:schemeClr val="bg1"/>
                </a:solidFill>
                <a:cs typeface="Calibri"/>
              </a:rPr>
              <a:t>Stealth</a:t>
            </a:r>
            <a:endParaRPr lang="cs-CZ" sz="17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bg1"/>
                </a:solidFill>
              </a:rPr>
              <a:t>Motory letounu F-22 </a:t>
            </a:r>
            <a:r>
              <a:rPr lang="cs-CZ" sz="1700" dirty="0" err="1">
                <a:solidFill>
                  <a:schemeClr val="bg1"/>
                </a:solidFill>
              </a:rPr>
              <a:t>Raptor</a:t>
            </a:r>
            <a:r>
              <a:rPr lang="cs-CZ" sz="1700" dirty="0">
                <a:solidFill>
                  <a:schemeClr val="bg1"/>
                </a:solidFill>
              </a:rPr>
              <a:t> s vektorem tahu </a:t>
            </a:r>
            <a:endParaRPr lang="cs-CZ" sz="17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22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78DA62A-EDB5-4A23-9976-332A54D9F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C1EC0-E773-4F25-B510-F191D507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cs typeface="Calibri Light"/>
              </a:rPr>
              <a:t>F-22 Raptor</a:t>
            </a:r>
            <a:endParaRPr lang="en-US" sz="260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889C8A-57DF-49F5-A23F-D65A6A8FC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Jediným provozovatelem je USAF</a:t>
            </a:r>
          </a:p>
          <a:p>
            <a:r>
              <a:rPr lang="cs-CZ" sz="1700" dirty="0">
                <a:solidFill>
                  <a:schemeClr val="bg1"/>
                </a:solidFill>
                <a:cs typeface="Calibri"/>
              </a:rPr>
              <a:t>Americký kongres zakázal export letounu</a:t>
            </a:r>
          </a:p>
        </p:txBody>
      </p:sp>
    </p:spTree>
    <p:extLst>
      <p:ext uri="{BB962C8B-B14F-4D97-AF65-F5344CB8AC3E}">
        <p14:creationId xmlns:p14="http://schemas.microsoft.com/office/powerpoint/2010/main" val="2826323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F5624A-4529-48EA-950E-C59340252C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D5C47-ABA5-4D84-A9F6-E950FE47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cs typeface="Calibri Light"/>
              </a:rPr>
              <a:t>F-15 Eagle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FBE9-28DB-4572-B9D9-6A6AAAEB6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10912"/>
            <a:ext cx="6976872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dirty="0">
                <a:solidFill>
                  <a:schemeClr val="bg1"/>
                </a:solidFill>
                <a:cs typeface="Calibri" panose="020F0502020204030204"/>
              </a:rPr>
              <a:t>Byl vyráběn společností </a:t>
            </a:r>
            <a:r>
              <a:rPr lang="cs-CZ" sz="1700" dirty="0" err="1">
                <a:solidFill>
                  <a:schemeClr val="bg1"/>
                </a:solidFill>
                <a:cs typeface="Calibri" panose="020F0502020204030204"/>
              </a:rPr>
              <a:t>McDonnell</a:t>
            </a:r>
            <a:r>
              <a:rPr lang="cs-CZ" sz="1700" dirty="0">
                <a:solidFill>
                  <a:schemeClr val="bg1"/>
                </a:solidFill>
                <a:cs typeface="Calibri" panose="020F0502020204030204"/>
              </a:rPr>
              <a:t> Douglas, letoun </a:t>
            </a:r>
            <a:r>
              <a:rPr lang="cs-CZ" sz="1700" dirty="0">
                <a:solidFill>
                  <a:schemeClr val="bg1"/>
                </a:solidFill>
                <a:ea typeface="+mn-lt"/>
                <a:cs typeface="+mn-lt"/>
              </a:rPr>
              <a:t>nyní</a:t>
            </a:r>
            <a:r>
              <a:rPr lang="cs-CZ" sz="1700" dirty="0">
                <a:solidFill>
                  <a:schemeClr val="bg1"/>
                </a:solidFill>
                <a:cs typeface="Calibri" panose="020F0502020204030204"/>
              </a:rPr>
              <a:t> vyrábí Boeing</a:t>
            </a:r>
          </a:p>
        </p:txBody>
      </p:sp>
    </p:spTree>
    <p:extLst>
      <p:ext uri="{BB962C8B-B14F-4D97-AF65-F5344CB8AC3E}">
        <p14:creationId xmlns:p14="http://schemas.microsoft.com/office/powerpoint/2010/main" val="29159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Širokoúhlá obrazovka</PresentationFormat>
  <Paragraphs>49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office theme</vt:lpstr>
      <vt:lpstr>Pět nejlepších moderních stíhacích letadel</vt:lpstr>
      <vt:lpstr>Informace:</vt:lpstr>
      <vt:lpstr>SAAB JAS-39 Gripen E/F</vt:lpstr>
      <vt:lpstr>SAAB JAS-39 Gripen E/F</vt:lpstr>
      <vt:lpstr>SAAB JAS-39 Gripen E/F</vt:lpstr>
      <vt:lpstr>F-22 Raptor</vt:lpstr>
      <vt:lpstr>F-22 Raptor</vt:lpstr>
      <vt:lpstr>F-22 Raptor</vt:lpstr>
      <vt:lpstr>F-15 Eagle</vt:lpstr>
      <vt:lpstr>F-15 Eagle</vt:lpstr>
      <vt:lpstr>F-15 Eagle</vt:lpstr>
      <vt:lpstr>SU-30</vt:lpstr>
      <vt:lpstr>Su-30</vt:lpstr>
      <vt:lpstr>Su-30</vt:lpstr>
      <vt:lpstr>Eurofighter Typhoon</vt:lpstr>
      <vt:lpstr>Eurofighter Typhoon</vt:lpstr>
      <vt:lpstr>Eurofighter Typhoon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Jarmila</dc:creator>
  <cp:lastModifiedBy>Kulíšková Jarmila</cp:lastModifiedBy>
  <cp:revision>378</cp:revision>
  <dcterms:created xsi:type="dcterms:W3CDTF">2021-11-17T10:21:25Z</dcterms:created>
  <dcterms:modified xsi:type="dcterms:W3CDTF">2022-01-20T12:52:33Z</dcterms:modified>
</cp:coreProperties>
</file>