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FFE2C-FCD5-4951-B10E-13E2B4AB262D}" v="3" dt="2022-12-18T23:34:58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3823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90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97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70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648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05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7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79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90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51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91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0B1AE4A-4BC4-4761-A6D9-644CD2A88410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FE2E1FC-BB02-4AF8-8A8B-3D4640C50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47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ousle#Historie" TargetMode="External"/><Relationship Id="rId2" Type="http://schemas.openxmlformats.org/officeDocument/2006/relationships/hyperlink" Target="https://www.google.com/maps/uv?pb=!1s0x470b948c1cc907c3%3A0x264d054e3e7e5672!3m1!7e115!4shttps%3A%2F%2Flh5.googleusercontent.com%2Fp%2FAF1QipMrrvyymR7UZubNJwdQdR8CoEbPqg6Y3tIzE1um%3Dw130-h87-n-k-no!5shousla%C5%99stv%C3%AD%20Praha%20-%20Hledat%20Googlem!15sCgIgAQ&amp;imagekey=!1e10!2sAF1QipMrrvyymR7UZubNJwdQdR8CoEbPqg6Y3tIzE1um&amp;hl=cs&amp;sa=X&amp;ved=2ahUKEwj3wuyllYT8AhWS8rsIHeV5ACAQ7ZgBKAF6BAgVE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sic.kemancilar.net/czardas-violin-sheet-music/" TargetMode="External"/><Relationship Id="rId4" Type="http://schemas.openxmlformats.org/officeDocument/2006/relationships/hyperlink" Target="https://cs.wikipedia.org/wiki/Housla%C5%99stv%C3%AD#Histor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19A9E-F776-2288-8232-F85BFC234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758952"/>
            <a:ext cx="3935262" cy="3679893"/>
          </a:xfrm>
        </p:spPr>
        <p:txBody>
          <a:bodyPr>
            <a:normAutofit/>
          </a:bodyPr>
          <a:lstStyle/>
          <a:p>
            <a:r>
              <a:rPr lang="cs-CZ" sz="6700" dirty="0"/>
              <a:t>HOUSLE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420FDE-9C6C-068E-B2EA-48FA7DF11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3950503" cy="16916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Jakub Čížek</a:t>
            </a:r>
            <a:r>
              <a:rPr lang="en-GB" dirty="0">
                <a:solidFill>
                  <a:schemeClr val="tx1">
                    <a:lumMod val="85000"/>
                  </a:schemeClr>
                </a:solidFill>
              </a:rPr>
              <a:t> DZ2</a:t>
            </a:r>
            <a:endParaRPr lang="cs-CZ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Picture 5" descr="Pohled na housle na dřevěnou podlahu">
            <a:extLst>
              <a:ext uri="{FF2B5EF4-FFF2-40B4-BE49-F238E27FC236}">
                <a16:creationId xmlns:a16="http://schemas.microsoft.com/office/drawing/2014/main" id="{DB7D7DCC-248A-A684-BBBE-439CB9F9E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073" b="-1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4" name="AutoShape 2" descr="Dětské housle TSLBW 42 cm - bazar | OdKarla.cz">
            <a:extLst>
              <a:ext uri="{FF2B5EF4-FFF2-40B4-BE49-F238E27FC236}">
                <a16:creationId xmlns:a16="http://schemas.microsoft.com/office/drawing/2014/main" id="{3EF5DC5C-1ECD-8ED7-CA05-54CB4AC1F1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4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8FA9F-A269-F2D0-4119-E804AECC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techniky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F296A8-1B4C-903E-CC02-0AAE4B46E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Držení</a:t>
            </a:r>
            <a:endParaRPr lang="en-GB" sz="2400" dirty="0"/>
          </a:p>
          <a:p>
            <a:r>
              <a:rPr lang="en-GB" sz="2400" dirty="0" err="1"/>
              <a:t>Dvojhmaty</a:t>
            </a:r>
            <a:endParaRPr lang="en-GB" sz="2400" dirty="0"/>
          </a:p>
          <a:p>
            <a:r>
              <a:rPr lang="en-GB" sz="2400" dirty="0"/>
              <a:t>Vibrato</a:t>
            </a:r>
          </a:p>
          <a:p>
            <a:r>
              <a:rPr lang="en-GB" sz="2400" dirty="0"/>
              <a:t>Pizzicato</a:t>
            </a:r>
          </a:p>
          <a:p>
            <a:r>
              <a:rPr lang="en-GB" sz="2400" dirty="0" err="1"/>
              <a:t>Flažolet</a:t>
            </a:r>
            <a:endParaRPr lang="en-GB" sz="2400" dirty="0"/>
          </a:p>
          <a:p>
            <a:r>
              <a:rPr lang="en-GB" sz="2400" dirty="0"/>
              <a:t>Legato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31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F94DE-F6E0-399E-783B-1971D08B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F2EDC-0D23-0876-F66B-D24CF64B2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houslařství Praha - Hledat Googlem</a:t>
            </a:r>
            <a:endParaRPr lang="en-GB" dirty="0"/>
          </a:p>
          <a:p>
            <a:r>
              <a:rPr lang="cs-CZ" dirty="0">
                <a:hlinkClick r:id="rId3"/>
              </a:rPr>
              <a:t>Housle – Wikipedie (wikipedia.org)</a:t>
            </a:r>
            <a:endParaRPr lang="en-GB" dirty="0"/>
          </a:p>
          <a:p>
            <a:r>
              <a:rPr lang="cs-CZ" dirty="0">
                <a:hlinkClick r:id="rId4"/>
              </a:rPr>
              <a:t>Houslařství – Wikipedie (wikipedia.org)</a:t>
            </a:r>
            <a:endParaRPr lang="en-GB" dirty="0"/>
          </a:p>
          <a:p>
            <a:r>
              <a:rPr lang="cs-CZ" dirty="0" err="1">
                <a:hlinkClick r:id="rId5"/>
              </a:rPr>
              <a:t>Czardášovy</a:t>
            </a:r>
            <a:r>
              <a:rPr lang="cs-CZ" dirty="0">
                <a:hlinkClick r:id="rId5"/>
              </a:rPr>
              <a:t> housle noty - noty zdarma (kemancilar.net)</a:t>
            </a:r>
            <a:endParaRPr lang="en-GB" dirty="0"/>
          </a:p>
          <a:p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zkušenost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51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B300-6431-3218-0DBC-AF9F35CD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>
            <a:normAutofit/>
          </a:bodyPr>
          <a:lstStyle/>
          <a:p>
            <a:r>
              <a:rPr lang="cs-CZ" dirty="0"/>
              <a:t>Vznik</a:t>
            </a:r>
          </a:p>
        </p:txBody>
      </p:sp>
      <p:sp>
        <p:nvSpPr>
          <p:cNvPr id="7175" name="Rectangle 7174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A8A32-7328-9B6E-20E8-C767B3A8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2438399"/>
            <a:ext cx="5010539" cy="38532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/>
              <a:t>Vznik ½ 16.století Itálie</a:t>
            </a:r>
          </a:p>
          <a:p>
            <a:r>
              <a:rPr lang="cs-CZ" sz="2400" dirty="0"/>
              <a:t>Z lira da </a:t>
            </a:r>
            <a:r>
              <a:rPr lang="cs-CZ" sz="2400" dirty="0" err="1"/>
              <a:t>braccio</a:t>
            </a:r>
            <a:endParaRPr lang="cs-CZ" sz="2400" dirty="0"/>
          </a:p>
          <a:p>
            <a:r>
              <a:rPr lang="cs-CZ" sz="2400" dirty="0"/>
              <a:t>Andre </a:t>
            </a:r>
            <a:r>
              <a:rPr lang="cs-CZ" sz="2400" dirty="0" err="1"/>
              <a:t>Amati</a:t>
            </a:r>
            <a:r>
              <a:rPr lang="cs-CZ" sz="2400" dirty="0"/>
              <a:t> – Cremona</a:t>
            </a:r>
          </a:p>
          <a:p>
            <a:r>
              <a:rPr lang="cs-CZ" sz="2400" dirty="0"/>
              <a:t>Materiály – různé druhy dřeva</a:t>
            </a:r>
            <a:br>
              <a:rPr lang="en-GB" sz="2400" dirty="0"/>
            </a:br>
            <a:r>
              <a:rPr lang="cs-CZ" sz="2400" dirty="0"/>
              <a:t> </a:t>
            </a:r>
            <a:r>
              <a:rPr lang="en-GB" sz="2400" dirty="0"/>
              <a:t>= </a:t>
            </a:r>
            <a:r>
              <a:rPr lang="cs-CZ" sz="2400" dirty="0"/>
              <a:t>smrkové dřevo, javorové dřevo, ebenové dřevo</a:t>
            </a:r>
            <a:endParaRPr lang="en-GB" sz="2400" dirty="0"/>
          </a:p>
          <a:p>
            <a:r>
              <a:rPr lang="en-GB" sz="2400" dirty="0"/>
              <a:t>S</a:t>
            </a:r>
            <a:r>
              <a:rPr lang="cs-CZ" sz="2400" i="0" dirty="0">
                <a:effectLst/>
              </a:rPr>
              <a:t>ó</a:t>
            </a:r>
            <a:r>
              <a:rPr lang="en-GB" sz="2400" i="0" dirty="0" err="1">
                <a:effectLst/>
              </a:rPr>
              <a:t>lový</a:t>
            </a:r>
            <a:r>
              <a:rPr lang="en-GB" sz="2400" i="0" dirty="0">
                <a:effectLst/>
              </a:rPr>
              <a:t> </a:t>
            </a:r>
            <a:r>
              <a:rPr lang="en-GB" sz="2400" i="0" dirty="0" err="1">
                <a:effectLst/>
              </a:rPr>
              <a:t>i</a:t>
            </a:r>
            <a:r>
              <a:rPr lang="en-GB" sz="2400" i="0" dirty="0">
                <a:effectLst/>
              </a:rPr>
              <a:t> </a:t>
            </a:r>
            <a:r>
              <a:rPr lang="en-GB" sz="2400" i="0" dirty="0" err="1">
                <a:effectLst/>
              </a:rPr>
              <a:t>orchestrální</a:t>
            </a:r>
            <a:endParaRPr lang="en-GB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</p:txBody>
      </p:sp>
      <p:pic>
        <p:nvPicPr>
          <p:cNvPr id="7170" name="Picture 2" descr="Estonský národní symfonický orchestr, Neeme Järvi, Nicola Benedetti -  závěrečný koncert - Dvořákova Praha">
            <a:extLst>
              <a:ext uri="{FF2B5EF4-FFF2-40B4-BE49-F238E27FC236}">
                <a16:creationId xmlns:a16="http://schemas.microsoft.com/office/drawing/2014/main" id="{514175AD-37B6-5567-F6C1-610E13113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r="11911"/>
          <a:stretch/>
        </p:blipFill>
        <p:spPr bwMode="auto">
          <a:xfrm>
            <a:off x="6097181" y="10"/>
            <a:ext cx="60948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2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BA50C-5ED2-C84A-C246-CF1C3506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760"/>
            <a:ext cx="4835635" cy="1805940"/>
          </a:xfrm>
        </p:spPr>
        <p:txBody>
          <a:bodyPr>
            <a:normAutofit/>
          </a:bodyPr>
          <a:lstStyle/>
          <a:p>
            <a:r>
              <a:rPr lang="cs-CZ" sz="4000" dirty="0"/>
              <a:t>Houslařství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A8171C-7D50-78FE-67EF-199EC0E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2314575"/>
            <a:ext cx="5534676" cy="3865562"/>
          </a:xfrm>
        </p:spPr>
        <p:txBody>
          <a:bodyPr>
            <a:normAutofit/>
          </a:bodyPr>
          <a:lstStyle/>
          <a:p>
            <a:r>
              <a:rPr lang="cs-CZ" sz="2400" dirty="0"/>
              <a:t>Řemeslo = výroba, oprava smyčcových nástrojů</a:t>
            </a:r>
            <a:endParaRPr lang="en-GB" sz="2400" dirty="0"/>
          </a:p>
          <a:p>
            <a:r>
              <a:rPr lang="en-GB" sz="2400" dirty="0" err="1"/>
              <a:t>Známý</a:t>
            </a:r>
            <a:r>
              <a:rPr lang="en-GB" sz="2400" dirty="0"/>
              <a:t> </a:t>
            </a:r>
            <a:r>
              <a:rPr lang="en-GB" sz="2400" dirty="0" err="1"/>
              <a:t>houslař</a:t>
            </a:r>
            <a:r>
              <a:rPr lang="en-GB" sz="2400" dirty="0"/>
              <a:t> z </a:t>
            </a:r>
            <a:r>
              <a:rPr lang="en-GB" sz="2400" dirty="0" err="1"/>
              <a:t>Cremony</a:t>
            </a:r>
            <a:r>
              <a:rPr lang="en-GB" sz="2400" dirty="0"/>
              <a:t> = Antonio </a:t>
            </a:r>
            <a:r>
              <a:rPr lang="en-GB" sz="2400" dirty="0" err="1"/>
              <a:t>Stravari</a:t>
            </a:r>
            <a:endParaRPr lang="en-GB" sz="2400" dirty="0"/>
          </a:p>
          <a:p>
            <a:r>
              <a:rPr lang="en-GB" sz="2400" dirty="0" err="1"/>
              <a:t>Houslařství</a:t>
            </a:r>
            <a:r>
              <a:rPr lang="en-GB" sz="2400" dirty="0"/>
              <a:t> v </a:t>
            </a:r>
            <a:r>
              <a:rPr lang="en-GB" sz="2400" dirty="0" err="1"/>
              <a:t>Praze</a:t>
            </a:r>
            <a:r>
              <a:rPr lang="en-GB" sz="2400" dirty="0"/>
              <a:t> = </a:t>
            </a:r>
            <a:r>
              <a:rPr lang="en-GB" sz="2400" dirty="0" err="1"/>
              <a:t>Vávra</a:t>
            </a:r>
            <a:endParaRPr lang="en-GB" sz="2400" dirty="0"/>
          </a:p>
          <a:p>
            <a:r>
              <a:rPr lang="en-GB" sz="2400" dirty="0" err="1"/>
              <a:t>Dnes</a:t>
            </a:r>
            <a:r>
              <a:rPr lang="en-GB" sz="2400" dirty="0"/>
              <a:t> </a:t>
            </a:r>
            <a:r>
              <a:rPr lang="en-GB" sz="2400" dirty="0" err="1"/>
              <a:t>možnost</a:t>
            </a:r>
            <a:r>
              <a:rPr lang="en-GB" sz="2400" dirty="0"/>
              <a:t> </a:t>
            </a:r>
            <a:r>
              <a:rPr lang="en-GB" sz="2400" dirty="0" err="1"/>
              <a:t>elektrických</a:t>
            </a:r>
            <a:r>
              <a:rPr lang="en-GB" sz="2400" dirty="0"/>
              <a:t> </a:t>
            </a:r>
            <a:r>
              <a:rPr lang="en-GB" sz="2400" dirty="0" err="1"/>
              <a:t>houslí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194" name="Picture 2" descr="Stradivárky: nejžádanější housle světa jsou ze dřeva z italského Val di  Fiemme | Magazín Radynacestu.cz">
            <a:extLst>
              <a:ext uri="{FF2B5EF4-FFF2-40B4-BE49-F238E27FC236}">
                <a16:creationId xmlns:a16="http://schemas.microsoft.com/office/drawing/2014/main" id="{F6FA62CC-F3A4-2861-AD20-C025051E4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1" b="1"/>
          <a:stretch/>
        </p:blipFill>
        <p:spPr bwMode="auto">
          <a:xfrm>
            <a:off x="6095999" y="10"/>
            <a:ext cx="5075239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YAMAHA SV150WR Elektrické housle">
            <a:extLst>
              <a:ext uri="{FF2B5EF4-FFF2-40B4-BE49-F238E27FC236}">
                <a16:creationId xmlns:a16="http://schemas.microsoft.com/office/drawing/2014/main" id="{ECE2B0D2-2585-6367-C0DD-F5909D3F4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" r="-1" b="2543"/>
          <a:stretch/>
        </p:blipFill>
        <p:spPr bwMode="auto">
          <a:xfrm>
            <a:off x="6095999" y="3476625"/>
            <a:ext cx="507523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1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06AA36-B3BF-1A2F-9F68-F18E722F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solidFill>
                  <a:srgbClr val="FFFFFF"/>
                </a:solidFill>
              </a:rPr>
              <a:t>Popis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vídání o houslích :: Houslová třída Zbiroh, Hořovice a Praha">
            <a:extLst>
              <a:ext uri="{FF2B5EF4-FFF2-40B4-BE49-F238E27FC236}">
                <a16:creationId xmlns:a16="http://schemas.microsoft.com/office/drawing/2014/main" id="{A67F2731-3F2F-73E5-9FE8-DB58BB763D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802" y="-16567"/>
            <a:ext cx="7040504" cy="51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9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A18A8-98A2-CE35-6569-892D5CB4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Srovnání smyčcových nástojů</a:t>
            </a:r>
          </a:p>
        </p:txBody>
      </p:sp>
      <p:pic>
        <p:nvPicPr>
          <p:cNvPr id="2058" name="Picture 10" descr="Kontrabas 1/4 Rudolph RB-214-G | Augustinus.cz">
            <a:extLst>
              <a:ext uri="{FF2B5EF4-FFF2-40B4-BE49-F238E27FC236}">
                <a16:creationId xmlns:a16="http://schemas.microsoft.com/office/drawing/2014/main" id="{02D6237C-A088-91E1-1656-77B87293BF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9" b="-1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a Cello? (with pictures)">
            <a:extLst>
              <a:ext uri="{FF2B5EF4-FFF2-40B4-BE49-F238E27FC236}">
                <a16:creationId xmlns:a16="http://schemas.microsoft.com/office/drawing/2014/main" id="{0CD3BF72-CB06-A308-06D8-18A89B97D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34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vel Šporcl po boku Suka a Hudečka. Modré housle hrají v Carnegie Hall —  ČT24 — Česká televize">
            <a:extLst>
              <a:ext uri="{FF2B5EF4-FFF2-40B4-BE49-F238E27FC236}">
                <a16:creationId xmlns:a16="http://schemas.microsoft.com/office/drawing/2014/main" id="{D2148BF0-E2C4-73CB-FC5B-06E487710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016"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1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F6E7E-849D-DB8F-65B0-3BC0E4BD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Skladatelé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6A4CB-18F5-CD27-B4E6-AC406121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2680"/>
          </a:xfrm>
        </p:spPr>
        <p:txBody>
          <a:bodyPr>
            <a:normAutofit/>
          </a:bodyPr>
          <a:lstStyle/>
          <a:p>
            <a:r>
              <a:rPr lang="en-GB" sz="2400" dirty="0" err="1"/>
              <a:t>Baroko</a:t>
            </a:r>
            <a:br>
              <a:rPr lang="en-GB" sz="2400" dirty="0"/>
            </a:br>
            <a:r>
              <a:rPr lang="en-GB" sz="2400" dirty="0"/>
              <a:t>Antonio Vivaldi </a:t>
            </a:r>
          </a:p>
          <a:p>
            <a:r>
              <a:rPr lang="en-GB" sz="2400" dirty="0" err="1"/>
              <a:t>Klasicismus</a:t>
            </a:r>
            <a:br>
              <a:rPr lang="en-GB" sz="2400" dirty="0"/>
            </a:br>
            <a:r>
              <a:rPr lang="en-GB" sz="2400" dirty="0"/>
              <a:t>Wolfgang A. Mozart (</a:t>
            </a:r>
            <a:r>
              <a:rPr lang="en-GB" sz="2400" dirty="0" err="1"/>
              <a:t>Houslový</a:t>
            </a:r>
            <a:r>
              <a:rPr lang="en-GB" sz="2400" dirty="0"/>
              <a:t> concert No. 2 D dur)</a:t>
            </a:r>
            <a:br>
              <a:rPr lang="en-GB" sz="2400" dirty="0"/>
            </a:br>
            <a:r>
              <a:rPr lang="en-GB" sz="2400" dirty="0"/>
              <a:t>Ludwig van Beethoven</a:t>
            </a:r>
          </a:p>
          <a:p>
            <a:r>
              <a:rPr lang="en-GB" sz="2400" dirty="0" err="1"/>
              <a:t>Romantismus</a:t>
            </a:r>
            <a:br>
              <a:rPr lang="en-GB" sz="2400" dirty="0"/>
            </a:br>
            <a:r>
              <a:rPr lang="en-GB" sz="2400" dirty="0"/>
              <a:t>Petr </a:t>
            </a:r>
            <a:r>
              <a:rPr lang="en-GB" sz="2400" dirty="0" err="1"/>
              <a:t>Iljič</a:t>
            </a:r>
            <a:r>
              <a:rPr lang="en-GB" sz="2400" dirty="0"/>
              <a:t> </a:t>
            </a:r>
            <a:r>
              <a:rPr lang="en-GB" sz="2400" dirty="0" err="1"/>
              <a:t>Čajkovskij</a:t>
            </a:r>
            <a:endParaRPr lang="en-GB" sz="2400" dirty="0"/>
          </a:p>
          <a:p>
            <a:r>
              <a:rPr lang="en-GB" sz="2400" dirty="0"/>
              <a:t>20. </a:t>
            </a:r>
            <a:r>
              <a:rPr lang="en-GB" sz="2400" dirty="0" err="1"/>
              <a:t>století</a:t>
            </a:r>
            <a:br>
              <a:rPr lang="en-GB" sz="2400" dirty="0"/>
            </a:br>
            <a:r>
              <a:rPr lang="en-GB" sz="2400" dirty="0" err="1"/>
              <a:t>Belá</a:t>
            </a:r>
            <a:r>
              <a:rPr lang="en-GB" sz="2400" dirty="0"/>
              <a:t> Bart</a:t>
            </a:r>
            <a:r>
              <a:rPr lang="cs-CZ" sz="24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ó</a:t>
            </a:r>
            <a:r>
              <a:rPr lang="en-GB" sz="24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55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AD022-D039-38AE-033D-B2E92F91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7"/>
            <a:ext cx="10923638" cy="6147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/>
              <a:t>Dnešní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virtuosové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(ČR)</a:t>
            </a:r>
          </a:p>
        </p:txBody>
      </p:sp>
      <p:pic>
        <p:nvPicPr>
          <p:cNvPr id="3078" name="Picture 6" descr="Pavel Šporcl se vrací do Ústí nad Orlicí jako umělecký šéf festivalu -  iDNES.cz">
            <a:extLst>
              <a:ext uri="{FF2B5EF4-FFF2-40B4-BE49-F238E27FC236}">
                <a16:creationId xmlns:a16="http://schemas.microsoft.com/office/drawing/2014/main" id="{170C1E8E-315D-18F6-40AA-3E5B61232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307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udy z nudy - Jaroslav Svěcený na Plechárně">
            <a:extLst>
              <a:ext uri="{FF2B5EF4-FFF2-40B4-BE49-F238E27FC236}">
                <a16:creationId xmlns:a16="http://schemas.microsoft.com/office/drawing/2014/main" id="{77025875-460D-2CAA-259A-33C06C59C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1" b="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845839-30D0-90B9-EA19-1D2E566251BD}"/>
              </a:ext>
            </a:extLst>
          </p:cNvPr>
          <p:cNvSpPr txBox="1"/>
          <p:nvPr/>
        </p:nvSpPr>
        <p:spPr>
          <a:xfrm>
            <a:off x="609601" y="5362454"/>
            <a:ext cx="1087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Pavel </a:t>
            </a:r>
            <a:r>
              <a:rPr lang="en-GB" sz="2400" dirty="0" err="1"/>
              <a:t>Šporcl</a:t>
            </a:r>
            <a:endParaRPr lang="cs-CZ" sz="2400" dirty="0"/>
          </a:p>
          <a:p>
            <a:r>
              <a:rPr lang="en-GB" sz="2400" dirty="0"/>
              <a:t>Jaroslav </a:t>
            </a:r>
            <a:r>
              <a:rPr lang="en-GB" sz="2400" dirty="0" err="1"/>
              <a:t>Svěcený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84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F592A-A356-E2DB-1C02-56247DBB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03" y="641063"/>
            <a:ext cx="3721075" cy="4266497"/>
          </a:xfrm>
        </p:spPr>
        <p:txBody>
          <a:bodyPr anchor="ctr">
            <a:normAutofit/>
          </a:bodyPr>
          <a:lstStyle/>
          <a:p>
            <a:r>
              <a:rPr lang="en-GB" dirty="0" err="1"/>
              <a:t>Základy</a:t>
            </a:r>
            <a:r>
              <a:rPr lang="en-GB" dirty="0"/>
              <a:t> not</a:t>
            </a:r>
            <a:endParaRPr lang="cs-CZ" dirty="0"/>
          </a:p>
        </p:txBody>
      </p:sp>
      <p:sp>
        <p:nvSpPr>
          <p:cNvPr id="4122" name="Rectangle 4124">
            <a:extLst>
              <a:ext uri="{FF2B5EF4-FFF2-40B4-BE49-F238E27FC236}">
                <a16:creationId xmlns:a16="http://schemas.microsoft.com/office/drawing/2014/main" id="{D145DDC0-FC95-4FD9-BE44-C08BBD64E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4114" name="Picture 18" descr="Taktové předznamenání – Wikipedie">
            <a:extLst>
              <a:ext uri="{FF2B5EF4-FFF2-40B4-BE49-F238E27FC236}">
                <a16:creationId xmlns:a16="http://schemas.microsoft.com/office/drawing/2014/main" id="{DAA0A8E4-4478-6B27-623D-6F9C550F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791" y="641063"/>
            <a:ext cx="3486038" cy="26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ZÁKLADNÍ POJMY">
            <a:extLst>
              <a:ext uri="{FF2B5EF4-FFF2-40B4-BE49-F238E27FC236}">
                <a16:creationId xmlns:a16="http://schemas.microsoft.com/office/drawing/2014/main" id="{5A989135-7B88-2210-A4CD-C17B7F56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2531" y="3998752"/>
            <a:ext cx="7027915" cy="12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Jak číst noty v houslovém a basovém klíči">
            <a:extLst>
              <a:ext uri="{FF2B5EF4-FFF2-40B4-BE49-F238E27FC236}">
                <a16:creationId xmlns:a16="http://schemas.microsoft.com/office/drawing/2014/main" id="{D7610849-2FB4-949F-39F1-4942318DD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26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5136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9570C7-3918-849B-7AD7-C5337D7E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err="1">
                <a:solidFill>
                  <a:srgbClr val="FFFFFF"/>
                </a:solidFill>
              </a:rPr>
              <a:t>Ukázka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skladby</a:t>
            </a: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853FA367-FE6E-C9C0-16DF-E0056E65F4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800" y="144524"/>
            <a:ext cx="5074514" cy="656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5" name="Rectangle 5144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453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610</TotalTime>
  <Words>165</Words>
  <Application>Microsoft Office PowerPoint</Application>
  <PresentationFormat>Širokoúhlá obrazovka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Pohled</vt:lpstr>
      <vt:lpstr>HOUSLE</vt:lpstr>
      <vt:lpstr>Vznik</vt:lpstr>
      <vt:lpstr>Houslařství</vt:lpstr>
      <vt:lpstr>Popis</vt:lpstr>
      <vt:lpstr>Srovnání smyčcových nástojů</vt:lpstr>
      <vt:lpstr>Skladatelé </vt:lpstr>
      <vt:lpstr>Dnešní virtuosové (ČR)</vt:lpstr>
      <vt:lpstr>Základy not</vt:lpstr>
      <vt:lpstr>Ukázka skladby</vt:lpstr>
      <vt:lpstr>Základní techniky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HOUSLE</dc:title>
  <dc:creator>Čížek Jakub</dc:creator>
  <cp:lastModifiedBy>Kulíšková Jarmila</cp:lastModifiedBy>
  <cp:revision>4</cp:revision>
  <dcterms:created xsi:type="dcterms:W3CDTF">2022-12-18T13:18:29Z</dcterms:created>
  <dcterms:modified xsi:type="dcterms:W3CDTF">2023-09-06T12:36:15Z</dcterms:modified>
</cp:coreProperties>
</file>