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9" r:id="rId6"/>
    <p:sldId id="292" r:id="rId7"/>
    <p:sldId id="29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62" r:id="rId37"/>
    <p:sldId id="261" r:id="rId38"/>
    <p:sldId id="26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0D0F5-8BDF-476F-97F3-5E686AA69753}" v="11" dt="2022-12-18T19:07:29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K" userId="2b22769d6fe07f7e" providerId="LiveId" clId="{9990D0F5-8BDF-476F-97F3-5E686AA69753}"/>
    <pc:docChg chg="custSel addSld delSld modSld">
      <pc:chgData name="M K" userId="2b22769d6fe07f7e" providerId="LiveId" clId="{9990D0F5-8BDF-476F-97F3-5E686AA69753}" dt="2022-12-19T20:01:22.460" v="611" actId="20577"/>
      <pc:docMkLst>
        <pc:docMk/>
      </pc:docMkLst>
      <pc:sldChg chg="del">
        <pc:chgData name="M K" userId="2b22769d6fe07f7e" providerId="LiveId" clId="{9990D0F5-8BDF-476F-97F3-5E686AA69753}" dt="2022-12-15T18:33:42.937" v="258" actId="47"/>
        <pc:sldMkLst>
          <pc:docMk/>
          <pc:sldMk cId="3095369612" sldId="260"/>
        </pc:sldMkLst>
      </pc:sldChg>
      <pc:sldChg chg="modSp mod">
        <pc:chgData name="M K" userId="2b22769d6fe07f7e" providerId="LiveId" clId="{9990D0F5-8BDF-476F-97F3-5E686AA69753}" dt="2022-12-18T19:09:40.236" v="601" actId="20577"/>
        <pc:sldMkLst>
          <pc:docMk/>
          <pc:sldMk cId="2999362885" sldId="264"/>
        </pc:sldMkLst>
        <pc:spChg chg="mod">
          <ac:chgData name="M K" userId="2b22769d6fe07f7e" providerId="LiveId" clId="{9990D0F5-8BDF-476F-97F3-5E686AA69753}" dt="2022-12-18T19:09:40.236" v="601" actId="20577"/>
          <ac:spMkLst>
            <pc:docMk/>
            <pc:sldMk cId="2999362885" sldId="264"/>
            <ac:spMk id="3" creationId="{A25F0456-1F3E-E9EA-19E7-26BE514F46C7}"/>
          </ac:spMkLst>
        </pc:spChg>
      </pc:sldChg>
      <pc:sldChg chg="modSp mod">
        <pc:chgData name="M K" userId="2b22769d6fe07f7e" providerId="LiveId" clId="{9990D0F5-8BDF-476F-97F3-5E686AA69753}" dt="2022-12-15T18:38:56.328" v="501" actId="20577"/>
        <pc:sldMkLst>
          <pc:docMk/>
          <pc:sldMk cId="3462170586" sldId="266"/>
        </pc:sldMkLst>
        <pc:spChg chg="mod">
          <ac:chgData name="M K" userId="2b22769d6fe07f7e" providerId="LiveId" clId="{9990D0F5-8BDF-476F-97F3-5E686AA69753}" dt="2022-12-15T18:38:56.328" v="501" actId="20577"/>
          <ac:spMkLst>
            <pc:docMk/>
            <pc:sldMk cId="3462170586" sldId="266"/>
            <ac:spMk id="3" creationId="{6BC64D4E-5D69-5AA5-7DEF-8DE8D0ED654F}"/>
          </ac:spMkLst>
        </pc:spChg>
      </pc:sldChg>
      <pc:sldChg chg="modSp mod">
        <pc:chgData name="M K" userId="2b22769d6fe07f7e" providerId="LiveId" clId="{9990D0F5-8BDF-476F-97F3-5E686AA69753}" dt="2022-12-15T18:41:11.245" v="539" actId="20577"/>
        <pc:sldMkLst>
          <pc:docMk/>
          <pc:sldMk cId="2016456294" sldId="268"/>
        </pc:sldMkLst>
        <pc:spChg chg="mod">
          <ac:chgData name="M K" userId="2b22769d6fe07f7e" providerId="LiveId" clId="{9990D0F5-8BDF-476F-97F3-5E686AA69753}" dt="2022-12-15T18:41:11.245" v="539" actId="20577"/>
          <ac:spMkLst>
            <pc:docMk/>
            <pc:sldMk cId="2016456294" sldId="268"/>
            <ac:spMk id="3" creationId="{DD7BEA09-ADF5-46BF-472C-A693D96E2E1F}"/>
          </ac:spMkLst>
        </pc:spChg>
      </pc:sldChg>
      <pc:sldChg chg="modSp mod">
        <pc:chgData name="M K" userId="2b22769d6fe07f7e" providerId="LiveId" clId="{9990D0F5-8BDF-476F-97F3-5E686AA69753}" dt="2022-12-19T20:01:22.460" v="611" actId="20577"/>
        <pc:sldMkLst>
          <pc:docMk/>
          <pc:sldMk cId="114742561" sldId="271"/>
        </pc:sldMkLst>
        <pc:spChg chg="mod">
          <ac:chgData name="M K" userId="2b22769d6fe07f7e" providerId="LiveId" clId="{9990D0F5-8BDF-476F-97F3-5E686AA69753}" dt="2022-12-19T20:01:22.460" v="611" actId="20577"/>
          <ac:spMkLst>
            <pc:docMk/>
            <pc:sldMk cId="114742561" sldId="271"/>
            <ac:spMk id="8" creationId="{3C2BE6B4-2C4B-7F3C-E5C5-EAAAED9FA8E5}"/>
          </ac:spMkLst>
        </pc:spChg>
      </pc:sldChg>
      <pc:sldChg chg="modSp mod">
        <pc:chgData name="M K" userId="2b22769d6fe07f7e" providerId="LiveId" clId="{9990D0F5-8BDF-476F-97F3-5E686AA69753}" dt="2022-12-18T19:11:39.670" v="603" actId="20577"/>
        <pc:sldMkLst>
          <pc:docMk/>
          <pc:sldMk cId="202343779" sldId="291"/>
        </pc:sldMkLst>
        <pc:spChg chg="mod">
          <ac:chgData name="M K" userId="2b22769d6fe07f7e" providerId="LiveId" clId="{9990D0F5-8BDF-476F-97F3-5E686AA69753}" dt="2022-12-18T19:11:39.670" v="603" actId="20577"/>
          <ac:spMkLst>
            <pc:docMk/>
            <pc:sldMk cId="202343779" sldId="291"/>
            <ac:spMk id="6" creationId="{FAD0BD4C-47F9-BC02-DEC5-88A65086E3E0}"/>
          </ac:spMkLst>
        </pc:spChg>
      </pc:sldChg>
      <pc:sldChg chg="addSp delSp modSp new mod modClrScheme chgLayout">
        <pc:chgData name="M K" userId="2b22769d6fe07f7e" providerId="LiveId" clId="{9990D0F5-8BDF-476F-97F3-5E686AA69753}" dt="2022-12-18T19:07:42.957" v="589" actId="1076"/>
        <pc:sldMkLst>
          <pc:docMk/>
          <pc:sldMk cId="568115829" sldId="292"/>
        </pc:sldMkLst>
        <pc:spChg chg="del mod ord">
          <ac:chgData name="M K" userId="2b22769d6fe07f7e" providerId="LiveId" clId="{9990D0F5-8BDF-476F-97F3-5E686AA69753}" dt="2022-12-15T18:33:48.164" v="260" actId="700"/>
          <ac:spMkLst>
            <pc:docMk/>
            <pc:sldMk cId="568115829" sldId="292"/>
            <ac:spMk id="2" creationId="{D107A1C9-926C-7E61-9A4B-A120CC7F44D5}"/>
          </ac:spMkLst>
        </pc:spChg>
        <pc:spChg chg="del mod ord">
          <ac:chgData name="M K" userId="2b22769d6fe07f7e" providerId="LiveId" clId="{9990D0F5-8BDF-476F-97F3-5E686AA69753}" dt="2022-12-15T18:33:48.164" v="260" actId="700"/>
          <ac:spMkLst>
            <pc:docMk/>
            <pc:sldMk cId="568115829" sldId="292"/>
            <ac:spMk id="3" creationId="{AD0C26C4-B407-7F72-799B-E1256B0947AB}"/>
          </ac:spMkLst>
        </pc:spChg>
        <pc:spChg chg="del">
          <ac:chgData name="M K" userId="2b22769d6fe07f7e" providerId="LiveId" clId="{9990D0F5-8BDF-476F-97F3-5E686AA69753}" dt="2022-12-15T18:33:48.164" v="260" actId="700"/>
          <ac:spMkLst>
            <pc:docMk/>
            <pc:sldMk cId="568115829" sldId="292"/>
            <ac:spMk id="4" creationId="{814F64A2-71A1-5426-660A-6F37540B61D7}"/>
          </ac:spMkLst>
        </pc:spChg>
        <pc:spChg chg="add del mod">
          <ac:chgData name="M K" userId="2b22769d6fe07f7e" providerId="LiveId" clId="{9990D0F5-8BDF-476F-97F3-5E686AA69753}" dt="2022-12-18T19:06:48.661" v="582" actId="478"/>
          <ac:spMkLst>
            <pc:docMk/>
            <pc:sldMk cId="568115829" sldId="292"/>
            <ac:spMk id="4" creationId="{DA270759-23ED-191A-559F-8903D68B23DD}"/>
          </ac:spMkLst>
        </pc:spChg>
        <pc:spChg chg="add mod ord">
          <ac:chgData name="M K" userId="2b22769d6fe07f7e" providerId="LiveId" clId="{9990D0F5-8BDF-476F-97F3-5E686AA69753}" dt="2022-12-18T19:06:46.325" v="581" actId="26606"/>
          <ac:spMkLst>
            <pc:docMk/>
            <pc:sldMk cId="568115829" sldId="292"/>
            <ac:spMk id="5" creationId="{3AE147BC-034A-848B-A4A8-B04914AD0123}"/>
          </ac:spMkLst>
        </pc:spChg>
        <pc:spChg chg="add del mod ord">
          <ac:chgData name="M K" userId="2b22769d6fe07f7e" providerId="LiveId" clId="{9990D0F5-8BDF-476F-97F3-5E686AA69753}" dt="2022-12-18T19:06:02.037" v="577" actId="478"/>
          <ac:spMkLst>
            <pc:docMk/>
            <pc:sldMk cId="568115829" sldId="292"/>
            <ac:spMk id="6" creationId="{9D3A4BDA-9DC7-5AC0-EC6B-7C1B00DFDD6D}"/>
          </ac:spMkLst>
        </pc:spChg>
        <pc:spChg chg="add mod">
          <ac:chgData name="M K" userId="2b22769d6fe07f7e" providerId="LiveId" clId="{9990D0F5-8BDF-476F-97F3-5E686AA69753}" dt="2022-12-18T19:07:42.957" v="589" actId="1076"/>
          <ac:spMkLst>
            <pc:docMk/>
            <pc:sldMk cId="568115829" sldId="292"/>
            <ac:spMk id="9" creationId="{BC5EC9CD-613A-043C-2DDC-5B7394A5C6A5}"/>
          </ac:spMkLst>
        </pc:spChg>
        <pc:spChg chg="add del mod">
          <ac:chgData name="M K" userId="2b22769d6fe07f7e" providerId="LiveId" clId="{9990D0F5-8BDF-476F-97F3-5E686AA69753}" dt="2022-12-18T19:07:30.979" v="586" actId="26606"/>
          <ac:spMkLst>
            <pc:docMk/>
            <pc:sldMk cId="568115829" sldId="292"/>
            <ac:spMk id="10" creationId="{E3785269-7250-B7E5-DBBB-649C8DC170F9}"/>
          </ac:spMkLst>
        </pc:spChg>
        <pc:spChg chg="add">
          <ac:chgData name="M K" userId="2b22769d6fe07f7e" providerId="LiveId" clId="{9990D0F5-8BDF-476F-97F3-5E686AA69753}" dt="2022-12-18T19:07:30.979" v="586" actId="26606"/>
          <ac:spMkLst>
            <pc:docMk/>
            <pc:sldMk cId="568115829" sldId="292"/>
            <ac:spMk id="15" creationId="{7F7A881A-916E-2FD6-6CB5-74EA87468710}"/>
          </ac:spMkLst>
        </pc:spChg>
        <pc:picChg chg="add del mod">
          <ac:chgData name="M K" userId="2b22769d6fe07f7e" providerId="LiveId" clId="{9990D0F5-8BDF-476F-97F3-5E686AA69753}" dt="2022-12-18T19:06:48.661" v="582" actId="478"/>
          <ac:picMkLst>
            <pc:docMk/>
            <pc:sldMk cId="568115829" sldId="292"/>
            <ac:picMk id="3" creationId="{DAE56521-EDEE-2E85-00F1-312D34D3E0BD}"/>
          </ac:picMkLst>
        </pc:picChg>
        <pc:picChg chg="add mod">
          <ac:chgData name="M K" userId="2b22769d6fe07f7e" providerId="LiveId" clId="{9990D0F5-8BDF-476F-97F3-5E686AA69753}" dt="2022-12-18T19:07:39.901" v="588" actId="14100"/>
          <ac:picMkLst>
            <pc:docMk/>
            <pc:sldMk cId="568115829" sldId="292"/>
            <ac:picMk id="8" creationId="{0EDF2D27-A114-B4BC-D54D-43745FA54F45}"/>
          </ac:picMkLst>
        </pc:picChg>
        <pc:picChg chg="add del mod">
          <ac:chgData name="M K" userId="2b22769d6fe07f7e" providerId="LiveId" clId="{9990D0F5-8BDF-476F-97F3-5E686AA69753}" dt="2022-12-15T18:36:30.829" v="368" actId="478"/>
          <ac:picMkLst>
            <pc:docMk/>
            <pc:sldMk cId="568115829" sldId="292"/>
            <ac:picMk id="8" creationId="{8456C8AA-DF89-1A11-3326-C3AA24652B86}"/>
          </ac:picMkLst>
        </pc:picChg>
        <pc:picChg chg="add del mod">
          <ac:chgData name="M K" userId="2b22769d6fe07f7e" providerId="LiveId" clId="{9990D0F5-8BDF-476F-97F3-5E686AA69753}" dt="2022-12-15T18:36:30.278" v="367" actId="478"/>
          <ac:picMkLst>
            <pc:docMk/>
            <pc:sldMk cId="568115829" sldId="292"/>
            <ac:picMk id="1026" creationId="{84AA318A-7D9A-DDF2-14DD-84A862EF2B8C}"/>
          </ac:picMkLst>
        </pc:picChg>
        <pc:picChg chg="add del mod">
          <ac:chgData name="M K" userId="2b22769d6fe07f7e" providerId="LiveId" clId="{9990D0F5-8BDF-476F-97F3-5E686AA69753}" dt="2022-12-18T19:05:59.557" v="576" actId="478"/>
          <ac:picMkLst>
            <pc:docMk/>
            <pc:sldMk cId="568115829" sldId="292"/>
            <ac:picMk id="1028" creationId="{76D4D687-07B5-8936-0D3D-BA88EF239831}"/>
          </ac:picMkLst>
        </pc:picChg>
      </pc:sldChg>
      <pc:sldChg chg="addSp delSp modSp new mod modClrScheme chgLayout">
        <pc:chgData name="M K" userId="2b22769d6fe07f7e" providerId="LiveId" clId="{9990D0F5-8BDF-476F-97F3-5E686AA69753}" dt="2022-12-18T19:05:28.292" v="572" actId="14100"/>
        <pc:sldMkLst>
          <pc:docMk/>
          <pc:sldMk cId="255876906" sldId="293"/>
        </pc:sldMkLst>
        <pc:spChg chg="del mod ord">
          <ac:chgData name="M K" userId="2b22769d6fe07f7e" providerId="LiveId" clId="{9990D0F5-8BDF-476F-97F3-5E686AA69753}" dt="2022-12-18T19:05:06.681" v="547" actId="700"/>
          <ac:spMkLst>
            <pc:docMk/>
            <pc:sldMk cId="255876906" sldId="293"/>
            <ac:spMk id="2" creationId="{A795C9CD-6497-0CB3-1E87-555232D66C26}"/>
          </ac:spMkLst>
        </pc:spChg>
        <pc:spChg chg="del mod ord">
          <ac:chgData name="M K" userId="2b22769d6fe07f7e" providerId="LiveId" clId="{9990D0F5-8BDF-476F-97F3-5E686AA69753}" dt="2022-12-18T19:05:06.681" v="547" actId="700"/>
          <ac:spMkLst>
            <pc:docMk/>
            <pc:sldMk cId="255876906" sldId="293"/>
            <ac:spMk id="3" creationId="{B28D8F0B-2A39-4952-EC74-09A17A8792CA}"/>
          </ac:spMkLst>
        </pc:spChg>
        <pc:spChg chg="del">
          <ac:chgData name="M K" userId="2b22769d6fe07f7e" providerId="LiveId" clId="{9990D0F5-8BDF-476F-97F3-5E686AA69753}" dt="2022-12-18T19:05:06.681" v="547" actId="700"/>
          <ac:spMkLst>
            <pc:docMk/>
            <pc:sldMk cId="255876906" sldId="293"/>
            <ac:spMk id="4" creationId="{A80B2017-9195-BE31-FF4B-661821509A20}"/>
          </ac:spMkLst>
        </pc:spChg>
        <pc:spChg chg="add mod ord">
          <ac:chgData name="M K" userId="2b22769d6fe07f7e" providerId="LiveId" clId="{9990D0F5-8BDF-476F-97F3-5E686AA69753}" dt="2022-12-18T19:05:24.637" v="571" actId="26606"/>
          <ac:spMkLst>
            <pc:docMk/>
            <pc:sldMk cId="255876906" sldId="293"/>
            <ac:spMk id="5" creationId="{1D27CCDC-6613-23D4-71F7-AE995D9A835B}"/>
          </ac:spMkLst>
        </pc:spChg>
        <pc:spChg chg="add mod ord">
          <ac:chgData name="M K" userId="2b22769d6fe07f7e" providerId="LiveId" clId="{9990D0F5-8BDF-476F-97F3-5E686AA69753}" dt="2022-12-18T19:05:28.292" v="572" actId="14100"/>
          <ac:spMkLst>
            <pc:docMk/>
            <pc:sldMk cId="255876906" sldId="293"/>
            <ac:spMk id="6" creationId="{4AD91B9F-71AC-9075-6B9E-06F6C4047B6E}"/>
          </ac:spMkLst>
        </pc:spChg>
        <pc:picChg chg="add mod">
          <ac:chgData name="M K" userId="2b22769d6fe07f7e" providerId="LiveId" clId="{9990D0F5-8BDF-476F-97F3-5E686AA69753}" dt="2022-12-18T19:05:24.637" v="571" actId="26606"/>
          <ac:picMkLst>
            <pc:docMk/>
            <pc:sldMk cId="255876906" sldId="293"/>
            <ac:picMk id="7" creationId="{648CC9D8-76FC-26FE-4353-86FFA9FE37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Blip>
          <a:blip r:embed="rId13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Tx/>
        <a:buBlip>
          <a:blip r:embed="rId13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Tx/>
        <a:buBlip>
          <a:blip r:embed="rId13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Tx/>
        <a:buBlip>
          <a:blip r:embed="rId13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Tx/>
        <a:buBlip>
          <a:blip r:embed="rId13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lastuen/3784992680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ndon_Underground_21319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Jubilee_lin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etropolitan_line_roundel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Hammersmith_&amp;_Cit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istrict_line_roundel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ircle_Line_roundel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inea_Norther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Waterloo_&amp;_City_lin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Central_Line_roundel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aweb.net/en/stock-images/851x315/London-271-273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London_Underground_roundel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inea_Piccadilly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Victoria_Hatt%C4%B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inea_Jubile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0305812@N05/7086384079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image61/48582254477/in/pool-bombardier_rail_transi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972_Tube_Stock_at_Green_Park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ttbuck007/9331424665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entral_Line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ttbuck007/12464662325/in/pool-1000000_trains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nniemole/557462524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Jubilee_lin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ndon_Underground_rolling_stock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railuk.com/rail-news/tfl%E2%80%AFand-siemens-mobility-unveil-detailed-design-of-new-piccadilly-line%E2%80%AFtrains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pMX7EkAhoA" TargetMode="External"/><Relationship Id="rId2" Type="http://schemas.openxmlformats.org/officeDocument/2006/relationships/hyperlink" Target="https://tfl.gov.uk/corporate/about-tfl/how-we-work/planning-for-the-future/bakerloo-line-extension?intcmp=292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London_Underground_stations" TargetMode="External"/><Relationship Id="rId5" Type="http://schemas.openxmlformats.org/officeDocument/2006/relationships/hyperlink" Target="https://en.wikipedia.org/wiki/History_of_the_London_Underground" TargetMode="External"/><Relationship Id="rId4" Type="http://schemas.openxmlformats.org/officeDocument/2006/relationships/hyperlink" Target="https://www.railjournal.com/news/first-major-london-tube-extension-of-21st-century-opens-this-month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adeby.tfl.gov.uk/2019/07/29/tube-trivia-and-fac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sublime-design-the-london-underground-map-2624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rain pulling into a station&#10;&#10;Description automatically generated with medium confidence">
            <a:extLst>
              <a:ext uri="{FF2B5EF4-FFF2-40B4-BE49-F238E27FC236}">
                <a16:creationId xmlns:a16="http://schemas.microsoft.com/office/drawing/2014/main" id="{AC5A3973-22F6-5E64-2C3E-B39D1FC0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249" b="15210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/>
          </a:bodyPr>
          <a:lstStyle/>
          <a:p>
            <a:r>
              <a:rPr lang="cs-CZ" dirty="0"/>
              <a:t>Londýnské metro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700" dirty="0"/>
              <a:t>Michal Kovář</a:t>
            </a:r>
          </a:p>
          <a:p>
            <a:pPr>
              <a:lnSpc>
                <a:spcPct val="100000"/>
              </a:lnSpc>
            </a:pPr>
            <a:r>
              <a:rPr lang="cs-CZ" sz="1700" dirty="0"/>
              <a:t>DMS3</a:t>
            </a:r>
            <a:endParaRPr lang="en-US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34E06-DA86-85EA-62F2-53BF9245898E}"/>
              </a:ext>
            </a:extLst>
          </p:cNvPr>
          <p:cNvSpPr txBox="1"/>
          <p:nvPr/>
        </p:nvSpPr>
        <p:spPr>
          <a:xfrm>
            <a:off x="9819236" y="4378295"/>
            <a:ext cx="23727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flickr.com/photos/olastuen/378499268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s-CZ" sz="700">
                <a:solidFill>
                  <a:srgbClr val="FFFFFF"/>
                </a:solidFill>
              </a:rPr>
              <a:t> by Unknown Author is licensed under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0155-57AF-E959-A9D8-0D551BAA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BEA09-ADF5-46BF-472C-A693D96E2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Metro znárodněno v roce 1948; London Transport </a:t>
            </a:r>
          </a:p>
          <a:p>
            <a:r>
              <a:rPr lang="cs-CZ" dirty="0"/>
              <a:t> 1983 – 1984 pokusy o </a:t>
            </a:r>
            <a:r>
              <a:rPr lang="cs-CZ" dirty="0" err="1"/>
              <a:t>Travelcard</a:t>
            </a:r>
            <a:r>
              <a:rPr lang="cs-CZ" dirty="0"/>
              <a:t> a </a:t>
            </a:r>
            <a:r>
              <a:rPr lang="cs-CZ" dirty="0" err="1"/>
              <a:t>Capitalcard</a:t>
            </a:r>
            <a:endParaRPr lang="cs-CZ" dirty="0"/>
          </a:p>
          <a:p>
            <a:r>
              <a:rPr lang="cs-CZ" dirty="0"/>
              <a:t> Připojení Waterloo &amp; City line v roce 1990</a:t>
            </a:r>
          </a:p>
          <a:p>
            <a:r>
              <a:rPr lang="cs-CZ" dirty="0"/>
              <a:t> 2000 a dál – přeřazení pod </a:t>
            </a:r>
            <a:r>
              <a:rPr lang="cs-CZ" dirty="0" err="1"/>
              <a:t>TfL</a:t>
            </a:r>
            <a:endParaRPr lang="cs-CZ" dirty="0"/>
          </a:p>
          <a:p>
            <a:pPr lvl="1"/>
            <a:r>
              <a:rPr lang="cs-CZ" dirty="0"/>
              <a:t> Novinky ve formě nových souprav, zlepšení obslužnosti… </a:t>
            </a:r>
          </a:p>
        </p:txBody>
      </p:sp>
    </p:spTree>
    <p:extLst>
      <p:ext uri="{BB962C8B-B14F-4D97-AF65-F5344CB8AC3E}">
        <p14:creationId xmlns:p14="http://schemas.microsoft.com/office/powerpoint/2010/main" val="201645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5E8C-C1FA-C1E8-57F9-6126DC9E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‚S‘ </a:t>
            </a:r>
            <a:r>
              <a:rPr lang="cs-CZ" dirty="0" err="1"/>
              <a:t>Stock</a:t>
            </a:r>
            <a:endParaRPr lang="cs-CZ" dirty="0"/>
          </a:p>
        </p:txBody>
      </p:sp>
      <p:pic>
        <p:nvPicPr>
          <p:cNvPr id="5" name="Picture 4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83728B19-53DD-93BB-B351-33875FA3D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25" r="-1" b="-1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D40B48-F6C3-54AD-D716-4A9D2FDC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cs-CZ" dirty="0"/>
              <a:t>Nejnovější vlaky v systému londýnského metra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35600-280F-25F7-EBA3-A5D690F3CFEE}"/>
              </a:ext>
            </a:extLst>
          </p:cNvPr>
          <p:cNvSpPr txBox="1"/>
          <p:nvPr/>
        </p:nvSpPr>
        <p:spPr>
          <a:xfrm>
            <a:off x="8706787" y="5907501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commons.wikimedia.org/wiki/File:London_Underground_21319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s-CZ" sz="700">
                <a:solidFill>
                  <a:srgbClr val="FFFFFF"/>
                </a:solidFill>
              </a:rPr>
              <a:t> by Unknown Author is licensed under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4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E71097-F7F4-B0FE-7C40-5F581D8D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Jednotlivé linky</a:t>
            </a:r>
          </a:p>
        </p:txBody>
      </p:sp>
      <p:pic>
        <p:nvPicPr>
          <p:cNvPr id="10" name="Picture 9" descr="A train at a train station&#10;&#10;Description automatically generated with medium confidence">
            <a:extLst>
              <a:ext uri="{FF2B5EF4-FFF2-40B4-BE49-F238E27FC236}">
                <a16:creationId xmlns:a16="http://schemas.microsoft.com/office/drawing/2014/main" id="{FC7DFCC4-8A7F-E24C-7F85-5BD58670E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52" r="108"/>
          <a:stretch/>
        </p:blipFill>
        <p:spPr>
          <a:xfrm>
            <a:off x="1097280" y="2120900"/>
            <a:ext cx="4639736" cy="3748193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2BE6B4-2C4B-7F3C-E5C5-EAAAED9FA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cs-CZ" dirty="0"/>
              <a:t> Celkem 11 linek metra</a:t>
            </a:r>
          </a:p>
          <a:p>
            <a:pPr lvl="1"/>
            <a:r>
              <a:rPr lang="cs-CZ" sz="2800" dirty="0"/>
              <a:t> 4 hloubené</a:t>
            </a:r>
          </a:p>
          <a:p>
            <a:pPr lvl="1"/>
            <a:r>
              <a:rPr lang="cs-CZ" sz="2800" dirty="0"/>
              <a:t> 7 ražených</a:t>
            </a:r>
          </a:p>
          <a:p>
            <a:r>
              <a:rPr lang="cs-CZ" dirty="0"/>
              <a:t> Každá linka má min. 2 konečné stanice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246D3-7C92-0E66-4147-BC85CEC31A86}"/>
              </a:ext>
            </a:extLst>
          </p:cNvPr>
          <p:cNvSpPr txBox="1"/>
          <p:nvPr/>
        </p:nvSpPr>
        <p:spPr>
          <a:xfrm>
            <a:off x="3056475" y="5669038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hu.wikipedia.org/wiki/Jubilee_l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s-CZ" sz="700">
                <a:solidFill>
                  <a:srgbClr val="FFFFFF"/>
                </a:solidFill>
              </a:rPr>
              <a:t> by Unknown Author is licensed under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2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Linky hloubené – Metropolitan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513695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1863 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Paddington</a:t>
            </a:r>
            <a:r>
              <a:rPr lang="cs-CZ" dirty="0"/>
              <a:t> – </a:t>
            </a:r>
            <a:r>
              <a:rPr lang="cs-CZ" dirty="0" err="1"/>
              <a:t>Farringdon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Purprová</a:t>
            </a:r>
            <a:r>
              <a:rPr lang="cs-CZ" dirty="0"/>
              <a:t> barva</a:t>
            </a:r>
          </a:p>
          <a:p>
            <a:r>
              <a:rPr lang="cs-CZ" dirty="0"/>
              <a:t> 34 stanic na 66,7 km</a:t>
            </a:r>
          </a:p>
          <a:p>
            <a:r>
              <a:rPr lang="cs-CZ" dirty="0"/>
              <a:t> S8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Neasden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Amersham</a:t>
            </a:r>
            <a:r>
              <a:rPr lang="cs-CZ" dirty="0"/>
              <a:t>, </a:t>
            </a:r>
            <a:r>
              <a:rPr lang="cs-CZ" dirty="0" err="1"/>
              <a:t>Chesham</a:t>
            </a:r>
            <a:r>
              <a:rPr lang="cs-CZ" dirty="0"/>
              <a:t>, </a:t>
            </a:r>
            <a:r>
              <a:rPr lang="cs-CZ" dirty="0" err="1"/>
              <a:t>Uxbridge</a:t>
            </a:r>
            <a:r>
              <a:rPr lang="cs-CZ" dirty="0"/>
              <a:t>, </a:t>
            </a:r>
            <a:r>
              <a:rPr lang="cs-CZ" dirty="0" err="1"/>
              <a:t>Wembley</a:t>
            </a:r>
            <a:r>
              <a:rPr lang="cs-CZ" dirty="0"/>
              <a:t> Park, </a:t>
            </a:r>
            <a:r>
              <a:rPr lang="cs-CZ" dirty="0" err="1"/>
              <a:t>Baker</a:t>
            </a:r>
            <a:r>
              <a:rPr lang="cs-CZ" dirty="0"/>
              <a:t> Street, </a:t>
            </a:r>
            <a:r>
              <a:rPr lang="cs-CZ" dirty="0" err="1"/>
              <a:t>Harrow</a:t>
            </a:r>
            <a:r>
              <a:rPr lang="cs-CZ" dirty="0"/>
              <a:t>-on-</a:t>
            </a:r>
            <a:r>
              <a:rPr lang="cs-CZ" dirty="0" err="1"/>
              <a:t>the</a:t>
            </a:r>
            <a:r>
              <a:rPr lang="cs-CZ" dirty="0"/>
              <a:t>-</a:t>
            </a:r>
            <a:r>
              <a:rPr lang="cs-CZ" dirty="0" err="1"/>
              <a:t>Hill</a:t>
            </a:r>
            <a:r>
              <a:rPr lang="cs-CZ" dirty="0"/>
              <a:t>, </a:t>
            </a:r>
            <a:r>
              <a:rPr lang="cs-CZ" dirty="0" err="1"/>
              <a:t>Watford</a:t>
            </a:r>
            <a:r>
              <a:rPr lang="cs-CZ" dirty="0"/>
              <a:t> a </a:t>
            </a:r>
            <a:r>
              <a:rPr lang="cs-CZ" dirty="0" err="1"/>
              <a:t>Rickmansworth</a:t>
            </a:r>
            <a:endParaRPr lang="cs-CZ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9F72F17-8AF1-4048-209E-EF6733CEC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89345" y="1978819"/>
            <a:ext cx="3566335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5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Hammersmith</a:t>
            </a:r>
            <a:r>
              <a:rPr lang="cs-CZ" dirty="0"/>
              <a:t> &amp; City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513695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1864 </a:t>
            </a:r>
          </a:p>
          <a:p>
            <a:pPr lvl="1"/>
            <a:r>
              <a:rPr lang="cs-CZ" dirty="0"/>
              <a:t> Součást metropolitan</a:t>
            </a:r>
          </a:p>
          <a:p>
            <a:r>
              <a:rPr lang="cs-CZ" dirty="0"/>
              <a:t> Růžová barva</a:t>
            </a:r>
          </a:p>
          <a:p>
            <a:r>
              <a:rPr lang="cs-CZ" dirty="0"/>
              <a:t> 29 stanic na 25,5 km</a:t>
            </a:r>
          </a:p>
          <a:p>
            <a:r>
              <a:rPr lang="cs-CZ" dirty="0"/>
              <a:t> S7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Hammersmith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Hammersmith</a:t>
            </a:r>
            <a:r>
              <a:rPr lang="cs-CZ" dirty="0"/>
              <a:t>, </a:t>
            </a:r>
            <a:r>
              <a:rPr lang="cs-CZ" dirty="0" err="1"/>
              <a:t>Plainstow</a:t>
            </a:r>
            <a:r>
              <a:rPr lang="cs-CZ" dirty="0"/>
              <a:t> a </a:t>
            </a:r>
            <a:r>
              <a:rPr lang="cs-CZ" dirty="0" err="1"/>
              <a:t>Barking</a:t>
            </a:r>
            <a:endParaRPr lang="cs-CZ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45DBB5E-6814-F771-C4E2-CBE92185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20958" y="1967903"/>
            <a:ext cx="3034722" cy="24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District</a:t>
            </a:r>
            <a:r>
              <a:rPr lang="cs-CZ" dirty="0"/>
              <a:t>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513695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1868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</a:t>
            </a:r>
            <a:r>
              <a:rPr lang="cs-CZ" dirty="0" err="1"/>
              <a:t>Kensington</a:t>
            </a:r>
            <a:r>
              <a:rPr lang="cs-CZ" dirty="0"/>
              <a:t> – </a:t>
            </a:r>
            <a:r>
              <a:rPr lang="cs-CZ" dirty="0" err="1"/>
              <a:t>Westminster</a:t>
            </a:r>
            <a:endParaRPr lang="cs-CZ" dirty="0"/>
          </a:p>
          <a:p>
            <a:r>
              <a:rPr lang="cs-CZ" dirty="0"/>
              <a:t> Zelená barva</a:t>
            </a:r>
          </a:p>
          <a:p>
            <a:r>
              <a:rPr lang="cs-CZ" dirty="0"/>
              <a:t> 60 stanic na 64 km</a:t>
            </a:r>
          </a:p>
          <a:p>
            <a:r>
              <a:rPr lang="cs-CZ" dirty="0"/>
              <a:t> S7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Upminster</a:t>
            </a:r>
            <a:r>
              <a:rPr lang="cs-CZ" dirty="0"/>
              <a:t>, </a:t>
            </a:r>
            <a:r>
              <a:rPr lang="cs-CZ" dirty="0" err="1"/>
              <a:t>Ealing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a Lille </a:t>
            </a:r>
            <a:r>
              <a:rPr lang="cs-CZ" dirty="0" err="1"/>
              <a:t>Bridge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Ealing</a:t>
            </a:r>
            <a:r>
              <a:rPr lang="cs-CZ" dirty="0"/>
              <a:t> Broadway, </a:t>
            </a:r>
            <a:r>
              <a:rPr lang="cs-CZ" dirty="0" err="1"/>
              <a:t>Kensington</a:t>
            </a:r>
            <a:r>
              <a:rPr lang="cs-CZ" dirty="0"/>
              <a:t>, </a:t>
            </a:r>
            <a:r>
              <a:rPr lang="cs-CZ" dirty="0" err="1"/>
              <a:t>Richmond</a:t>
            </a:r>
            <a:r>
              <a:rPr lang="cs-CZ" dirty="0"/>
              <a:t>, Wimbledon, </a:t>
            </a:r>
            <a:r>
              <a:rPr lang="cs-CZ" dirty="0" err="1"/>
              <a:t>Edgware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, </a:t>
            </a:r>
            <a:r>
              <a:rPr lang="cs-CZ" dirty="0" err="1"/>
              <a:t>Barking</a:t>
            </a:r>
            <a:r>
              <a:rPr lang="cs-CZ" dirty="0"/>
              <a:t> a </a:t>
            </a:r>
            <a:r>
              <a:rPr lang="cs-CZ" dirty="0" err="1"/>
              <a:t>Upminster</a:t>
            </a:r>
            <a:endParaRPr lang="cs-CZ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7E8A9E9-1522-3D0A-23F3-1DD0CFA5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6066" y="1895475"/>
            <a:ext cx="298865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81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Circle</a:t>
            </a:r>
            <a:r>
              <a:rPr lang="cs-CZ" dirty="0"/>
              <a:t>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513695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1871 </a:t>
            </a:r>
          </a:p>
          <a:p>
            <a:pPr lvl="1"/>
            <a:r>
              <a:rPr lang="cs-CZ" dirty="0"/>
              <a:t> Původně </a:t>
            </a:r>
            <a:r>
              <a:rPr lang="cs-CZ" dirty="0" err="1"/>
              <a:t>District</a:t>
            </a:r>
            <a:r>
              <a:rPr lang="cs-CZ" dirty="0"/>
              <a:t> a Metropolitan lines</a:t>
            </a:r>
          </a:p>
          <a:p>
            <a:r>
              <a:rPr lang="cs-CZ" dirty="0"/>
              <a:t> Žlutá barva</a:t>
            </a:r>
          </a:p>
          <a:p>
            <a:r>
              <a:rPr lang="cs-CZ" dirty="0"/>
              <a:t> 36 stanic na 27,2 km</a:t>
            </a:r>
          </a:p>
          <a:p>
            <a:r>
              <a:rPr lang="cs-CZ" dirty="0"/>
              <a:t> S7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Hammersmith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Hammersmith</a:t>
            </a:r>
            <a:r>
              <a:rPr lang="cs-CZ" dirty="0"/>
              <a:t> (vnitřní okruh), </a:t>
            </a:r>
            <a:r>
              <a:rPr lang="cs-CZ" dirty="0" err="1"/>
              <a:t>Edgware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(vnější okruh)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DE6DBDC-BF39-1AAE-B942-D0C09509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9531" y="2011425"/>
            <a:ext cx="3486149" cy="28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Linky ražené – </a:t>
            </a:r>
            <a:r>
              <a:rPr lang="cs-CZ" dirty="0" err="1"/>
              <a:t>Northern</a:t>
            </a:r>
            <a:r>
              <a:rPr lang="cs-CZ" dirty="0"/>
              <a:t>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721" y="1895475"/>
            <a:ext cx="10642253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1890 </a:t>
            </a:r>
          </a:p>
          <a:p>
            <a:pPr lvl="1"/>
            <a:r>
              <a:rPr lang="cs-CZ" dirty="0"/>
              <a:t> King William Street - </a:t>
            </a:r>
            <a:r>
              <a:rPr lang="cs-CZ" dirty="0" err="1"/>
              <a:t>Stockwell</a:t>
            </a:r>
            <a:endParaRPr lang="cs-CZ" dirty="0"/>
          </a:p>
          <a:p>
            <a:r>
              <a:rPr lang="cs-CZ" dirty="0"/>
              <a:t> Černá barva</a:t>
            </a:r>
          </a:p>
          <a:p>
            <a:r>
              <a:rPr lang="cs-CZ" dirty="0"/>
              <a:t> 36 stanic na 27,2 km (night tube)</a:t>
            </a:r>
          </a:p>
          <a:p>
            <a:r>
              <a:rPr lang="cs-CZ" dirty="0"/>
              <a:t> 1995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Edgware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Barnet, </a:t>
            </a:r>
            <a:r>
              <a:rPr lang="cs-CZ" dirty="0" err="1"/>
              <a:t>Morden</a:t>
            </a:r>
            <a:r>
              <a:rPr lang="cs-CZ" dirty="0"/>
              <a:t> a East </a:t>
            </a:r>
            <a:r>
              <a:rPr lang="cs-CZ" dirty="0" err="1"/>
              <a:t>Finchley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Edgware</a:t>
            </a:r>
            <a:r>
              <a:rPr lang="cs-CZ" dirty="0"/>
              <a:t>, </a:t>
            </a:r>
            <a:r>
              <a:rPr lang="cs-CZ" dirty="0" err="1"/>
              <a:t>High</a:t>
            </a:r>
            <a:r>
              <a:rPr lang="cs-CZ" dirty="0"/>
              <a:t> Barnet, </a:t>
            </a:r>
            <a:r>
              <a:rPr lang="cs-CZ" dirty="0" err="1"/>
              <a:t>Mill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 East, </a:t>
            </a:r>
            <a:r>
              <a:rPr lang="cs-CZ" dirty="0" err="1"/>
              <a:t>Finchley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, </a:t>
            </a:r>
            <a:r>
              <a:rPr lang="cs-CZ" dirty="0" err="1"/>
              <a:t>Golders</a:t>
            </a:r>
            <a:r>
              <a:rPr lang="cs-CZ" dirty="0"/>
              <a:t> Green, </a:t>
            </a:r>
            <a:r>
              <a:rPr lang="cs-CZ" dirty="0" err="1"/>
              <a:t>Kennington</a:t>
            </a:r>
            <a:r>
              <a:rPr lang="cs-CZ" dirty="0"/>
              <a:t>, </a:t>
            </a:r>
            <a:r>
              <a:rPr lang="cs-CZ" dirty="0" err="1"/>
              <a:t>Morden</a:t>
            </a:r>
            <a:r>
              <a:rPr lang="cs-CZ" dirty="0"/>
              <a:t> a </a:t>
            </a:r>
            <a:r>
              <a:rPr lang="cs-CZ" dirty="0" err="1"/>
              <a:t>Battersea</a:t>
            </a:r>
            <a:r>
              <a:rPr lang="cs-CZ" dirty="0"/>
              <a:t> </a:t>
            </a:r>
            <a:r>
              <a:rPr lang="cs-CZ" dirty="0" err="1"/>
              <a:t>Power</a:t>
            </a:r>
            <a:r>
              <a:rPr lang="cs-CZ" dirty="0"/>
              <a:t> St.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321651-084B-6AC1-F62D-6D4FDC1B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2884" y="1895475"/>
            <a:ext cx="2902796" cy="23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5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Waterloo &amp; City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513695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1898 (1994) </a:t>
            </a:r>
          </a:p>
          <a:p>
            <a:pPr lvl="1"/>
            <a:r>
              <a:rPr lang="cs-CZ" dirty="0"/>
              <a:t> Celou dobu pod národním dopravcem</a:t>
            </a:r>
          </a:p>
          <a:p>
            <a:r>
              <a:rPr lang="cs-CZ" dirty="0"/>
              <a:t> Tyrkysová barva</a:t>
            </a:r>
          </a:p>
          <a:p>
            <a:r>
              <a:rPr lang="cs-CZ" dirty="0"/>
              <a:t> 2 stanice na 2,5 km</a:t>
            </a:r>
          </a:p>
          <a:p>
            <a:r>
              <a:rPr lang="cs-CZ" dirty="0"/>
              <a:t> 1992 </a:t>
            </a:r>
            <a:r>
              <a:rPr lang="cs-CZ" dirty="0" err="1"/>
              <a:t>Stock</a:t>
            </a:r>
            <a:r>
              <a:rPr lang="cs-CZ" dirty="0"/>
              <a:t> v Waterloo</a:t>
            </a:r>
          </a:p>
          <a:p>
            <a:r>
              <a:rPr lang="cs-CZ" dirty="0"/>
              <a:t> Waterloo a Bank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05E3BDB-3EF0-1568-F3F1-145A8D6A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8358" y="1895475"/>
            <a:ext cx="3876363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68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Central</a:t>
            </a:r>
            <a:r>
              <a:rPr lang="cs-CZ" dirty="0"/>
              <a:t>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513695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1900</a:t>
            </a:r>
          </a:p>
          <a:p>
            <a:pPr lvl="1"/>
            <a:r>
              <a:rPr lang="cs-CZ" dirty="0"/>
              <a:t> Bank – </a:t>
            </a:r>
            <a:r>
              <a:rPr lang="cs-CZ" dirty="0" err="1"/>
              <a:t>Sheperd‘s</a:t>
            </a:r>
            <a:r>
              <a:rPr lang="cs-CZ" dirty="0"/>
              <a:t> Bush</a:t>
            </a:r>
          </a:p>
          <a:p>
            <a:r>
              <a:rPr lang="cs-CZ" dirty="0"/>
              <a:t> Červená barva</a:t>
            </a:r>
          </a:p>
          <a:p>
            <a:r>
              <a:rPr lang="cs-CZ" dirty="0"/>
              <a:t> 49 stanic na 74 km (night tube)</a:t>
            </a:r>
          </a:p>
          <a:p>
            <a:r>
              <a:rPr lang="cs-CZ" dirty="0"/>
              <a:t> 1992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West</a:t>
            </a:r>
            <a:r>
              <a:rPr lang="cs-CZ" dirty="0"/>
              <a:t> </a:t>
            </a:r>
            <a:r>
              <a:rPr lang="cs-CZ" dirty="0" err="1"/>
              <a:t>Ruislip</a:t>
            </a:r>
            <a:r>
              <a:rPr lang="cs-CZ" dirty="0"/>
              <a:t>, </a:t>
            </a:r>
            <a:r>
              <a:rPr lang="cs-CZ" dirty="0" err="1"/>
              <a:t>Hainault</a:t>
            </a:r>
            <a:r>
              <a:rPr lang="cs-CZ" dirty="0"/>
              <a:t> a </a:t>
            </a:r>
            <a:r>
              <a:rPr lang="cs-CZ" dirty="0" err="1"/>
              <a:t>White</a:t>
            </a:r>
            <a:r>
              <a:rPr lang="cs-CZ" dirty="0"/>
              <a:t> City</a:t>
            </a:r>
          </a:p>
          <a:p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</a:t>
            </a:r>
            <a:r>
              <a:rPr lang="cs-CZ" dirty="0" err="1"/>
              <a:t>Ruislip</a:t>
            </a:r>
            <a:r>
              <a:rPr lang="cs-CZ" dirty="0"/>
              <a:t>, </a:t>
            </a:r>
            <a:r>
              <a:rPr lang="cs-CZ" dirty="0" err="1"/>
              <a:t>Ealing</a:t>
            </a:r>
            <a:r>
              <a:rPr lang="cs-CZ" dirty="0"/>
              <a:t> Broadway, </a:t>
            </a:r>
            <a:r>
              <a:rPr lang="cs-CZ" dirty="0" err="1"/>
              <a:t>Northolt</a:t>
            </a:r>
            <a:r>
              <a:rPr lang="cs-CZ" dirty="0"/>
              <a:t>, </a:t>
            </a:r>
            <a:r>
              <a:rPr lang="cs-CZ" dirty="0" err="1"/>
              <a:t>White</a:t>
            </a:r>
            <a:r>
              <a:rPr lang="cs-CZ" dirty="0"/>
              <a:t> City, 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Acton</a:t>
            </a:r>
            <a:r>
              <a:rPr lang="cs-CZ" dirty="0"/>
              <a:t>, </a:t>
            </a:r>
            <a:r>
              <a:rPr lang="cs-CZ" dirty="0" err="1"/>
              <a:t>Hainult</a:t>
            </a:r>
            <a:r>
              <a:rPr lang="cs-CZ" dirty="0"/>
              <a:t>, </a:t>
            </a:r>
            <a:r>
              <a:rPr lang="cs-CZ" dirty="0" err="1"/>
              <a:t>Epping</a:t>
            </a:r>
            <a:r>
              <a:rPr lang="cs-CZ" dirty="0"/>
              <a:t>, </a:t>
            </a:r>
            <a:r>
              <a:rPr lang="cs-CZ" dirty="0" err="1"/>
              <a:t>Leytonstone</a:t>
            </a:r>
            <a:r>
              <a:rPr lang="cs-CZ" dirty="0"/>
              <a:t> a </a:t>
            </a:r>
            <a:r>
              <a:rPr lang="cs-CZ" dirty="0" err="1"/>
              <a:t>Newbury</a:t>
            </a:r>
            <a:r>
              <a:rPr lang="cs-CZ" dirty="0"/>
              <a:t> Park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0E69DA-B4E2-F38B-90B9-1D4C67CB4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5396" y="1895475"/>
            <a:ext cx="3080284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2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A7A3-F78B-21BC-9879-933D5DC54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3672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Osnova</a:t>
            </a:r>
          </a:p>
        </p:txBody>
      </p:sp>
      <p:pic>
        <p:nvPicPr>
          <p:cNvPr id="5" name="Picture 4" descr="A statue of a perso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AA41E0F2-AEAD-52D0-AADD-023FFAA66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06" r="35566" b="-1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A4D4-AA9B-78ED-F9C9-9A5AAACD7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461258"/>
            <a:ext cx="4014260" cy="3646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cs-CZ" dirty="0"/>
              <a:t> Úvod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cs-CZ" dirty="0"/>
              <a:t> Základní informace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cs-CZ" dirty="0"/>
              <a:t> Historie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cs-CZ" dirty="0"/>
              <a:t> Jednotlivé linky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cs-CZ" dirty="0"/>
              <a:t> Vozový park</a:t>
            </a:r>
          </a:p>
          <a:p>
            <a:pPr>
              <a:lnSpc>
                <a:spcPct val="100000"/>
              </a:lnSpc>
              <a:buBlip>
                <a:blip r:embed="rId4"/>
              </a:buBlip>
            </a:pPr>
            <a:r>
              <a:rPr lang="cs-CZ" dirty="0"/>
              <a:t> Budoucnost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E1918-F3D8-0EA3-355A-B78F955DC33B}"/>
              </a:ext>
            </a:extLst>
          </p:cNvPr>
          <p:cNvSpPr txBox="1"/>
          <p:nvPr/>
        </p:nvSpPr>
        <p:spPr>
          <a:xfrm>
            <a:off x="8831034" y="5907501"/>
            <a:ext cx="25562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wasaweb.net/en/stock-images/851x315/London-271-273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s-CZ" sz="700">
                <a:solidFill>
                  <a:srgbClr val="FFFFFF"/>
                </a:solidFill>
              </a:rPr>
              <a:t> by Unknown Author is licensed under </a:t>
            </a:r>
            <a:r>
              <a:rPr lang="cs-CZ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52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Bakerloo</a:t>
            </a:r>
            <a:r>
              <a:rPr lang="cs-CZ" dirty="0"/>
              <a:t>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943830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1906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Elephant</a:t>
            </a:r>
            <a:r>
              <a:rPr lang="cs-CZ" dirty="0"/>
              <a:t> &amp; </a:t>
            </a:r>
            <a:r>
              <a:rPr lang="cs-CZ" dirty="0" err="1"/>
              <a:t>Castle</a:t>
            </a:r>
            <a:r>
              <a:rPr lang="cs-CZ" dirty="0"/>
              <a:t> – </a:t>
            </a:r>
            <a:r>
              <a:rPr lang="cs-CZ" dirty="0" err="1"/>
              <a:t>Baker</a:t>
            </a:r>
            <a:r>
              <a:rPr lang="cs-CZ" dirty="0"/>
              <a:t> Street</a:t>
            </a:r>
          </a:p>
          <a:p>
            <a:r>
              <a:rPr lang="cs-CZ" dirty="0"/>
              <a:t> Hnědá barva</a:t>
            </a:r>
          </a:p>
          <a:p>
            <a:r>
              <a:rPr lang="cs-CZ" dirty="0"/>
              <a:t> 25 stanic na 23,2 km</a:t>
            </a:r>
          </a:p>
          <a:p>
            <a:r>
              <a:rPr lang="cs-CZ" dirty="0"/>
              <a:t> 1972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Stonebridge</a:t>
            </a:r>
            <a:r>
              <a:rPr lang="cs-CZ" dirty="0"/>
              <a:t> Park, London </a:t>
            </a:r>
            <a:r>
              <a:rPr lang="cs-CZ" dirty="0" err="1"/>
              <a:t>Road</a:t>
            </a:r>
            <a:r>
              <a:rPr lang="cs-CZ" dirty="0"/>
              <a:t> a </a:t>
            </a:r>
            <a:r>
              <a:rPr lang="cs-CZ" dirty="0" err="1"/>
              <a:t>Queen‘s</a:t>
            </a:r>
            <a:r>
              <a:rPr lang="cs-CZ" dirty="0"/>
              <a:t> Park</a:t>
            </a:r>
          </a:p>
          <a:p>
            <a:r>
              <a:rPr lang="cs-CZ" dirty="0"/>
              <a:t> </a:t>
            </a:r>
            <a:r>
              <a:rPr lang="cs-CZ" dirty="0" err="1"/>
              <a:t>Harrow</a:t>
            </a:r>
            <a:r>
              <a:rPr lang="cs-CZ" dirty="0"/>
              <a:t> &amp;</a:t>
            </a:r>
            <a:r>
              <a:rPr lang="cs-CZ" dirty="0" err="1"/>
              <a:t>Wealdstone</a:t>
            </a:r>
            <a:r>
              <a:rPr lang="cs-CZ" dirty="0"/>
              <a:t>, </a:t>
            </a:r>
            <a:r>
              <a:rPr lang="cs-CZ" dirty="0" err="1"/>
              <a:t>Queen‘s</a:t>
            </a:r>
            <a:r>
              <a:rPr lang="cs-CZ" dirty="0"/>
              <a:t> Park, </a:t>
            </a:r>
            <a:r>
              <a:rPr lang="cs-CZ" dirty="0" err="1"/>
              <a:t>Stonebridge</a:t>
            </a:r>
            <a:r>
              <a:rPr lang="cs-CZ" dirty="0"/>
              <a:t> Park, Waterloo a </a:t>
            </a:r>
            <a:r>
              <a:rPr lang="cs-CZ" dirty="0" err="1"/>
              <a:t>Elephant</a:t>
            </a:r>
            <a:r>
              <a:rPr lang="cs-CZ" dirty="0"/>
              <a:t> &amp; </a:t>
            </a:r>
            <a:r>
              <a:rPr lang="cs-CZ" dirty="0" err="1"/>
              <a:t>Castle</a:t>
            </a:r>
            <a:endParaRPr lang="cs-CZ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5959E6-AC1D-156C-7341-142718C76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6040" y="1895474"/>
            <a:ext cx="275964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Piccadilly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943830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1906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Finsbury</a:t>
            </a:r>
            <a:r>
              <a:rPr lang="cs-CZ" dirty="0"/>
              <a:t> Park - </a:t>
            </a:r>
            <a:r>
              <a:rPr lang="cs-CZ" dirty="0" err="1"/>
              <a:t>Hammersmith</a:t>
            </a:r>
            <a:endParaRPr lang="cs-CZ" dirty="0"/>
          </a:p>
          <a:p>
            <a:r>
              <a:rPr lang="cs-CZ" dirty="0"/>
              <a:t> Tmavě modrá barva</a:t>
            </a:r>
          </a:p>
          <a:p>
            <a:r>
              <a:rPr lang="cs-CZ" dirty="0"/>
              <a:t> 53 stanic na 71 km (night tube)</a:t>
            </a:r>
          </a:p>
          <a:p>
            <a:r>
              <a:rPr lang="cs-CZ" dirty="0"/>
              <a:t> 1973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Cockfosters</a:t>
            </a:r>
            <a:r>
              <a:rPr lang="cs-CZ" dirty="0"/>
              <a:t> a </a:t>
            </a:r>
            <a:r>
              <a:rPr lang="cs-CZ" dirty="0" err="1"/>
              <a:t>Northfields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Cockfosters</a:t>
            </a:r>
            <a:r>
              <a:rPr lang="cs-CZ" dirty="0"/>
              <a:t>, </a:t>
            </a:r>
            <a:r>
              <a:rPr lang="cs-CZ" dirty="0" err="1"/>
              <a:t>Arnos</a:t>
            </a:r>
            <a:r>
              <a:rPr lang="cs-CZ" dirty="0"/>
              <a:t> </a:t>
            </a:r>
            <a:r>
              <a:rPr lang="cs-CZ" dirty="0" err="1"/>
              <a:t>Grove</a:t>
            </a:r>
            <a:r>
              <a:rPr lang="cs-CZ" dirty="0"/>
              <a:t>, </a:t>
            </a:r>
            <a:r>
              <a:rPr lang="cs-CZ" dirty="0" err="1"/>
              <a:t>Oakwood</a:t>
            </a:r>
            <a:r>
              <a:rPr lang="cs-CZ" dirty="0"/>
              <a:t>, </a:t>
            </a:r>
            <a:r>
              <a:rPr lang="cs-CZ" dirty="0" err="1"/>
              <a:t>Heathrow</a:t>
            </a:r>
            <a:r>
              <a:rPr lang="cs-CZ" dirty="0"/>
              <a:t> </a:t>
            </a:r>
            <a:r>
              <a:rPr lang="cs-CZ" dirty="0" err="1"/>
              <a:t>airport</a:t>
            </a:r>
            <a:r>
              <a:rPr lang="cs-CZ" dirty="0"/>
              <a:t>, </a:t>
            </a:r>
            <a:r>
              <a:rPr lang="cs-CZ" dirty="0" err="1"/>
              <a:t>Northfields</a:t>
            </a:r>
            <a:r>
              <a:rPr lang="cs-CZ" dirty="0"/>
              <a:t>, </a:t>
            </a:r>
            <a:r>
              <a:rPr lang="cs-CZ" dirty="0" err="1"/>
              <a:t>Rayners</a:t>
            </a:r>
            <a:r>
              <a:rPr lang="cs-CZ" dirty="0"/>
              <a:t> </a:t>
            </a:r>
            <a:r>
              <a:rPr lang="cs-CZ" dirty="0" err="1"/>
              <a:t>Lane</a:t>
            </a:r>
            <a:r>
              <a:rPr lang="cs-CZ" dirty="0"/>
              <a:t> a </a:t>
            </a:r>
            <a:r>
              <a:rPr lang="cs-CZ" dirty="0" err="1"/>
              <a:t>Uxbridge</a:t>
            </a:r>
            <a:endParaRPr lang="cs-CZ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8AD47E4-FEF0-D1F6-88CB-E6C900947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5017" y="1895474"/>
            <a:ext cx="2760663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8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Victoria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943830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1968</a:t>
            </a:r>
          </a:p>
          <a:p>
            <a:pPr lvl="1"/>
            <a:r>
              <a:rPr lang="cs-CZ" dirty="0"/>
              <a:t> První automatická linka na světě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Walthamstow</a:t>
            </a:r>
            <a:r>
              <a:rPr lang="cs-CZ" dirty="0"/>
              <a:t> do </a:t>
            </a:r>
            <a:r>
              <a:rPr lang="cs-CZ" dirty="0" err="1"/>
              <a:t>Highbury</a:t>
            </a:r>
            <a:endParaRPr lang="cs-CZ" dirty="0"/>
          </a:p>
          <a:p>
            <a:r>
              <a:rPr lang="cs-CZ" dirty="0"/>
              <a:t> Světle modrá barva</a:t>
            </a:r>
          </a:p>
          <a:p>
            <a:r>
              <a:rPr lang="cs-CZ" dirty="0"/>
              <a:t> 16 stanic na 21 km (night tube)</a:t>
            </a:r>
          </a:p>
          <a:p>
            <a:r>
              <a:rPr lang="cs-CZ" dirty="0"/>
              <a:t> 2009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Northumberland</a:t>
            </a:r>
            <a:r>
              <a:rPr lang="cs-CZ" dirty="0"/>
              <a:t> Park</a:t>
            </a:r>
          </a:p>
          <a:p>
            <a:r>
              <a:rPr lang="cs-CZ" dirty="0"/>
              <a:t> </a:t>
            </a:r>
            <a:r>
              <a:rPr lang="cs-CZ" dirty="0" err="1"/>
              <a:t>Brixton</a:t>
            </a:r>
            <a:r>
              <a:rPr lang="cs-CZ" dirty="0"/>
              <a:t>, Victoria, </a:t>
            </a:r>
            <a:r>
              <a:rPr lang="cs-CZ" dirty="0" err="1"/>
              <a:t>Walthamstow</a:t>
            </a:r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a </a:t>
            </a:r>
            <a:r>
              <a:rPr lang="cs-CZ" dirty="0" err="1"/>
              <a:t>Seven</a:t>
            </a:r>
            <a:r>
              <a:rPr lang="cs-CZ" dirty="0"/>
              <a:t> </a:t>
            </a:r>
            <a:r>
              <a:rPr lang="cs-CZ" dirty="0" err="1"/>
              <a:t>Sisters</a:t>
            </a:r>
            <a:endParaRPr lang="cs-CZ" dirty="0"/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4443F0-4A4B-6AFF-8921-DF1D6C820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4569" y="1895474"/>
            <a:ext cx="2831111" cy="23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BD9D-1E80-9F56-6ED0-3CCACC75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Jubilee</a:t>
            </a:r>
            <a:r>
              <a:rPr lang="cs-CZ" dirty="0"/>
              <a:t>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BE5854-80F9-F287-922D-0CAE095E3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95475"/>
            <a:ext cx="10943830" cy="4486275"/>
          </a:xfrm>
        </p:spPr>
        <p:txBody>
          <a:bodyPr>
            <a:normAutofit/>
          </a:bodyPr>
          <a:lstStyle/>
          <a:p>
            <a:r>
              <a:rPr lang="cs-CZ" dirty="0"/>
              <a:t> Začátek provozu 1979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Stanmore</a:t>
            </a:r>
            <a:r>
              <a:rPr lang="cs-CZ" dirty="0"/>
              <a:t> – </a:t>
            </a:r>
            <a:r>
              <a:rPr lang="cs-CZ" dirty="0" err="1"/>
              <a:t>Charring</a:t>
            </a:r>
            <a:r>
              <a:rPr lang="cs-CZ" dirty="0"/>
              <a:t> </a:t>
            </a:r>
            <a:r>
              <a:rPr lang="cs-CZ" dirty="0" err="1"/>
              <a:t>Cross</a:t>
            </a:r>
            <a:endParaRPr lang="cs-CZ" dirty="0"/>
          </a:p>
          <a:p>
            <a:r>
              <a:rPr lang="cs-CZ" dirty="0"/>
              <a:t> Šedá barva</a:t>
            </a:r>
          </a:p>
          <a:p>
            <a:r>
              <a:rPr lang="cs-CZ" dirty="0"/>
              <a:t> 27 stanic na 36,2 km (night tube)</a:t>
            </a:r>
          </a:p>
          <a:p>
            <a:r>
              <a:rPr lang="cs-CZ" dirty="0"/>
              <a:t> 1996 </a:t>
            </a:r>
            <a:r>
              <a:rPr lang="cs-CZ" dirty="0" err="1"/>
              <a:t>Stock</a:t>
            </a:r>
            <a:r>
              <a:rPr lang="cs-CZ" dirty="0"/>
              <a:t> v </a:t>
            </a:r>
            <a:r>
              <a:rPr lang="cs-CZ" dirty="0" err="1"/>
              <a:t>Neasden</a:t>
            </a:r>
            <a:r>
              <a:rPr lang="cs-CZ" dirty="0"/>
              <a:t> a Stratford Market</a:t>
            </a:r>
          </a:p>
          <a:p>
            <a:r>
              <a:rPr lang="cs-CZ" dirty="0"/>
              <a:t> </a:t>
            </a:r>
            <a:r>
              <a:rPr lang="cs-CZ" dirty="0" err="1"/>
              <a:t>Stanmore</a:t>
            </a:r>
            <a:r>
              <a:rPr lang="cs-CZ" dirty="0"/>
              <a:t>, </a:t>
            </a:r>
            <a:r>
              <a:rPr lang="cs-CZ" dirty="0" err="1"/>
              <a:t>Wembley</a:t>
            </a:r>
            <a:r>
              <a:rPr lang="cs-CZ" dirty="0"/>
              <a:t> Park, </a:t>
            </a:r>
            <a:r>
              <a:rPr lang="cs-CZ" dirty="0" err="1"/>
              <a:t>Willesden</a:t>
            </a:r>
            <a:r>
              <a:rPr lang="cs-CZ" dirty="0"/>
              <a:t> Green, </a:t>
            </a:r>
            <a:r>
              <a:rPr lang="cs-CZ" dirty="0" err="1"/>
              <a:t>North</a:t>
            </a:r>
            <a:r>
              <a:rPr lang="cs-CZ" dirty="0"/>
              <a:t> Greenwich, </a:t>
            </a:r>
            <a:r>
              <a:rPr lang="cs-CZ" dirty="0" err="1"/>
              <a:t>West</a:t>
            </a:r>
            <a:r>
              <a:rPr lang="cs-CZ" dirty="0"/>
              <a:t> Ham a Stratford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D4F8C6B-38B0-8D87-4F46-6FB5A4243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7980" y="1895474"/>
            <a:ext cx="2876741" cy="23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0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764F-D98B-408A-2861-90FBD869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Vozový park</a:t>
            </a:r>
          </a:p>
        </p:txBody>
      </p:sp>
      <p:pic>
        <p:nvPicPr>
          <p:cNvPr id="5" name="Picture 4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0D4F8DAA-90F7-B06A-4A62-E79350954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22" r="6443" b="1"/>
          <a:stretch/>
        </p:blipFill>
        <p:spPr>
          <a:xfrm>
            <a:off x="1097280" y="2120900"/>
            <a:ext cx="4639736" cy="374819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E56A3-D16A-348A-7B52-F5669A3DE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20900"/>
            <a:ext cx="5059680" cy="37481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/>
              <a:t> Začátky s parními lokomotivami a dřevěnými vozy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 Od konce 19. století elektrifikace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 Nedávno vyřazené jednotky D </a:t>
            </a:r>
            <a:r>
              <a:rPr lang="cs-CZ" sz="2400" dirty="0" err="1"/>
              <a:t>stock</a:t>
            </a:r>
            <a:r>
              <a:rPr lang="cs-CZ" sz="2400" dirty="0"/>
              <a:t> (2017)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 Nejnovější jednotky S </a:t>
            </a:r>
            <a:r>
              <a:rPr lang="cs-CZ" sz="2400" dirty="0" err="1"/>
              <a:t>stock</a:t>
            </a:r>
            <a:r>
              <a:rPr lang="cs-CZ" sz="2400" dirty="0"/>
              <a:t> (2010)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2C86E-7A36-20D6-2C60-870650B35F77}"/>
              </a:ext>
            </a:extLst>
          </p:cNvPr>
          <p:cNvSpPr txBox="1"/>
          <p:nvPr/>
        </p:nvSpPr>
        <p:spPr>
          <a:xfrm>
            <a:off x="2864115" y="5669038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www.flickr.com/photos/60305812@N05/70863840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s-CZ" sz="700">
                <a:solidFill>
                  <a:srgbClr val="FFFFFF"/>
                </a:solidFill>
              </a:rPr>
              <a:t> by Unknown Author is licensed under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5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3BD85-51DB-9901-B0A7-2BD8AD73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Linky hloubené – S </a:t>
            </a:r>
            <a:r>
              <a:rPr lang="cs-CZ" dirty="0" err="1"/>
              <a:t>stock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CEB46-59EF-82BB-31A8-5FC4E0EB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747"/>
            <a:ext cx="10058400" cy="4572000"/>
          </a:xfrm>
        </p:spPr>
        <p:txBody>
          <a:bodyPr>
            <a:normAutofit/>
          </a:bodyPr>
          <a:lstStyle/>
          <a:p>
            <a:r>
              <a:rPr lang="cs-CZ" dirty="0"/>
              <a:t> S7/S8 </a:t>
            </a:r>
            <a:r>
              <a:rPr lang="cs-CZ" dirty="0" err="1"/>
              <a:t>Stock</a:t>
            </a:r>
            <a:endParaRPr lang="cs-CZ" dirty="0"/>
          </a:p>
          <a:p>
            <a:pPr lvl="1"/>
            <a:r>
              <a:rPr lang="cs-CZ" dirty="0"/>
              <a:t> S7 má 7 vozů, S8 má 8 vozů</a:t>
            </a:r>
          </a:p>
          <a:p>
            <a:r>
              <a:rPr lang="cs-CZ" dirty="0"/>
              <a:t>Nejnovější soupravy</a:t>
            </a:r>
          </a:p>
          <a:p>
            <a:r>
              <a:rPr lang="cs-CZ" dirty="0"/>
              <a:t> Výroba od roku 2010</a:t>
            </a:r>
          </a:p>
          <a:p>
            <a:r>
              <a:rPr lang="cs-CZ" dirty="0"/>
              <a:t> </a:t>
            </a:r>
            <a:r>
              <a:rPr lang="cs-CZ" dirty="0" err="1"/>
              <a:t>Bombardier</a:t>
            </a:r>
            <a:endParaRPr lang="cs-CZ" dirty="0"/>
          </a:p>
          <a:p>
            <a:r>
              <a:rPr lang="cs-CZ" dirty="0"/>
              <a:t> Plně průchozí, automatické, klimatizace a topení</a:t>
            </a:r>
          </a:p>
          <a:p>
            <a:r>
              <a:rPr lang="cs-CZ" dirty="0"/>
              <a:t> </a:t>
            </a:r>
            <a:r>
              <a:rPr lang="cs-CZ" dirty="0" err="1"/>
              <a:t>District</a:t>
            </a:r>
            <a:r>
              <a:rPr lang="cs-CZ" dirty="0"/>
              <a:t>, </a:t>
            </a:r>
            <a:r>
              <a:rPr lang="cs-CZ" dirty="0" err="1"/>
              <a:t>Circle</a:t>
            </a:r>
            <a:r>
              <a:rPr lang="cs-CZ" dirty="0"/>
              <a:t>, </a:t>
            </a:r>
            <a:r>
              <a:rPr lang="cs-CZ" dirty="0" err="1"/>
              <a:t>Hammersmith</a:t>
            </a:r>
            <a:r>
              <a:rPr lang="cs-CZ" dirty="0"/>
              <a:t> &amp; City a Metropolitan</a:t>
            </a:r>
          </a:p>
        </p:txBody>
      </p:sp>
      <p:pic>
        <p:nvPicPr>
          <p:cNvPr id="8" name="Picture 7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72CBF17C-5B76-E46A-E41F-D7DBFAAD4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1123" y="1930276"/>
            <a:ext cx="4503596" cy="30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67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3BD85-51DB-9901-B0A7-2BD8AD73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Linky ražené – 1972 </a:t>
            </a:r>
            <a:r>
              <a:rPr lang="cs-CZ" dirty="0" err="1"/>
              <a:t>stock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CEB46-59EF-82BB-31A8-5FC4E0EB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2175"/>
            <a:ext cx="10058400" cy="4499572"/>
          </a:xfrm>
        </p:spPr>
        <p:txBody>
          <a:bodyPr>
            <a:normAutofit/>
          </a:bodyPr>
          <a:lstStyle/>
          <a:p>
            <a:r>
              <a:rPr lang="cs-CZ" dirty="0"/>
              <a:t> Nejstarší soupravy</a:t>
            </a:r>
          </a:p>
          <a:p>
            <a:r>
              <a:rPr lang="cs-CZ" dirty="0"/>
              <a:t> Výroba v letech 1972-73</a:t>
            </a:r>
          </a:p>
          <a:p>
            <a:r>
              <a:rPr lang="cs-CZ" dirty="0"/>
              <a:t> Metro-</a:t>
            </a:r>
            <a:r>
              <a:rPr lang="cs-CZ" dirty="0" err="1"/>
              <a:t>Cammell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Bakerloo</a:t>
            </a:r>
            <a:r>
              <a:rPr lang="cs-CZ" dirty="0"/>
              <a:t> line</a:t>
            </a:r>
          </a:p>
        </p:txBody>
      </p:sp>
      <p:pic>
        <p:nvPicPr>
          <p:cNvPr id="3" name="Picture 2" descr="A train at a train station&#10;&#10;Description automatically generated">
            <a:extLst>
              <a:ext uri="{FF2B5EF4-FFF2-40B4-BE49-F238E27FC236}">
                <a16:creationId xmlns:a16="http://schemas.microsoft.com/office/drawing/2014/main" id="{ABEBCCF8-A559-FA85-744B-731EBEA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5475" y="2447701"/>
            <a:ext cx="5450205" cy="34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95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3BD85-51DB-9901-B0A7-2BD8AD73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1973 </a:t>
            </a:r>
            <a:r>
              <a:rPr lang="cs-CZ" dirty="0" err="1"/>
              <a:t>stock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CEB46-59EF-82BB-31A8-5FC4E0EB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2175"/>
            <a:ext cx="10058400" cy="4499572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 err="1"/>
              <a:t>Nejikoničtější</a:t>
            </a:r>
            <a:r>
              <a:rPr lang="cs-CZ" dirty="0"/>
              <a:t> soupravy</a:t>
            </a:r>
          </a:p>
          <a:p>
            <a:r>
              <a:rPr lang="cs-CZ" dirty="0"/>
              <a:t> Výroba v letech 1973-74</a:t>
            </a:r>
          </a:p>
          <a:p>
            <a:r>
              <a:rPr lang="cs-CZ" dirty="0"/>
              <a:t> Metro-</a:t>
            </a:r>
            <a:r>
              <a:rPr lang="cs-CZ" dirty="0" err="1"/>
              <a:t>Cammell</a:t>
            </a:r>
            <a:endParaRPr lang="cs-CZ" dirty="0"/>
          </a:p>
          <a:p>
            <a:r>
              <a:rPr lang="cs-CZ" dirty="0"/>
              <a:t> Piccadilly line</a:t>
            </a:r>
          </a:p>
        </p:txBody>
      </p:sp>
      <p:pic>
        <p:nvPicPr>
          <p:cNvPr id="4" name="Picture 3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574C6F17-E771-E52B-2D62-7CA5659A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3479" y="1892175"/>
            <a:ext cx="4982201" cy="32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3BD85-51DB-9901-B0A7-2BD8AD73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1992 </a:t>
            </a:r>
            <a:r>
              <a:rPr lang="cs-CZ" dirty="0" err="1"/>
              <a:t>stock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CEB46-59EF-82BB-31A8-5FC4E0EB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2175"/>
            <a:ext cx="10058400" cy="4499572"/>
          </a:xfrm>
        </p:spPr>
        <p:txBody>
          <a:bodyPr>
            <a:normAutofit/>
          </a:bodyPr>
          <a:lstStyle/>
          <a:p>
            <a:r>
              <a:rPr lang="cs-CZ" dirty="0"/>
              <a:t>Výroba v letech 1992-1993</a:t>
            </a:r>
          </a:p>
          <a:p>
            <a:r>
              <a:rPr lang="cs-CZ" dirty="0"/>
              <a:t> BREL/ABB</a:t>
            </a:r>
          </a:p>
          <a:p>
            <a:r>
              <a:rPr lang="cs-CZ" dirty="0"/>
              <a:t> </a:t>
            </a:r>
            <a:r>
              <a:rPr lang="cs-CZ" dirty="0" err="1"/>
              <a:t>Central</a:t>
            </a:r>
            <a:r>
              <a:rPr lang="cs-CZ" dirty="0"/>
              <a:t> a Waterloo &amp; City l.</a:t>
            </a:r>
          </a:p>
          <a:p>
            <a:r>
              <a:rPr lang="cs-CZ" dirty="0"/>
              <a:t> Modernizace 2006 - 2011</a:t>
            </a:r>
          </a:p>
        </p:txBody>
      </p:sp>
      <p:pic>
        <p:nvPicPr>
          <p:cNvPr id="3" name="Picture 2" descr="A red train at a train station&#10;&#10;Description automatically generated with medium confidence">
            <a:extLst>
              <a:ext uri="{FF2B5EF4-FFF2-40B4-BE49-F238E27FC236}">
                <a16:creationId xmlns:a16="http://schemas.microsoft.com/office/drawing/2014/main" id="{EE9F277F-4E4F-108F-9867-53C414204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7633" y="1892175"/>
            <a:ext cx="4838047" cy="32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5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3BD85-51DB-9901-B0A7-2BD8AD73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1995 </a:t>
            </a:r>
            <a:r>
              <a:rPr lang="cs-CZ" dirty="0" err="1"/>
              <a:t>stock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CEB46-59EF-82BB-31A8-5FC4E0EB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998720" cy="3748193"/>
          </a:xfrm>
        </p:spPr>
        <p:txBody>
          <a:bodyPr>
            <a:normAutofit/>
          </a:bodyPr>
          <a:lstStyle/>
          <a:p>
            <a:r>
              <a:rPr lang="cs-CZ" dirty="0"/>
              <a:t>Výroba v letech 1995-97</a:t>
            </a:r>
          </a:p>
          <a:p>
            <a:r>
              <a:rPr lang="cs-CZ" dirty="0"/>
              <a:t> </a:t>
            </a:r>
            <a:r>
              <a:rPr lang="cs-CZ" dirty="0" err="1"/>
              <a:t>Alsthom</a:t>
            </a:r>
            <a:r>
              <a:rPr lang="cs-CZ" dirty="0"/>
              <a:t> a Metro-</a:t>
            </a:r>
            <a:r>
              <a:rPr lang="cs-CZ" dirty="0" err="1"/>
              <a:t>Cammell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Northern</a:t>
            </a:r>
            <a:r>
              <a:rPr lang="cs-CZ" dirty="0"/>
              <a:t> line</a:t>
            </a:r>
          </a:p>
          <a:p>
            <a:r>
              <a:rPr lang="cs-CZ" dirty="0"/>
              <a:t> Modernizace 2013 - 2015</a:t>
            </a:r>
          </a:p>
        </p:txBody>
      </p:sp>
      <p:pic>
        <p:nvPicPr>
          <p:cNvPr id="4" name="Picture 3" descr="A train on the railway tracks&#10;&#10;Description automatically generated">
            <a:extLst>
              <a:ext uri="{FF2B5EF4-FFF2-40B4-BE49-F238E27FC236}">
                <a16:creationId xmlns:a16="http://schemas.microsoft.com/office/drawing/2014/main" id="{D1DC0744-C018-738C-ECDF-7C0C08B40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88" r="4303" b="-1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11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E147BC-034A-848B-A4A8-B04914AD0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Úvod 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EDF2D27-A114-B4BC-D54D-43745FA54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250" y="1112736"/>
            <a:ext cx="7516022" cy="4697514"/>
          </a:xfrm>
          <a:prstGeom prst="rect">
            <a:avLst/>
          </a:prstGeo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F7A881A-916E-2FD6-6CB5-74EA87468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EC9CD-613A-043C-2DDC-5B7394A5C6A5}"/>
              </a:ext>
            </a:extLst>
          </p:cNvPr>
          <p:cNvSpPr txBox="1"/>
          <p:nvPr/>
        </p:nvSpPr>
        <p:spPr>
          <a:xfrm>
            <a:off x="9299175" y="5810250"/>
            <a:ext cx="2892825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 dirty="0" err="1">
                <a:solidFill>
                  <a:srgbClr val="FFFFFF"/>
                </a:solidFill>
                <a:hlinkClick r:id="rId3" tooltip="https://www.flickr.com/photos/anniemole/55746252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cs-CZ" sz="700" dirty="0">
                <a:solidFill>
                  <a:srgbClr val="FFFFFF"/>
                </a:solidFill>
                <a:hlinkClick r:id="rId3" tooltip="https://www.flickr.com/photos/anniemole/55746252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00" dirty="0" err="1">
                <a:solidFill>
                  <a:srgbClr val="FFFFFF"/>
                </a:solidFill>
                <a:hlinkClick r:id="rId3" tooltip="https://www.flickr.com/photos/anniemole/55746252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cs-CZ" sz="700" dirty="0">
                <a:solidFill>
                  <a:srgbClr val="FFFFFF"/>
                </a:solidFill>
              </a:rPr>
              <a:t> by </a:t>
            </a:r>
            <a:r>
              <a:rPr lang="cs-CZ" sz="700" dirty="0" err="1">
                <a:solidFill>
                  <a:srgbClr val="FFFFFF"/>
                </a:solidFill>
              </a:rPr>
              <a:t>Unknown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 err="1">
                <a:solidFill>
                  <a:srgbClr val="FFFFFF"/>
                </a:solidFill>
              </a:rPr>
              <a:t>Author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 err="1">
                <a:solidFill>
                  <a:srgbClr val="FFFFFF"/>
                </a:solidFill>
              </a:rPr>
              <a:t>is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 err="1">
                <a:solidFill>
                  <a:srgbClr val="FFFFFF"/>
                </a:solidFill>
              </a:rPr>
              <a:t>licensed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 err="1">
                <a:solidFill>
                  <a:srgbClr val="FFFFFF"/>
                </a:solidFill>
              </a:rPr>
              <a:t>under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cs-CZ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15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3BD85-51DB-9901-B0A7-2BD8AD73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1996 </a:t>
            </a:r>
            <a:r>
              <a:rPr lang="cs-CZ" dirty="0" err="1"/>
              <a:t>stock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CEB46-59EF-82BB-31A8-5FC4E0EB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998720" cy="3748193"/>
          </a:xfrm>
        </p:spPr>
        <p:txBody>
          <a:bodyPr>
            <a:normAutofit/>
          </a:bodyPr>
          <a:lstStyle/>
          <a:p>
            <a:r>
              <a:rPr lang="cs-CZ" dirty="0"/>
              <a:t>Výroba v letech 1996-97</a:t>
            </a:r>
          </a:p>
          <a:p>
            <a:r>
              <a:rPr lang="cs-CZ" dirty="0"/>
              <a:t> </a:t>
            </a:r>
            <a:r>
              <a:rPr lang="cs-CZ" dirty="0" err="1"/>
              <a:t>Alsthom</a:t>
            </a:r>
            <a:r>
              <a:rPr lang="cs-CZ" dirty="0"/>
              <a:t> a Metro-</a:t>
            </a:r>
            <a:r>
              <a:rPr lang="cs-CZ" dirty="0" err="1"/>
              <a:t>Cammell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Jubilee</a:t>
            </a:r>
            <a:r>
              <a:rPr lang="cs-CZ" dirty="0"/>
              <a:t> line</a:t>
            </a:r>
          </a:p>
          <a:p>
            <a:r>
              <a:rPr lang="cs-CZ" dirty="0"/>
              <a:t> Modernizace 2018</a:t>
            </a:r>
          </a:p>
        </p:txBody>
      </p:sp>
      <p:pic>
        <p:nvPicPr>
          <p:cNvPr id="3" name="Picture 2" descr="A train at a train station&#10;&#10;Description automatically generated with medium confidence">
            <a:extLst>
              <a:ext uri="{FF2B5EF4-FFF2-40B4-BE49-F238E27FC236}">
                <a16:creationId xmlns:a16="http://schemas.microsoft.com/office/drawing/2014/main" id="{191BCAD4-6DF3-9311-D92E-AC17F79A8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052" r="108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72AB1-0A7E-4644-2D28-F5413CCF2265}"/>
              </a:ext>
            </a:extLst>
          </p:cNvPr>
          <p:cNvSpPr txBox="1"/>
          <p:nvPr/>
        </p:nvSpPr>
        <p:spPr>
          <a:xfrm>
            <a:off x="8475139" y="5669039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hu.wikipedia.org/wiki/Jubilee_l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s-CZ" sz="700">
                <a:solidFill>
                  <a:srgbClr val="FFFFFF"/>
                </a:solidFill>
              </a:rPr>
              <a:t> by Unknown Author is licensed under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66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23BD85-51DB-9901-B0A7-2BD8AD73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2009 </a:t>
            </a:r>
            <a:r>
              <a:rPr lang="cs-CZ" dirty="0" err="1"/>
              <a:t>stock</a:t>
            </a:r>
            <a:endParaRPr lang="cs-C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CEB46-59EF-82BB-31A8-5FC4E0EB7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5418664" cy="3748193"/>
          </a:xfrm>
        </p:spPr>
        <p:txBody>
          <a:bodyPr>
            <a:normAutofit/>
          </a:bodyPr>
          <a:lstStyle/>
          <a:p>
            <a:r>
              <a:rPr lang="cs-CZ" dirty="0"/>
              <a:t>Výroba v letech 2009-2010</a:t>
            </a:r>
          </a:p>
          <a:p>
            <a:r>
              <a:rPr lang="cs-CZ" dirty="0"/>
              <a:t> </a:t>
            </a:r>
            <a:r>
              <a:rPr lang="cs-CZ" dirty="0" err="1"/>
              <a:t>Bombardier</a:t>
            </a:r>
            <a:endParaRPr lang="cs-CZ" dirty="0"/>
          </a:p>
          <a:p>
            <a:r>
              <a:rPr lang="cs-CZ" dirty="0"/>
              <a:t> Victoria line</a:t>
            </a:r>
          </a:p>
          <a:p>
            <a:r>
              <a:rPr lang="cs-CZ" dirty="0"/>
              <a:t> Schopnost plné automatizace</a:t>
            </a:r>
          </a:p>
        </p:txBody>
      </p:sp>
      <p:pic>
        <p:nvPicPr>
          <p:cNvPr id="4" name="Picture 3" descr="Trains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A6FFEE7C-1A62-5EEB-B70A-C2246CE4DA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570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CEC67-CAAB-9F6D-023C-9064CE821FBD}"/>
              </a:ext>
            </a:extLst>
          </p:cNvPr>
          <p:cNvSpPr txBox="1"/>
          <p:nvPr/>
        </p:nvSpPr>
        <p:spPr>
          <a:xfrm>
            <a:off x="8475138" y="5669039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en.wikipedia.org/wiki/London_Underground_rolling_sto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s-CZ" sz="700">
                <a:solidFill>
                  <a:srgbClr val="FFFFFF"/>
                </a:solidFill>
              </a:rPr>
              <a:t> by Unknown Author is licensed under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85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72DE12-840D-A576-84E8-AD728DC1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Budoucnost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BD4C-47F9-BC02-DEC5-88A65086E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05000"/>
            <a:ext cx="5418664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 Prodloužení </a:t>
            </a:r>
            <a:r>
              <a:rPr lang="cs-CZ" sz="2400" dirty="0" err="1"/>
              <a:t>Bakerloo</a:t>
            </a:r>
            <a:r>
              <a:rPr lang="cs-CZ" sz="2400" dirty="0"/>
              <a:t> line do </a:t>
            </a:r>
            <a:r>
              <a:rPr lang="cs-CZ" sz="2400" dirty="0" err="1"/>
              <a:t>Lewisham</a:t>
            </a:r>
            <a:endParaRPr lang="cs-CZ" sz="2400" dirty="0"/>
          </a:p>
          <a:p>
            <a:pPr lvl="1">
              <a:lnSpc>
                <a:spcPct val="90000"/>
              </a:lnSpc>
            </a:pPr>
            <a:r>
              <a:rPr lang="cs-CZ" dirty="0"/>
              <a:t> </a:t>
            </a:r>
            <a:r>
              <a:rPr lang="cs-CZ" sz="2000" dirty="0"/>
              <a:t>Kvůli pandemii byl projekt odložen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 </a:t>
            </a:r>
            <a:r>
              <a:rPr lang="cs-CZ" sz="2000" dirty="0"/>
              <a:t>Snaha o prodloužení už od roku 2014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 Nové vozy metra pro Londýn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 </a:t>
            </a:r>
            <a:r>
              <a:rPr lang="cs-CZ" sz="2000" dirty="0"/>
              <a:t>„New tube </a:t>
            </a:r>
            <a:r>
              <a:rPr lang="cs-CZ" sz="2000" dirty="0" err="1"/>
              <a:t>for</a:t>
            </a:r>
            <a:r>
              <a:rPr lang="cs-CZ" sz="2000" dirty="0"/>
              <a:t> London“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 Na linky ražené – Piccadilly 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 Společnost Siemens</a:t>
            </a:r>
          </a:p>
          <a:p>
            <a:pPr lvl="1">
              <a:lnSpc>
                <a:spcPct val="90000"/>
              </a:lnSpc>
            </a:pPr>
            <a:r>
              <a:rPr lang="cs-CZ" sz="2000" dirty="0"/>
              <a:t> Zkušební provoz od roku 2035, plně automatické</a:t>
            </a:r>
          </a:p>
        </p:txBody>
      </p:sp>
      <p:pic>
        <p:nvPicPr>
          <p:cNvPr id="8" name="Picture 7" descr="A picture containing train, platform, track, station&#10;&#10;Description automatically generated">
            <a:extLst>
              <a:ext uri="{FF2B5EF4-FFF2-40B4-BE49-F238E27FC236}">
                <a16:creationId xmlns:a16="http://schemas.microsoft.com/office/drawing/2014/main" id="{03D4A8DE-BE66-8EC4-3A1B-E0D3F23B7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46" r="-3" b="-3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460E44-3020-3025-8810-22384776EAD1}"/>
              </a:ext>
            </a:extLst>
          </p:cNvPr>
          <p:cNvSpPr txBox="1"/>
          <p:nvPr/>
        </p:nvSpPr>
        <p:spPr>
          <a:xfrm>
            <a:off x="8282779" y="5669039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>
                <a:solidFill>
                  <a:srgbClr val="FFFFFF"/>
                </a:solidFill>
                <a:hlinkClick r:id="rId3" tooltip="https://railuk.com/rail-news/tfl%E2%80%AFand-siemens-mobility-unveil-detailed-design-of-new-piccadilly-line%E2%80%AFtrai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s-CZ" sz="700">
                <a:solidFill>
                  <a:srgbClr val="FFFFFF"/>
                </a:solidFill>
              </a:rPr>
              <a:t> by Unknown Author is licensed under </a:t>
            </a:r>
            <a:r>
              <a:rPr lang="cs-CZ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cs-CZ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3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60B755-6D0B-687A-078D-D167B2F6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cs-CZ" dirty="0"/>
              <a:t>Děkuji za pozornost! Nějaké otázky?</a:t>
            </a:r>
          </a:p>
        </p:txBody>
      </p:sp>
      <p:pic>
        <p:nvPicPr>
          <p:cNvPr id="13" name="Picture 6" descr="Lidské číslo dřeva">
            <a:extLst>
              <a:ext uri="{FF2B5EF4-FFF2-40B4-BE49-F238E27FC236}">
                <a16:creationId xmlns:a16="http://schemas.microsoft.com/office/drawing/2014/main" id="{88B384BA-1BA6-BCED-F290-6936A5470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4" b="2"/>
          <a:stretch/>
        </p:blipFill>
        <p:spPr>
          <a:xfrm>
            <a:off x="5458984" y="812799"/>
            <a:ext cx="5928344" cy="5294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65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BC0C-C31A-7F59-9E7C-8B078E43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2E861-CF9C-22CB-81A3-D9CB02997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Bakerloo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line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London 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London [cit. 2022-10-14]. Dostupné z: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Bakerloo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line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extension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- Transport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for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London (tfl.gov.uk)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London Underground. In: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2017-9-7 [cit. 2022-10-13]. Dostupné z: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https://youtu.be/1pMX7EkAhoA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Kanál uživatele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Geoff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Marshall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major London Tube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extension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21st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month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Rail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2011 [cit. 2022-09-24]. Dostupné z: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https://www.railjournal.com/news/first-major-london-tube-extension-of-21st-century-opens-this-month/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London Underground. In: 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Wikipedia: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free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San Francisco (CA):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Wikimedia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[cit. 2022-09-24]. Dostupné z: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History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of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the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London Underground - Wikipedia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London Underground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stations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In: 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Wikipedia: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free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San Francisco (CA):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Wikimedia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[cit. 2022-09-24]. Dostupné z: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List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of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London Underground </a:t>
            </a:r>
            <a:r>
              <a:rPr lang="cs-CZ" sz="18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stations</a:t>
            </a:r>
            <a:r>
              <a:rPr lang="cs-CZ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- Wikipedia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 Underground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In: 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Wikipedia: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free </a:t>
            </a:r>
            <a:r>
              <a:rPr lang="cs-CZ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[online]. San Francisco (CA):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Wikimedia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[cit. 2022-09-24]. Dostupné z: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 Underground </a:t>
            </a:r>
            <a:r>
              <a:rPr lang="cs-CZ" sz="1800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lang="cs-CZ" sz="1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Wikipedia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40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E00D-B2B0-28ED-D21D-3FE734F3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78D16-8442-C9B8-FFE3-E107040B2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London Underground </a:t>
            </a:r>
            <a:r>
              <a:rPr lang="cs-CZ" dirty="0" err="1"/>
              <a:t>rolling</a:t>
            </a:r>
            <a:r>
              <a:rPr lang="cs-CZ" dirty="0"/>
              <a:t> </a:t>
            </a:r>
            <a:r>
              <a:rPr lang="cs-CZ" dirty="0" err="1"/>
              <a:t>stock</a:t>
            </a:r>
            <a:r>
              <a:rPr lang="cs-CZ" dirty="0"/>
              <a:t>. In: Wikipedia: </a:t>
            </a:r>
            <a:r>
              <a:rPr lang="cs-CZ" dirty="0" err="1"/>
              <a:t>the</a:t>
            </a:r>
            <a:r>
              <a:rPr lang="cs-CZ" dirty="0"/>
              <a:t> free </a:t>
            </a:r>
            <a:r>
              <a:rPr lang="cs-CZ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2022-09-24]. Dostupné z: London Underground </a:t>
            </a:r>
            <a:r>
              <a:rPr lang="cs-CZ" dirty="0" err="1"/>
              <a:t>rolling</a:t>
            </a:r>
            <a:r>
              <a:rPr lang="cs-CZ" dirty="0"/>
              <a:t> </a:t>
            </a:r>
            <a:r>
              <a:rPr lang="cs-CZ" dirty="0" err="1"/>
              <a:t>stock</a:t>
            </a:r>
            <a:r>
              <a:rPr lang="cs-CZ" dirty="0"/>
              <a:t> - Wikipedia</a:t>
            </a:r>
          </a:p>
          <a:p>
            <a:r>
              <a:rPr lang="cs-CZ" dirty="0"/>
              <a:t>London Underground. In: Wikipedia: </a:t>
            </a:r>
            <a:r>
              <a:rPr lang="cs-CZ" dirty="0" err="1"/>
              <a:t>the</a:t>
            </a:r>
            <a:r>
              <a:rPr lang="cs-CZ" dirty="0"/>
              <a:t> free </a:t>
            </a:r>
            <a:r>
              <a:rPr lang="cs-CZ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2022-09-24]. Dostupné z: https://en.wikipedia.org/wiki/London_Underground</a:t>
            </a:r>
          </a:p>
          <a:p>
            <a:r>
              <a:rPr lang="cs-CZ" dirty="0"/>
              <a:t>MCMUNN, Richard. In: 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Become</a:t>
            </a:r>
            <a:r>
              <a:rPr lang="cs-CZ" dirty="0"/>
              <a:t> a London Underground </a:t>
            </a:r>
            <a:r>
              <a:rPr lang="cs-CZ" dirty="0" err="1"/>
              <a:t>Train</a:t>
            </a:r>
            <a:r>
              <a:rPr lang="cs-CZ" dirty="0"/>
              <a:t> Driver: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Insider's</a:t>
            </a:r>
            <a:r>
              <a:rPr lang="cs-CZ" dirty="0"/>
              <a:t> </a:t>
            </a:r>
            <a:r>
              <a:rPr lang="cs-CZ" dirty="0" err="1"/>
              <a:t>Guide</a:t>
            </a:r>
            <a:r>
              <a:rPr lang="cs-CZ" dirty="0"/>
              <a:t> to </a:t>
            </a:r>
            <a:r>
              <a:rPr lang="cs-CZ" dirty="0" err="1"/>
              <a:t>Becoming</a:t>
            </a:r>
            <a:r>
              <a:rPr lang="cs-CZ" dirty="0"/>
              <a:t> a London Underground Tube Driver. Kent: how2become, 2015, s. 3-13. ISBN 9781910602249.</a:t>
            </a:r>
          </a:p>
          <a:p>
            <a:r>
              <a:rPr lang="cs-CZ" dirty="0"/>
              <a:t>New Tube </a:t>
            </a:r>
            <a:r>
              <a:rPr lang="cs-CZ" dirty="0" err="1"/>
              <a:t>for</a:t>
            </a:r>
            <a:r>
              <a:rPr lang="cs-CZ" dirty="0"/>
              <a:t> London. In: Wikipedia: </a:t>
            </a:r>
            <a:r>
              <a:rPr lang="cs-CZ" dirty="0" err="1"/>
              <a:t>the</a:t>
            </a:r>
            <a:r>
              <a:rPr lang="cs-CZ" dirty="0"/>
              <a:t> free </a:t>
            </a:r>
            <a:r>
              <a:rPr lang="cs-CZ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2022-10-14]. Dostupné z: New Tube </a:t>
            </a:r>
            <a:r>
              <a:rPr lang="cs-CZ" dirty="0" err="1"/>
              <a:t>for</a:t>
            </a:r>
            <a:r>
              <a:rPr lang="cs-CZ" dirty="0"/>
              <a:t> London - Wikipedia</a:t>
            </a:r>
          </a:p>
          <a:p>
            <a:r>
              <a:rPr lang="cs-CZ" dirty="0" err="1"/>
              <a:t>Timeline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London Underground. In: Wikipedia: </a:t>
            </a:r>
            <a:r>
              <a:rPr lang="cs-CZ" dirty="0" err="1"/>
              <a:t>the</a:t>
            </a:r>
            <a:r>
              <a:rPr lang="cs-CZ" dirty="0"/>
              <a:t> free </a:t>
            </a:r>
            <a:r>
              <a:rPr lang="cs-CZ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2022-09-24]. Dostupné z: </a:t>
            </a:r>
            <a:r>
              <a:rPr lang="cs-CZ" dirty="0" err="1"/>
              <a:t>Timeline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London Underground - Wikipedia</a:t>
            </a:r>
          </a:p>
          <a:p>
            <a:r>
              <a:rPr lang="cs-CZ" dirty="0"/>
              <a:t>Tube map. In: Wikipedia: </a:t>
            </a:r>
            <a:r>
              <a:rPr lang="cs-CZ" dirty="0" err="1"/>
              <a:t>the</a:t>
            </a:r>
            <a:r>
              <a:rPr lang="cs-CZ" dirty="0"/>
              <a:t> free </a:t>
            </a:r>
            <a:r>
              <a:rPr lang="cs-CZ" dirty="0" err="1"/>
              <a:t>encyclopedia</a:t>
            </a:r>
            <a:r>
              <a:rPr lang="cs-CZ" dirty="0"/>
              <a:t> 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[cit. 2022-09-24]. Dostupné z: Tube map – Wikipedia</a:t>
            </a:r>
          </a:p>
          <a:p>
            <a:r>
              <a:rPr lang="cs-CZ" dirty="0"/>
              <a:t>Tube trivia and </a:t>
            </a:r>
            <a:r>
              <a:rPr lang="cs-CZ" dirty="0" err="1"/>
              <a:t>facts</a:t>
            </a:r>
            <a:r>
              <a:rPr lang="cs-CZ" dirty="0"/>
              <a:t>. Made by </a:t>
            </a:r>
            <a:r>
              <a:rPr lang="cs-CZ" dirty="0" err="1"/>
              <a:t>TfL</a:t>
            </a:r>
            <a:r>
              <a:rPr lang="cs-CZ" dirty="0"/>
              <a:t> [online]. London [cit. 2022-09-24]. Dostupné z: </a:t>
            </a:r>
            <a:r>
              <a:rPr lang="cs-CZ" dirty="0">
                <a:hlinkClick r:id="rId2"/>
              </a:rPr>
              <a:t>https://madeby.tfl.gov.uk/2019/07/29/tube-trivia-and-facts/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39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27CCDC-6613-23D4-71F7-AE995D9A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cs-CZ" dirty="0"/>
              <a:t>Základní informace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91B9F-71AC-9075-6B9E-06F6C4047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5418664" cy="3748193"/>
          </a:xfrm>
        </p:spPr>
        <p:txBody>
          <a:bodyPr>
            <a:normAutofit/>
          </a:bodyPr>
          <a:lstStyle/>
          <a:p>
            <a:r>
              <a:rPr lang="cs-CZ" dirty="0"/>
              <a:t> Londýn</a:t>
            </a:r>
          </a:p>
          <a:p>
            <a:pPr lvl="1"/>
            <a:r>
              <a:rPr lang="cs-CZ" sz="2800" dirty="0"/>
              <a:t> Hlavní město VB</a:t>
            </a:r>
          </a:p>
          <a:p>
            <a:pPr lvl="1"/>
            <a:r>
              <a:rPr lang="cs-CZ" sz="2800" dirty="0"/>
              <a:t> Cca 1 600 km^2</a:t>
            </a:r>
          </a:p>
          <a:p>
            <a:pPr lvl="1"/>
            <a:r>
              <a:rPr lang="cs-CZ" sz="2800" dirty="0"/>
              <a:t> 8 800 800 obyvatel (2021)</a:t>
            </a:r>
          </a:p>
        </p:txBody>
      </p:sp>
      <p:pic>
        <p:nvPicPr>
          <p:cNvPr id="7" name="Picture 4" descr="Plot Your Sightseeing Tour with a London Attractions Map">
            <a:extLst>
              <a:ext uri="{FF2B5EF4-FFF2-40B4-BE49-F238E27FC236}">
                <a16:creationId xmlns:a16="http://schemas.microsoft.com/office/drawing/2014/main" id="{648CC9D8-76FC-26FE-4353-86FFA9FE3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r="8386" b="-1"/>
          <a:stretch/>
        </p:blipFill>
        <p:spPr bwMode="auto">
          <a:xfrm>
            <a:off x="6515944" y="2120900"/>
            <a:ext cx="4639736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7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645D-391D-239D-C4AD-E45FC4B9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F0456-1F3E-E9EA-19E7-26BE514F4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2174"/>
            <a:ext cx="10762760" cy="4499572"/>
          </a:xfrm>
        </p:spPr>
        <p:txBody>
          <a:bodyPr>
            <a:normAutofit/>
          </a:bodyPr>
          <a:lstStyle/>
          <a:p>
            <a:r>
              <a:rPr lang="cs-CZ" dirty="0"/>
              <a:t> 50. léta 19. století – GWR a GNR</a:t>
            </a:r>
          </a:p>
          <a:p>
            <a:r>
              <a:rPr lang="cs-CZ" dirty="0"/>
              <a:t> 10. 1. 1863 otevřen první úsek Metropolitan </a:t>
            </a:r>
            <a:r>
              <a:rPr lang="cs-CZ" dirty="0" err="1"/>
              <a:t>Railway</a:t>
            </a:r>
            <a:endParaRPr lang="cs-CZ" dirty="0"/>
          </a:p>
          <a:p>
            <a:pPr lvl="1"/>
            <a:r>
              <a:rPr lang="cs-CZ" dirty="0"/>
              <a:t> Širokorozchodná podzemní železnice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Paddington</a:t>
            </a:r>
            <a:r>
              <a:rPr lang="cs-CZ" dirty="0"/>
              <a:t> - </a:t>
            </a:r>
            <a:r>
              <a:rPr lang="cs-CZ" dirty="0" err="1"/>
              <a:t>Farringdon</a:t>
            </a:r>
            <a:endParaRPr lang="cs-CZ" dirty="0"/>
          </a:p>
          <a:p>
            <a:r>
              <a:rPr lang="cs-CZ" dirty="0"/>
              <a:t> Dnes: </a:t>
            </a:r>
            <a:r>
              <a:rPr lang="cs-CZ" dirty="0" err="1"/>
              <a:t>TfL</a:t>
            </a:r>
            <a:r>
              <a:rPr lang="cs-CZ" dirty="0"/>
              <a:t> </a:t>
            </a:r>
          </a:p>
          <a:p>
            <a:r>
              <a:rPr lang="cs-CZ" dirty="0"/>
              <a:t> 11 linek, 272 stanic, 400 km délka a 8 typů souprav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36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E603691-60FA-2F24-493A-E5A12024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cs-CZ" dirty="0"/>
              <a:t>Setkání vlaků dvou generací</a:t>
            </a:r>
            <a:endParaRPr lang="en-US" dirty="0"/>
          </a:p>
        </p:txBody>
      </p:sp>
      <p:pic>
        <p:nvPicPr>
          <p:cNvPr id="6" name="Picture 5" descr="A couple of trains on the railway tracks&#10;&#10;Description automatically generated with low confidence">
            <a:extLst>
              <a:ext uri="{FF2B5EF4-FFF2-40B4-BE49-F238E27FC236}">
                <a16:creationId xmlns:a16="http://schemas.microsoft.com/office/drawing/2014/main" id="{F9F88C55-5FBE-B67B-2BA5-ED16CA23F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2" b="15415"/>
          <a:stretch/>
        </p:blipFill>
        <p:spPr>
          <a:xfrm>
            <a:off x="1097280" y="2108201"/>
            <a:ext cx="10058400" cy="3760891"/>
          </a:xfrm>
          <a:prstGeom prst="rect">
            <a:avLst/>
          </a:prstGeom>
          <a:noFill/>
        </p:spPr>
      </p:pic>
      <p:sp>
        <p:nvSpPr>
          <p:cNvPr id="4" name="AutoShape 2" descr="The Metropolitan line | London Transport Museum">
            <a:extLst>
              <a:ext uri="{FF2B5EF4-FFF2-40B4-BE49-F238E27FC236}">
                <a16:creationId xmlns:a16="http://schemas.microsoft.com/office/drawing/2014/main" id="{172A3A83-E41A-D2A4-7514-146561B4C7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95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DCAC-8F34-999A-412C-2DFCA26F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4D4E-5D69-5AA5-7DEF-8DE8D0ED6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2174"/>
            <a:ext cx="10058400" cy="4481465"/>
          </a:xfrm>
        </p:spPr>
        <p:txBody>
          <a:bodyPr>
            <a:normAutofit/>
          </a:bodyPr>
          <a:lstStyle/>
          <a:p>
            <a:r>
              <a:rPr lang="cs-CZ" sz="2400" dirty="0"/>
              <a:t> První myšlenky podzemní železnice na začátku 19. století</a:t>
            </a:r>
          </a:p>
          <a:p>
            <a:pPr lvl="1"/>
            <a:r>
              <a:rPr lang="cs-CZ" sz="2000" dirty="0"/>
              <a:t> Ve 30. letech se začíná s větší a řízenou diskusí 		</a:t>
            </a:r>
            <a:endParaRPr lang="cs-CZ" sz="1200" dirty="0"/>
          </a:p>
          <a:p>
            <a:r>
              <a:rPr lang="cs-CZ" sz="2400" dirty="0"/>
              <a:t> 1854 začíná výstavba, 1863 otevřen první úsek – GWR a GNR</a:t>
            </a:r>
          </a:p>
          <a:p>
            <a:r>
              <a:rPr lang="cs-CZ" sz="2400" dirty="0"/>
              <a:t> 1868 následuje Metropolitan </a:t>
            </a:r>
            <a:r>
              <a:rPr lang="cs-CZ" sz="2400" dirty="0" err="1"/>
              <a:t>District</a:t>
            </a:r>
            <a:r>
              <a:rPr lang="cs-CZ" sz="2400" dirty="0"/>
              <a:t> </a:t>
            </a:r>
            <a:r>
              <a:rPr lang="cs-CZ" sz="2400" dirty="0" err="1"/>
              <a:t>Railway</a:t>
            </a:r>
            <a:endParaRPr lang="cs-CZ" sz="2400" dirty="0"/>
          </a:p>
          <a:p>
            <a:r>
              <a:rPr lang="cs-CZ" sz="2400" dirty="0"/>
              <a:t> 1890 City &amp; </a:t>
            </a:r>
            <a:r>
              <a:rPr lang="cs-CZ" sz="2400" dirty="0" err="1"/>
              <a:t>South</a:t>
            </a:r>
            <a:r>
              <a:rPr lang="cs-CZ" sz="2400" dirty="0"/>
              <a:t> London </a:t>
            </a:r>
            <a:r>
              <a:rPr lang="cs-CZ" sz="2400" dirty="0" err="1"/>
              <a:t>Railway</a:t>
            </a:r>
            <a:r>
              <a:rPr lang="cs-CZ" sz="2400" dirty="0"/>
              <a:t> – první ražená linka</a:t>
            </a:r>
          </a:p>
        </p:txBody>
      </p:sp>
    </p:spTree>
    <p:extLst>
      <p:ext uri="{BB962C8B-B14F-4D97-AF65-F5344CB8AC3E}">
        <p14:creationId xmlns:p14="http://schemas.microsoft.com/office/powerpoint/2010/main" val="346217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4167-4F2F-F3B2-D767-F8AF532E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8186-80E1-2A08-C9D4-A9F0D5B48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174284" cy="3760891"/>
          </a:xfrm>
        </p:spPr>
        <p:txBody>
          <a:bodyPr>
            <a:normAutofit/>
          </a:bodyPr>
          <a:lstStyle/>
          <a:p>
            <a:r>
              <a:rPr lang="cs-CZ" sz="2400" dirty="0"/>
              <a:t>1902 založeno Electric </a:t>
            </a:r>
            <a:r>
              <a:rPr lang="cs-CZ" sz="2400" dirty="0" err="1"/>
              <a:t>Railway</a:t>
            </a:r>
            <a:r>
              <a:rPr lang="cs-CZ" sz="2400" dirty="0"/>
              <a:t> </a:t>
            </a:r>
            <a:r>
              <a:rPr lang="cs-CZ" sz="2400" dirty="0" err="1"/>
              <a:t>Company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London </a:t>
            </a:r>
          </a:p>
          <a:p>
            <a:pPr lvl="1"/>
            <a:r>
              <a:rPr lang="cs-CZ" sz="2000" dirty="0"/>
              <a:t> Sjednocení všech doposud existujících linek – Mr. </a:t>
            </a:r>
            <a:r>
              <a:rPr lang="cs-CZ" sz="2000" dirty="0" err="1"/>
              <a:t>Yerkes</a:t>
            </a:r>
            <a:endParaRPr lang="cs-CZ" sz="2000" dirty="0"/>
          </a:p>
          <a:p>
            <a:pPr lvl="1"/>
            <a:r>
              <a:rPr lang="cs-CZ" sz="2000" dirty="0"/>
              <a:t> 1912 – koupení většiny linek metra, všechny autobusy a tramvaje</a:t>
            </a:r>
          </a:p>
          <a:p>
            <a:pPr lvl="2"/>
            <a:r>
              <a:rPr lang="cs-CZ" sz="2000" dirty="0"/>
              <a:t> První plánek, kde se systém nazývá metrem</a:t>
            </a:r>
          </a:p>
          <a:p>
            <a:pPr lvl="1"/>
            <a:r>
              <a:rPr lang="cs-CZ" sz="2000" dirty="0"/>
              <a:t> Přejmenování linek – </a:t>
            </a:r>
            <a:r>
              <a:rPr lang="cs-CZ" sz="2000" dirty="0" err="1"/>
              <a:t>Northern</a:t>
            </a:r>
            <a:r>
              <a:rPr lang="cs-CZ" sz="2000" dirty="0"/>
              <a:t> line, </a:t>
            </a:r>
            <a:r>
              <a:rPr lang="cs-CZ" sz="2000" dirty="0" err="1"/>
              <a:t>Central</a:t>
            </a:r>
            <a:r>
              <a:rPr lang="cs-CZ" sz="2000" dirty="0"/>
              <a:t> line… </a:t>
            </a:r>
          </a:p>
          <a:p>
            <a:r>
              <a:rPr lang="cs-CZ" sz="2400" dirty="0"/>
              <a:t> Protiletecké kryty během 1. světové války </a:t>
            </a:r>
          </a:p>
          <a:p>
            <a:r>
              <a:rPr lang="cs-CZ" sz="2400" dirty="0"/>
              <a:t> 1933 založena společnost – London </a:t>
            </a:r>
            <a:r>
              <a:rPr lang="cs-CZ" sz="2400" dirty="0" err="1"/>
              <a:t>Passenger</a:t>
            </a:r>
            <a:r>
              <a:rPr lang="cs-CZ" sz="2400" dirty="0"/>
              <a:t> Transport </a:t>
            </a:r>
            <a:r>
              <a:rPr lang="cs-CZ" sz="2400" dirty="0" err="1"/>
              <a:t>Board</a:t>
            </a:r>
            <a:endParaRPr lang="cs-CZ" sz="2400" dirty="0"/>
          </a:p>
          <a:p>
            <a:r>
              <a:rPr lang="cs-CZ" sz="2400" dirty="0"/>
              <a:t> Omezený provoz během 2. světové války</a:t>
            </a:r>
          </a:p>
        </p:txBody>
      </p:sp>
    </p:spTree>
    <p:extLst>
      <p:ext uri="{BB962C8B-B14F-4D97-AF65-F5344CB8AC3E}">
        <p14:creationId xmlns:p14="http://schemas.microsoft.com/office/powerpoint/2010/main" val="83272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AD4F54F-BD4D-978F-F2FE-EE40A2F5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cs-CZ" dirty="0"/>
              <a:t>První mapa systému metra</a:t>
            </a:r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7140B28-1FF9-8A9C-4E29-44A8B0D67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34194" y="402025"/>
            <a:ext cx="7557806" cy="6027350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8E856F-129E-6108-C90D-92CA754EF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cs-CZ" dirty="0"/>
              <a:t>Harry Beck, 1933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370C9-09EA-2529-37E6-87962DF61948}"/>
              </a:ext>
            </a:extLst>
          </p:cNvPr>
          <p:cNvSpPr txBox="1"/>
          <p:nvPr/>
        </p:nvSpPr>
        <p:spPr>
          <a:xfrm>
            <a:off x="9008690" y="6429375"/>
            <a:ext cx="318331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sz="700" dirty="0" err="1">
                <a:solidFill>
                  <a:srgbClr val="FFFFFF"/>
                </a:solidFill>
                <a:hlinkClick r:id="rId3" tooltip="http://theconversation.com/sublime-design-the-london-underground-map-262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</a:t>
            </a:r>
            <a:r>
              <a:rPr lang="cs-CZ" sz="700" dirty="0">
                <a:solidFill>
                  <a:srgbClr val="FFFFFF"/>
                </a:solidFill>
                <a:hlinkClick r:id="rId3" tooltip="http://theconversation.com/sublime-design-the-london-underground-map-262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700" dirty="0" err="1">
                <a:solidFill>
                  <a:srgbClr val="FFFFFF"/>
                </a:solidFill>
                <a:hlinkClick r:id="rId3" tooltip="http://theconversation.com/sublime-design-the-london-underground-map-262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</a:t>
            </a:r>
            <a:r>
              <a:rPr lang="cs-CZ" sz="700" dirty="0">
                <a:solidFill>
                  <a:srgbClr val="FFFFFF"/>
                </a:solidFill>
              </a:rPr>
              <a:t> by </a:t>
            </a:r>
            <a:r>
              <a:rPr lang="cs-CZ" sz="700" dirty="0" err="1">
                <a:solidFill>
                  <a:srgbClr val="FFFFFF"/>
                </a:solidFill>
              </a:rPr>
              <a:t>Unknown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 err="1">
                <a:solidFill>
                  <a:srgbClr val="FFFFFF"/>
                </a:solidFill>
              </a:rPr>
              <a:t>Author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 err="1">
                <a:solidFill>
                  <a:srgbClr val="FFFFFF"/>
                </a:solidFill>
              </a:rPr>
              <a:t>is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 err="1">
                <a:solidFill>
                  <a:srgbClr val="FFFFFF"/>
                </a:solidFill>
              </a:rPr>
              <a:t>licensed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 err="1">
                <a:solidFill>
                  <a:srgbClr val="FFFFFF"/>
                </a:solidFill>
              </a:rPr>
              <a:t>under</a:t>
            </a:r>
            <a:r>
              <a:rPr lang="cs-CZ" sz="700" dirty="0">
                <a:solidFill>
                  <a:srgbClr val="FFFFFF"/>
                </a:solidFill>
              </a:rPr>
              <a:t> </a:t>
            </a:r>
            <a:r>
              <a:rPr lang="cs-CZ" sz="700" dirty="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cs-CZ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9219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5B0A1E48B9D48B899B33603E7D7C5" ma:contentTypeVersion="9" ma:contentTypeDescription="Create a new document." ma:contentTypeScope="" ma:versionID="5be2471a619a8ccf0901fd6f11433314">
  <xsd:schema xmlns:xsd="http://www.w3.org/2001/XMLSchema" xmlns:xs="http://www.w3.org/2001/XMLSchema" xmlns:p="http://schemas.microsoft.com/office/2006/metadata/properties" xmlns:ns3="483e9a6b-b03d-484a-aca9-37b1b96aacf6" xmlns:ns4="f141716c-50d1-4b6b-b0db-6d77c9bd8230" targetNamespace="http://schemas.microsoft.com/office/2006/metadata/properties" ma:root="true" ma:fieldsID="4fc9b60b132e3c20839cffba33e888a7" ns3:_="" ns4:_="">
    <xsd:import namespace="483e9a6b-b03d-484a-aca9-37b1b96aacf6"/>
    <xsd:import namespace="f141716c-50d1-4b6b-b0db-6d77c9bd8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e9a6b-b03d-484a-aca9-37b1b96aa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716c-50d1-4b6b-b0db-6d77c9bd82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D644DB-F18F-4470-8DE6-FF4D2DF31C11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purl.org/dc/dcmitype/"/>
    <ds:schemaRef ds:uri="483e9a6b-b03d-484a-aca9-37b1b96aacf6"/>
    <ds:schemaRef ds:uri="http://schemas.microsoft.com/office/infopath/2007/PartnerControls"/>
    <ds:schemaRef ds:uri="f141716c-50d1-4b6b-b0db-6d77c9bd8230"/>
  </ds:schemaRefs>
</ds:datastoreItem>
</file>

<file path=customXml/itemProps2.xml><?xml version="1.0" encoding="utf-8"?>
<ds:datastoreItem xmlns:ds="http://schemas.openxmlformats.org/officeDocument/2006/customXml" ds:itemID="{5D882AE5-EFB6-45A4-BE1F-CD054F70BC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500E0-4FCE-467E-A46E-5E11388D53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e9a6b-b03d-484a-aca9-37b1b96aacf6"/>
    <ds:schemaRef ds:uri="f141716c-50d1-4b6b-b0db-6d77c9bd8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367</TotalTime>
  <Words>1660</Words>
  <Application>Microsoft Office PowerPoint</Application>
  <PresentationFormat>Widescreen</PresentationFormat>
  <Paragraphs>210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Century Gothic</vt:lpstr>
      <vt:lpstr>Times New Roman</vt:lpstr>
      <vt:lpstr>1_RetrospectVTI</vt:lpstr>
      <vt:lpstr>Londýnské metro</vt:lpstr>
      <vt:lpstr>Osnova</vt:lpstr>
      <vt:lpstr>Úvod </vt:lpstr>
      <vt:lpstr>Základní informace</vt:lpstr>
      <vt:lpstr>Základní informace</vt:lpstr>
      <vt:lpstr>Setkání vlaků dvou generací</vt:lpstr>
      <vt:lpstr>Historie</vt:lpstr>
      <vt:lpstr>Historie </vt:lpstr>
      <vt:lpstr>První mapa systému metra</vt:lpstr>
      <vt:lpstr>Historie</vt:lpstr>
      <vt:lpstr>‚S‘ Stock</vt:lpstr>
      <vt:lpstr>Jednotlivé linky</vt:lpstr>
      <vt:lpstr>Linky hloubené – Metropolitan line</vt:lpstr>
      <vt:lpstr>Hammersmith &amp; City line</vt:lpstr>
      <vt:lpstr>District line</vt:lpstr>
      <vt:lpstr>Circle line</vt:lpstr>
      <vt:lpstr>Linky ražené – Northern line</vt:lpstr>
      <vt:lpstr>Waterloo &amp; City line</vt:lpstr>
      <vt:lpstr>Central line</vt:lpstr>
      <vt:lpstr>Bakerloo line</vt:lpstr>
      <vt:lpstr>Piccadilly line</vt:lpstr>
      <vt:lpstr>Victoria line</vt:lpstr>
      <vt:lpstr>Jubilee line</vt:lpstr>
      <vt:lpstr>Vozový park</vt:lpstr>
      <vt:lpstr>Linky hloubené – S stock</vt:lpstr>
      <vt:lpstr>Linky ražené – 1972 stock</vt:lpstr>
      <vt:lpstr>1973 stock</vt:lpstr>
      <vt:lpstr>1992 stock</vt:lpstr>
      <vt:lpstr>1995 stock</vt:lpstr>
      <vt:lpstr>1996 stock</vt:lpstr>
      <vt:lpstr>2009 stock</vt:lpstr>
      <vt:lpstr>Budoucnost</vt:lpstr>
      <vt:lpstr>Děkuji za pozornost! Nějaké otázky?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Londýnské metro</dc:title>
  <dc:creator>Kovář Michal</dc:creator>
  <cp:lastModifiedBy>Kovář Michal</cp:lastModifiedBy>
  <cp:revision>2</cp:revision>
  <dcterms:created xsi:type="dcterms:W3CDTF">2022-10-15T09:57:37Z</dcterms:created>
  <dcterms:modified xsi:type="dcterms:W3CDTF">2022-12-19T20:01:30Z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0x0101002175B0A1E48B9D48B899B33603E7D7C5</vt:lpwstr>
  </property>
</Properties>
</file>