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3" r:id="rId9"/>
    <p:sldId id="264" r:id="rId10"/>
    <p:sldId id="265" r:id="rId11"/>
    <p:sldId id="260" r:id="rId12"/>
    <p:sldId id="261" r:id="rId13"/>
    <p:sldId id="262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8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6BD818-4638-C870-4932-C21D97832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038328-267B-0132-4709-8AE20DBD1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74A558-41C3-434E-5D7F-2B842109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FDE3-156D-48E6-8B84-A497503BBCF2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402902-1088-4697-25C0-D08D4986A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B1FCE2-1594-3995-BF1F-D135898D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B6-7BCD-4E09-A9F0-CCFC46180F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31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2C67C8-2E8C-0723-165C-B9D164949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6C6148-D950-87E5-AD31-01A6C354C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6924A9-F599-D408-5E7E-D431831D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FDE3-156D-48E6-8B84-A497503BBCF2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7EBA2E-EDEE-EF63-7A8E-BCA939464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4F542B-E149-B2B3-1D65-EB39812F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B6-7BCD-4E09-A9F0-CCFC46180F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67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D2B2F72-7744-3652-0FED-68AF0CF1B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90D861C-BB46-A009-3380-D03A84A98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3A09E1-7202-04F6-7A55-D21ACBA6D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FDE3-156D-48E6-8B84-A497503BBCF2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DBC247-6A43-8788-21A3-0F287001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85E1C8-C242-1B32-5178-021D592F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B6-7BCD-4E09-A9F0-CCFC46180F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04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6F529-ABB3-D7E1-1269-412389D5D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41C226-DA92-467E-C912-CAFAFB436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D61712-97D0-DDD3-8244-EB764A294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FDE3-156D-48E6-8B84-A497503BBCF2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E382ED-D956-B8AC-266B-928D3D3C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3AB97D-95C3-A8BC-8621-B4AFEDB9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B6-7BCD-4E09-A9F0-CCFC46180F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98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41050-3630-41AD-AD62-40166FF5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E4E3CF-ECEA-19C9-5317-D4ABA0422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4436F9-33CC-0704-67E5-B9813B0BC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FDE3-156D-48E6-8B84-A497503BBCF2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01DD78-01AD-3BA7-9181-6726B48FC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F57B81-C6BF-A66E-8B50-4B4182222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B6-7BCD-4E09-A9F0-CCFC46180F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19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405B9-5505-8704-F07B-B777B812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2FA335-7BCF-B0AE-09D4-D23ACC4F11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FEE10D2-E5DA-15AC-75DE-C71A3FC7B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92581D-5ADB-E016-62AF-29DEC5A73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FDE3-156D-48E6-8B84-A497503BBCF2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8D63AF-C678-8FA7-D52D-DA562F98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66906B-85DB-01BF-2267-D4E27BB4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B6-7BCD-4E09-A9F0-CCFC46180F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99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33C0B-A264-0610-FEEF-AFCC1B620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829E76-220E-0C74-3535-C5E60E9DC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B1AA56-63BF-1700-4351-F2462FA4A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0001E4E-832B-EF08-985D-BC93CB4C1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8C4623E-7C5E-B849-58AC-C4BD69B535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826F13F-8B43-B9A1-ED41-6C275B434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FDE3-156D-48E6-8B84-A497503BBCF2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F347E39-79F2-0DC7-6F62-87BF9EDE8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D346885-0339-969B-7A39-215AB5EF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B6-7BCD-4E09-A9F0-CCFC46180F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03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5C0EF-C6EB-A9B5-8789-98FC575F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4BB7598-09C5-054C-542A-7397E6E6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FDE3-156D-48E6-8B84-A497503BBCF2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1F5B2C1-FFDA-EA94-3440-05A954F4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000B07-6D1C-A34B-4DA4-0D6918D9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B6-7BCD-4E09-A9F0-CCFC46180F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60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F86BE06-CCD3-D086-288C-A03CD90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FDE3-156D-48E6-8B84-A497503BBCF2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70ECCA9-85CB-72B5-2687-E9B83B2E5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B6F66D-4A60-ABE5-DB56-07B8074D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B6-7BCD-4E09-A9F0-CCFC46180F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97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B4A0E6-8CD1-8326-A7AB-32E5D8C3C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073F7F-4EB5-DBE8-4730-18934EE55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C544F8-57FF-2C58-E190-B6C76AC2F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7B0F0C-7804-A494-F530-FC9D81109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FDE3-156D-48E6-8B84-A497503BBCF2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0C7B659-9827-0438-07EE-1199093C0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DD391C-9C9D-2855-18D2-B006975F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B6-7BCD-4E09-A9F0-CCFC46180F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54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48C3F-1461-9123-0BCB-A2C75E1B7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9C661E4-C6A0-FD7D-D166-3312B4A712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ED10B5-7EA2-71BF-38F4-A7A5F35A3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FAFFA74-E971-5A73-05CA-2C88EBD69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FDE3-156D-48E6-8B84-A497503BBCF2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CA156F-053B-56A1-193F-2E26CCB8F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933BA4-8DEA-A2FC-08CC-5A09D659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B6-7BCD-4E09-A9F0-CCFC46180F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62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9C6DD73-7717-6490-5CE0-F2D08CE01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84A446C-923B-D7DC-A0DE-600155364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27C032-BCFC-1A1E-7096-8FCE313A3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7FDE3-156D-48E6-8B84-A497503BBCF2}" type="datetimeFigureOut">
              <a:rPr lang="cs-CZ" smtClean="0"/>
              <a:t>25.01.2023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8C96A4-F2FF-54CF-3F0D-CA554533E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B7A43B-C4CB-FA35-782F-691FEFC47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8E1B6-7BCD-4E09-A9F0-CCFC46180F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45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32CA89-A867-8EFD-3ABE-77C43A4C8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Amasis MT Pro Medium" panose="02040604050005020304" pitchFamily="18" charset="-18"/>
                <a:cs typeface="Aharoni" panose="02010803020104030203" pitchFamily="2" charset="-79"/>
              </a:rPr>
              <a:t>ABS </a:t>
            </a:r>
            <a:r>
              <a:rPr lang="cs-CZ" dirty="0" err="1">
                <a:solidFill>
                  <a:schemeClr val="bg1"/>
                </a:solidFill>
                <a:latin typeface="Amasis MT Pro Medium" panose="02040604050005020304" pitchFamily="18" charset="-18"/>
                <a:cs typeface="Aharoni" panose="02010803020104030203" pitchFamily="2" charset="-79"/>
              </a:rPr>
              <a:t>Jets</a:t>
            </a:r>
            <a:r>
              <a:rPr lang="cs-CZ" dirty="0">
                <a:solidFill>
                  <a:schemeClr val="bg1"/>
                </a:solidFill>
                <a:latin typeface="Amasis MT Pro Medium" panose="02040604050005020304" pitchFamily="18" charset="-18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01FCAB-FC54-23CF-C388-96AEDE0BE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cs-CZ" sz="2000">
                <a:solidFill>
                  <a:schemeClr val="bg1"/>
                </a:solidFill>
              </a:rPr>
              <a:t>Sebastian Váňa DL2</a:t>
            </a:r>
          </a:p>
          <a:p>
            <a:pPr algn="l"/>
            <a:r>
              <a:rPr lang="cs-CZ" sz="2000">
                <a:solidFill>
                  <a:schemeClr val="bg1"/>
                </a:solidFill>
              </a:rPr>
              <a:t>Studentská konference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1B112E8-C00D-58A2-381C-8AE416BA4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382" y="1961334"/>
            <a:ext cx="4047843" cy="15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3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obloha, voda, exteriér, loďka&#10;&#10;Popis byl vytvořen automaticky">
            <a:extLst>
              <a:ext uri="{FF2B5EF4-FFF2-40B4-BE49-F238E27FC236}">
                <a16:creationId xmlns:a16="http://schemas.microsoft.com/office/drawing/2014/main" id="{05C76B0C-43BB-1C78-846D-DE0090BA7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8" b="57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88EA335-4C10-BD6A-AC59-BD2397C58D2C}"/>
              </a:ext>
            </a:extLst>
          </p:cNvPr>
          <p:cNvSpPr txBox="1"/>
          <p:nvPr/>
        </p:nvSpPr>
        <p:spPr>
          <a:xfrm>
            <a:off x="3833327" y="4627982"/>
            <a:ext cx="4525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rbel Light" panose="020B0303020204020204" pitchFamily="34" charset="0"/>
              </a:rPr>
              <a:t>Děkuji za pozornost </a:t>
            </a:r>
          </a:p>
        </p:txBody>
      </p:sp>
    </p:spTree>
    <p:extLst>
      <p:ext uri="{BB962C8B-B14F-4D97-AF65-F5344CB8AC3E}">
        <p14:creationId xmlns:p14="http://schemas.microsoft.com/office/powerpoint/2010/main" val="1348929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bloha, planina, exteriér, tráva&#10;&#10;Popis byl vytvořen automaticky">
            <a:extLst>
              <a:ext uri="{FF2B5EF4-FFF2-40B4-BE49-F238E27FC236}">
                <a16:creationId xmlns:a16="http://schemas.microsoft.com/office/drawing/2014/main" id="{3973D467-CF42-6FE8-1F08-CD0C4F8CD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BF6605-E765-A73F-1348-D0355D42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918139"/>
            <a:ext cx="1257300" cy="915987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Úvod</a:t>
            </a:r>
            <a:r>
              <a:rPr lang="cs-CZ" sz="4000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35BB63-9061-7CD1-61CC-530384D51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1" y="1672201"/>
            <a:ext cx="2781300" cy="4267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Avenir Next LT Pro Light" panose="020B0304020202020204" pitchFamily="34" charset="-18"/>
                <a:cs typeface="Angsana New" panose="020B0502040204020203" pitchFamily="18" charset="-34"/>
              </a:rPr>
              <a:t>-největší letecká společnost provozující soukromé lety v ČR a na Slovensku </a:t>
            </a:r>
          </a:p>
          <a:p>
            <a:pPr marL="0" indent="0">
              <a:buNone/>
            </a:pPr>
            <a:r>
              <a:rPr lang="cs-CZ" sz="2000" dirty="0">
                <a:latin typeface="Avenir Next LT Pro Light" panose="020B0304020202020204" pitchFamily="34" charset="-18"/>
                <a:cs typeface="Angsana New" panose="020B0502040204020203" pitchFamily="18" charset="-34"/>
              </a:rPr>
              <a:t>-Praha/Bratislava</a:t>
            </a:r>
          </a:p>
          <a:p>
            <a:pPr marL="0" indent="0">
              <a:buNone/>
            </a:pPr>
            <a:r>
              <a:rPr lang="cs-CZ" sz="2000" dirty="0">
                <a:latin typeface="Avenir Next LT Pro Light" panose="020B0304020202020204" pitchFamily="34" charset="-18"/>
                <a:cs typeface="Angsana New" panose="020B0502040204020203" pitchFamily="18" charset="-34"/>
              </a:rPr>
              <a:t>-pestrá flotila letadel </a:t>
            </a:r>
          </a:p>
          <a:p>
            <a:pPr marL="0" indent="0">
              <a:buNone/>
            </a:pPr>
            <a:r>
              <a:rPr lang="cs-CZ" sz="2000" dirty="0">
                <a:latin typeface="Avenir Next LT Pro Light" panose="020B0304020202020204" pitchFamily="34" charset="-18"/>
                <a:cs typeface="Angsana New" panose="020B0502040204020203" pitchFamily="18" charset="-34"/>
              </a:rPr>
              <a:t>-excelence, kvalita a bezpečnost 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5655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bloha, exteriér, planina, ranvej&#10;&#10;Popis byl vytvořen automaticky">
            <a:extLst>
              <a:ext uri="{FF2B5EF4-FFF2-40B4-BE49-F238E27FC236}">
                <a16:creationId xmlns:a16="http://schemas.microsoft.com/office/drawing/2014/main" id="{38E00139-EBE8-55A8-33C1-0392203D5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D47B94-3610-61A5-F711-1E650FE47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790575"/>
            <a:ext cx="1590675" cy="806450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Historie</a:t>
            </a:r>
            <a:r>
              <a:rPr lang="cs-CZ" sz="4000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B45C2B-B377-803C-6F9B-0E9FE485F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597025"/>
            <a:ext cx="2352675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Avenir Next LT Pro Light" panose="020B0304020202020204" pitchFamily="34" charset="-18"/>
              </a:rPr>
              <a:t>-Červen 2004</a:t>
            </a:r>
          </a:p>
          <a:p>
            <a:pPr marL="0" indent="0">
              <a:buNone/>
            </a:pPr>
            <a:r>
              <a:rPr lang="cs-CZ" sz="2000" dirty="0">
                <a:latin typeface="Avenir Next LT Pro Light" panose="020B0304020202020204" pitchFamily="34" charset="-18"/>
              </a:rPr>
              <a:t>-ABA Air</a:t>
            </a:r>
          </a:p>
          <a:p>
            <a:pPr marL="0" indent="0">
              <a:buNone/>
            </a:pPr>
            <a:r>
              <a:rPr lang="cs-CZ" sz="2000" dirty="0">
                <a:latin typeface="Avenir Next LT Pro Light" panose="020B0304020202020204" pitchFamily="34" charset="-18"/>
              </a:rPr>
              <a:t>-od </a:t>
            </a:r>
            <a:r>
              <a:rPr lang="cs-CZ" sz="2000" dirty="0" err="1">
                <a:latin typeface="Avenir Next LT Pro Light" panose="020B0304020202020204" pitchFamily="34" charset="-18"/>
              </a:rPr>
              <a:t>carga</a:t>
            </a:r>
            <a:r>
              <a:rPr lang="cs-CZ" sz="2000" dirty="0">
                <a:latin typeface="Avenir Next LT Pro Light" panose="020B0304020202020204" pitchFamily="34" charset="-18"/>
              </a:rPr>
              <a:t> k luxusnímu létání</a:t>
            </a:r>
          </a:p>
          <a:p>
            <a:pPr marL="0" indent="0">
              <a:buNone/>
            </a:pPr>
            <a:r>
              <a:rPr lang="cs-CZ" sz="2000" dirty="0">
                <a:latin typeface="Avenir Next LT Pro Light" panose="020B0304020202020204" pitchFamily="34" charset="-18"/>
              </a:rPr>
              <a:t>-2002 první letadlo ABS </a:t>
            </a:r>
            <a:r>
              <a:rPr lang="cs-CZ" sz="2000" dirty="0" err="1">
                <a:latin typeface="Avenir Next LT Pro Light" panose="020B0304020202020204" pitchFamily="34" charset="-18"/>
              </a:rPr>
              <a:t>Jets</a:t>
            </a:r>
            <a:r>
              <a:rPr lang="cs-CZ" sz="2000" dirty="0">
                <a:latin typeface="Avenir Next LT Pro Light" panose="020B0304020202020204" pitchFamily="34" charset="-18"/>
              </a:rPr>
              <a:t> ERJ-135   </a:t>
            </a:r>
          </a:p>
          <a:p>
            <a:pPr marL="0" indent="0">
              <a:buNone/>
            </a:pPr>
            <a:r>
              <a:rPr lang="cs-CZ" sz="2000" dirty="0">
                <a:latin typeface="Avenir Next LT Pro Light" panose="020B0304020202020204" pitchFamily="34" charset="-18"/>
              </a:rPr>
              <a:t>-2007 koupě hangáru C od ČSA </a:t>
            </a:r>
          </a:p>
        </p:txBody>
      </p:sp>
    </p:spTree>
    <p:extLst>
      <p:ext uri="{BB962C8B-B14F-4D97-AF65-F5344CB8AC3E}">
        <p14:creationId xmlns:p14="http://schemas.microsoft.com/office/powerpoint/2010/main" val="316833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bloha, planina, exteriér, letadlo&#10;&#10;Popis byl vytvořen automaticky">
            <a:extLst>
              <a:ext uri="{FF2B5EF4-FFF2-40B4-BE49-F238E27FC236}">
                <a16:creationId xmlns:a16="http://schemas.microsoft.com/office/drawing/2014/main" id="{BF8B103D-F1B0-A82E-FBF7-BDCB791D0C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9ADCA6-E329-738C-799F-A709F2E15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2" y="837176"/>
            <a:ext cx="1257299" cy="806450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Flotila</a:t>
            </a:r>
            <a:r>
              <a:rPr lang="cs-CZ" sz="4000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A356A9-EAC3-7333-59B1-72E8B9B4A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65" y="1643626"/>
            <a:ext cx="2990210" cy="3957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Avenir Next LT Pro Light" panose="020B0304020202020204" pitchFamily="34" charset="-18"/>
              </a:rPr>
              <a:t>-12 letadel od čtyř výrobců </a:t>
            </a:r>
          </a:p>
          <a:p>
            <a:pPr marL="0" indent="0">
              <a:buNone/>
            </a:pPr>
            <a:r>
              <a:rPr lang="cs-CZ" sz="2000" dirty="0">
                <a:latin typeface="Avenir Next LT Pro Light" panose="020B0304020202020204" pitchFamily="34" charset="-18"/>
              </a:rPr>
              <a:t>-všechna letadla jsou kategorie </a:t>
            </a:r>
            <a:r>
              <a:rPr lang="cs-CZ" sz="2000" dirty="0" err="1">
                <a:latin typeface="Avenir Next LT Pro Light" panose="020B0304020202020204" pitchFamily="34" charset="-18"/>
              </a:rPr>
              <a:t>heavy</a:t>
            </a:r>
            <a:r>
              <a:rPr lang="cs-CZ" sz="2000" dirty="0">
                <a:latin typeface="Avenir Next LT Pro Light" panose="020B0304020202020204" pitchFamily="34" charset="-18"/>
              </a:rPr>
              <a:t> jet a </a:t>
            </a:r>
            <a:r>
              <a:rPr lang="cs-CZ" sz="2000" dirty="0" err="1">
                <a:latin typeface="Avenir Next LT Pro Light" panose="020B0304020202020204" pitchFamily="34" charset="-18"/>
              </a:rPr>
              <a:t>ulr</a:t>
            </a:r>
            <a:r>
              <a:rPr lang="cs-CZ" sz="2000" dirty="0">
                <a:latin typeface="Avenir Next LT Pro Light" panose="020B0304020202020204" pitchFamily="34" charset="-18"/>
              </a:rPr>
              <a:t> </a:t>
            </a:r>
          </a:p>
          <a:p>
            <a:pPr marL="0" indent="0">
              <a:buNone/>
            </a:pPr>
            <a:r>
              <a:rPr lang="cs-CZ" sz="2000" dirty="0">
                <a:latin typeface="Avenir Next LT Pro Light" panose="020B0304020202020204" pitchFamily="34" charset="-18"/>
              </a:rPr>
              <a:t>-imatrikulace OK, OM a P4 </a:t>
            </a:r>
          </a:p>
          <a:p>
            <a:pPr marL="0" indent="0">
              <a:buNone/>
            </a:pPr>
            <a:r>
              <a:rPr lang="cs-CZ" sz="2000" dirty="0">
                <a:latin typeface="Avenir Next LT Pro Light" panose="020B0304020202020204" pitchFamily="34" charset="-18"/>
              </a:rPr>
              <a:t>-všechna letadla vás dopraví všude po světě </a:t>
            </a:r>
          </a:p>
        </p:txBody>
      </p:sp>
    </p:spTree>
    <p:extLst>
      <p:ext uri="{BB962C8B-B14F-4D97-AF65-F5344CB8AC3E}">
        <p14:creationId xmlns:p14="http://schemas.microsoft.com/office/powerpoint/2010/main" val="330575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voda, exteriér, loďka, oceán&#10;&#10;Popis byl vytvořen automaticky">
            <a:extLst>
              <a:ext uri="{FF2B5EF4-FFF2-40B4-BE49-F238E27FC236}">
                <a16:creationId xmlns:a16="http://schemas.microsoft.com/office/drawing/2014/main" id="{8A5C42E7-7937-43A3-07DC-806A4F896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" r="813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D52D49-CBC4-EF88-27DF-994AC9657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929572"/>
            <a:ext cx="3822189" cy="784928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Letadla </a:t>
            </a:r>
            <a:r>
              <a:rPr lang="cs-CZ" sz="40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Gulfstream</a:t>
            </a:r>
            <a:r>
              <a:rPr lang="cs-CZ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96F17A-CA55-9C4D-4E20-E02168A31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796026"/>
            <a:ext cx="2600325" cy="3890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Avenir Next LT Pro Light" panose="020B0304020202020204" pitchFamily="34" charset="-18"/>
              </a:rPr>
              <a:t>-G550/650</a:t>
            </a:r>
          </a:p>
          <a:p>
            <a:pPr marL="0" indent="0">
              <a:buNone/>
            </a:pPr>
            <a:r>
              <a:rPr lang="cs-CZ" sz="2000" dirty="0">
                <a:latin typeface="Avenir Next LT Pro Light" panose="020B0304020202020204" pitchFamily="34" charset="-18"/>
              </a:rPr>
              <a:t>-950 KM/H</a:t>
            </a:r>
          </a:p>
          <a:p>
            <a:pPr marL="0" indent="0">
              <a:buNone/>
            </a:pPr>
            <a:r>
              <a:rPr lang="cs-CZ" sz="2000" dirty="0">
                <a:latin typeface="Avenir Next LT Pro Light" panose="020B0304020202020204" pitchFamily="34" charset="-18"/>
              </a:rPr>
              <a:t>-dolet až 13 000 Km </a:t>
            </a:r>
          </a:p>
          <a:p>
            <a:pPr marL="0" indent="0">
              <a:buNone/>
            </a:pPr>
            <a:r>
              <a:rPr lang="cs-CZ" sz="2000" dirty="0">
                <a:latin typeface="Avenir Next LT Pro Light" panose="020B0304020202020204" pitchFamily="34" charset="-18"/>
              </a:rPr>
              <a:t>-16 míst</a:t>
            </a:r>
          </a:p>
          <a:p>
            <a:pPr marL="0" indent="0">
              <a:buNone/>
            </a:pPr>
            <a:r>
              <a:rPr lang="cs-CZ" sz="2000" dirty="0">
                <a:latin typeface="Avenir Next LT Pro Light" panose="020B0304020202020204" pitchFamily="34" charset="-18"/>
              </a:rPr>
              <a:t>-pořizovací cena </a:t>
            </a:r>
            <a:r>
              <a:rPr lang="cs-CZ" sz="2000" b="0" i="0" dirty="0">
                <a:effectLst/>
                <a:latin typeface="Avenir Next LT Pro Light" panose="020B0304020202020204" pitchFamily="34" charset="-18"/>
              </a:rPr>
              <a:t>$</a:t>
            </a:r>
            <a:r>
              <a:rPr lang="cs-CZ" sz="2000" dirty="0">
                <a:latin typeface="Avenir Next LT Pro Light" panose="020B0304020202020204" pitchFamily="34" charset="-18"/>
              </a:rPr>
              <a:t>70 MIL </a:t>
            </a:r>
          </a:p>
          <a:p>
            <a:pPr marL="0" indent="0">
              <a:buNone/>
            </a:pPr>
            <a:r>
              <a:rPr lang="cs-CZ" sz="2000" dirty="0">
                <a:latin typeface="Avenir Next LT Pro Light" panose="020B0304020202020204" pitchFamily="34" charset="-18"/>
              </a:rPr>
              <a:t>-OK-VPI, JMD, VEA, KKG/ P4-GVV, GVI</a:t>
            </a:r>
          </a:p>
          <a:p>
            <a:pPr marL="0" indent="0">
              <a:buNone/>
            </a:pPr>
            <a:r>
              <a:rPr lang="cs-CZ" sz="2000" dirty="0">
                <a:latin typeface="Avenir Next LT Pro Light" panose="020B0304020202020204" pitchFamily="34" charset="-18"/>
              </a:rPr>
              <a:t>-celkem 6 letadel    </a:t>
            </a:r>
          </a:p>
        </p:txBody>
      </p:sp>
    </p:spTree>
    <p:extLst>
      <p:ext uri="{BB962C8B-B14F-4D97-AF65-F5344CB8AC3E}">
        <p14:creationId xmlns:p14="http://schemas.microsoft.com/office/powerpoint/2010/main" val="255463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planina, obloha, exteriér, voda&#10;&#10;Popis byl vytvořen automaticky">
            <a:extLst>
              <a:ext uri="{FF2B5EF4-FFF2-40B4-BE49-F238E27FC236}">
                <a16:creationId xmlns:a16="http://schemas.microsoft.com/office/drawing/2014/main" id="{8A49069C-392B-CF15-3E1B-9022F17686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35E98D-A0CD-12CB-68EF-DB6D8DD7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32" y="833464"/>
            <a:ext cx="2924744" cy="807712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Letadla </a:t>
            </a:r>
            <a:r>
              <a:rPr lang="cs-CZ" sz="40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Embraer</a:t>
            </a:r>
            <a:r>
              <a:rPr lang="cs-CZ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8EA4A2-09AB-E3B5-E046-7188DC470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132" y="1641176"/>
            <a:ext cx="2924744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Avenir Next LT Pro Light" panose="020B0304020202020204" pitchFamily="34" charset="-18"/>
              </a:rPr>
              <a:t>-</a:t>
            </a:r>
            <a:r>
              <a:rPr lang="cs-CZ" sz="2000" dirty="0" err="1">
                <a:latin typeface="Avenir Next LT Pro Light" panose="020B0304020202020204" pitchFamily="34" charset="-18"/>
              </a:rPr>
              <a:t>Legacy</a:t>
            </a:r>
            <a:r>
              <a:rPr lang="cs-CZ" sz="2000" dirty="0">
                <a:latin typeface="Avenir Next LT Pro Light" panose="020B0304020202020204" pitchFamily="34" charset="-18"/>
              </a:rPr>
              <a:t> 600/650</a:t>
            </a:r>
          </a:p>
          <a:p>
            <a:pPr marL="0" indent="0">
              <a:buNone/>
            </a:pPr>
            <a:r>
              <a:rPr lang="cs-CZ" sz="2000" dirty="0">
                <a:latin typeface="Avenir Next LT Pro Light" panose="020B0304020202020204" pitchFamily="34" charset="-18"/>
              </a:rPr>
              <a:t>-860KM/H</a:t>
            </a:r>
          </a:p>
          <a:p>
            <a:pPr marL="0" indent="0">
              <a:buNone/>
            </a:pPr>
            <a:r>
              <a:rPr lang="cs-CZ" sz="2000" dirty="0">
                <a:latin typeface="Avenir Next LT Pro Light" panose="020B0304020202020204" pitchFamily="34" charset="-18"/>
              </a:rPr>
              <a:t>-dolet až 7000 KM </a:t>
            </a:r>
          </a:p>
          <a:p>
            <a:pPr marL="0" indent="0">
              <a:buNone/>
            </a:pPr>
            <a:r>
              <a:rPr lang="cs-CZ" sz="2000" dirty="0">
                <a:latin typeface="Avenir Next LT Pro Light" panose="020B0304020202020204" pitchFamily="34" charset="-18"/>
              </a:rPr>
              <a:t>-až 14 míst</a:t>
            </a:r>
          </a:p>
          <a:p>
            <a:pPr marL="0" indent="0">
              <a:buNone/>
            </a:pPr>
            <a:r>
              <a:rPr lang="cs-CZ" sz="2000" dirty="0">
                <a:latin typeface="Avenir Next LT Pro Light" panose="020B0304020202020204" pitchFamily="34" charset="-18"/>
              </a:rPr>
              <a:t>-pořizovací cena </a:t>
            </a:r>
            <a:r>
              <a:rPr lang="cs-CZ" sz="2000" b="0" i="0" dirty="0">
                <a:effectLst/>
                <a:latin typeface="Avenir Next LT Pro Light" panose="020B0304020202020204" pitchFamily="34" charset="-18"/>
              </a:rPr>
              <a:t>$40 MIL</a:t>
            </a:r>
            <a:r>
              <a:rPr lang="cs-CZ" sz="2000" dirty="0">
                <a:latin typeface="Avenir Next LT Pro Light" panose="020B0304020202020204" pitchFamily="34" charset="-18"/>
              </a:rPr>
              <a:t> </a:t>
            </a:r>
          </a:p>
          <a:p>
            <a:pPr marL="0" indent="0">
              <a:buNone/>
            </a:pPr>
            <a:r>
              <a:rPr lang="cs-CZ" sz="2000" dirty="0">
                <a:latin typeface="Avenir Next LT Pro Light" panose="020B0304020202020204" pitchFamily="34" charset="-18"/>
              </a:rPr>
              <a:t>-OK-OWN, ROM, SLN, JNT</a:t>
            </a:r>
          </a:p>
          <a:p>
            <a:pPr marL="0" indent="0">
              <a:buNone/>
            </a:pPr>
            <a:endParaRPr lang="cs-CZ" sz="2000" dirty="0">
              <a:latin typeface="Avenir Next LT Pro Light" panose="020B0304020202020204" pitchFamily="34" charset="-18"/>
            </a:endParaRPr>
          </a:p>
          <a:p>
            <a:pPr marL="0" indent="0">
              <a:buNone/>
            </a:pPr>
            <a:r>
              <a:rPr lang="cs-CZ" sz="2000" dirty="0">
                <a:latin typeface="Avenir Next LT Pro Light" panose="020B0304020202020204" pitchFamily="34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4924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exteriér&#10;&#10;Popis byl vytvořen automaticky">
            <a:extLst>
              <a:ext uri="{FF2B5EF4-FFF2-40B4-BE49-F238E27FC236}">
                <a16:creationId xmlns:a16="http://schemas.microsoft.com/office/drawing/2014/main" id="{A719CD9F-1A83-CD83-E66F-AA0DA9F7AD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7" r="2229"/>
          <a:stretch/>
        </p:blipFill>
        <p:spPr>
          <a:xfrm>
            <a:off x="2522358" y="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207A99-8EA5-1ADC-81E5-82D879429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54" y="772794"/>
            <a:ext cx="2341655" cy="637699"/>
          </a:xfrm>
          <a:noFill/>
        </p:spPr>
        <p:txBody>
          <a:bodyPr>
            <a:noAutofit/>
          </a:bodyPr>
          <a:lstStyle/>
          <a:p>
            <a:pPr algn="l"/>
            <a:r>
              <a:rPr lang="cs-CZ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Ostatní Letadla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E291FB-CEB7-00D0-4554-7CCBF2AF4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654" y="1583963"/>
            <a:ext cx="3973386" cy="3876675"/>
          </a:xfrm>
          <a:noFill/>
        </p:spPr>
        <p:txBody>
          <a:bodyPr>
            <a:normAutofit fontScale="92500" lnSpcReduction="20000"/>
          </a:bodyPr>
          <a:lstStyle/>
          <a:p>
            <a:pPr algn="l"/>
            <a:r>
              <a:rPr lang="cs-CZ" b="1" dirty="0">
                <a:latin typeface="Avenir Next LT Pro Light" panose="020B0304020202020204" pitchFamily="34" charset="-18"/>
                <a:cs typeface="AngsanaUPC" panose="02020603050405020304" pitchFamily="18" charset="-34"/>
              </a:rPr>
              <a:t>-</a:t>
            </a:r>
            <a:r>
              <a:rPr lang="cs-CZ" b="1" dirty="0" err="1">
                <a:latin typeface="Avenir Next LT Pro Light" panose="020B0304020202020204" pitchFamily="34" charset="-18"/>
                <a:cs typeface="AngsanaUPC" panose="02020603050405020304" pitchFamily="18" charset="-34"/>
              </a:rPr>
              <a:t>Dassault</a:t>
            </a:r>
            <a:r>
              <a:rPr lang="cs-CZ" b="1" dirty="0">
                <a:latin typeface="Avenir Next LT Pro Light" panose="020B0304020202020204" pitchFamily="34" charset="-18"/>
                <a:cs typeface="AngsanaUPC" panose="02020603050405020304" pitchFamily="18" charset="-34"/>
              </a:rPr>
              <a:t> </a:t>
            </a:r>
            <a:r>
              <a:rPr lang="cs-CZ" b="1" dirty="0" err="1">
                <a:latin typeface="Avenir Next LT Pro Light" panose="020B0304020202020204" pitchFamily="34" charset="-18"/>
                <a:cs typeface="AngsanaUPC" panose="02020603050405020304" pitchFamily="18" charset="-34"/>
              </a:rPr>
              <a:t>Dalcon</a:t>
            </a:r>
            <a:r>
              <a:rPr lang="cs-CZ" b="1" dirty="0">
                <a:latin typeface="Avenir Next LT Pro Light" panose="020B0304020202020204" pitchFamily="34" charset="-18"/>
                <a:cs typeface="AngsanaUPC" panose="02020603050405020304" pitchFamily="18" charset="-34"/>
              </a:rPr>
              <a:t> 7X</a:t>
            </a:r>
          </a:p>
          <a:p>
            <a:pPr algn="l"/>
            <a:r>
              <a:rPr lang="cs-CZ" dirty="0">
                <a:latin typeface="Avenir Next LT Pro Light" panose="020B0304020202020204" pitchFamily="34" charset="-18"/>
                <a:cs typeface="AngsanaUPC" panose="02020603050405020304" pitchFamily="18" charset="-34"/>
              </a:rPr>
              <a:t>-905 KM/H</a:t>
            </a:r>
          </a:p>
          <a:p>
            <a:pPr algn="l"/>
            <a:r>
              <a:rPr lang="cs-CZ" dirty="0">
                <a:latin typeface="Avenir Next LT Pro Light" panose="020B0304020202020204" pitchFamily="34" charset="-18"/>
                <a:cs typeface="AngsanaUPC" panose="02020603050405020304" pitchFamily="18" charset="-34"/>
              </a:rPr>
              <a:t>-dolet až 9300 KM</a:t>
            </a:r>
          </a:p>
          <a:p>
            <a:pPr algn="l"/>
            <a:r>
              <a:rPr lang="cs-CZ" dirty="0">
                <a:latin typeface="Avenir Next LT Pro Light" panose="020B0304020202020204" pitchFamily="34" charset="-18"/>
                <a:cs typeface="AngsanaUPC" panose="02020603050405020304" pitchFamily="18" charset="-34"/>
              </a:rPr>
              <a:t>-kapacita 14 míst </a:t>
            </a:r>
          </a:p>
          <a:p>
            <a:pPr algn="l"/>
            <a:r>
              <a:rPr lang="cs-CZ" dirty="0">
                <a:latin typeface="Avenir Next LT Pro Light" panose="020B0304020202020204" pitchFamily="34" charset="-18"/>
                <a:cs typeface="AngsanaUPC" panose="02020603050405020304" pitchFamily="18" charset="-34"/>
              </a:rPr>
              <a:t>-pořizovací cena </a:t>
            </a:r>
            <a:r>
              <a:rPr lang="cs-CZ" b="0" i="0" dirty="0">
                <a:effectLst/>
                <a:latin typeface="Avenir Next LT Pro Light" panose="020B0304020202020204" pitchFamily="34" charset="-18"/>
                <a:cs typeface="AngsanaUPC" panose="02020603050405020304" pitchFamily="18" charset="-34"/>
              </a:rPr>
              <a:t>$53 MIL</a:t>
            </a:r>
          </a:p>
          <a:p>
            <a:pPr algn="l"/>
            <a:r>
              <a:rPr lang="cs-CZ" b="1" dirty="0">
                <a:latin typeface="Avenir Next LT Pro Light" panose="020B0304020202020204" pitchFamily="34" charset="-18"/>
                <a:cs typeface="AngsanaUPC" panose="02020603050405020304" pitchFamily="18" charset="-34"/>
              </a:rPr>
              <a:t>-Airbus H145 </a:t>
            </a:r>
          </a:p>
          <a:p>
            <a:pPr algn="l"/>
            <a:r>
              <a:rPr lang="cs-CZ" dirty="0">
                <a:latin typeface="Avenir Next LT Pro Light" panose="020B0304020202020204" pitchFamily="34" charset="-18"/>
                <a:cs typeface="AngsanaUPC" panose="02020603050405020304" pitchFamily="18" charset="-34"/>
              </a:rPr>
              <a:t>-250KM/H </a:t>
            </a:r>
          </a:p>
          <a:p>
            <a:pPr algn="l"/>
            <a:r>
              <a:rPr lang="cs-CZ" dirty="0">
                <a:latin typeface="Avenir Next LT Pro Light" panose="020B0304020202020204" pitchFamily="34" charset="-18"/>
                <a:cs typeface="AngsanaUPC" panose="02020603050405020304" pitchFamily="18" charset="-34"/>
              </a:rPr>
              <a:t>-dolet až 650 KM </a:t>
            </a:r>
          </a:p>
          <a:p>
            <a:pPr algn="l"/>
            <a:r>
              <a:rPr lang="cs-CZ" dirty="0">
                <a:latin typeface="Avenir Next LT Pro Light" panose="020B0304020202020204" pitchFamily="34" charset="-18"/>
                <a:cs typeface="AngsanaUPC" panose="02020603050405020304" pitchFamily="18" charset="-34"/>
              </a:rPr>
              <a:t> -kapacita 9 míst</a:t>
            </a:r>
          </a:p>
          <a:p>
            <a:pPr algn="l"/>
            <a:r>
              <a:rPr lang="cs-CZ" dirty="0">
                <a:latin typeface="Avenir Next LT Pro Light" panose="020B0304020202020204" pitchFamily="34" charset="-18"/>
                <a:cs typeface="AngsanaUPC" panose="02020603050405020304" pitchFamily="18" charset="-34"/>
              </a:rPr>
              <a:t>-pořizovací cena </a:t>
            </a:r>
            <a:r>
              <a:rPr lang="cs-CZ" b="0" i="0" dirty="0">
                <a:effectLst/>
                <a:latin typeface="Avenir Next LT Pro Light" panose="020B0304020202020204" pitchFamily="34" charset="-18"/>
                <a:cs typeface="AngsanaUPC" panose="02020603050405020304" pitchFamily="18" charset="-34"/>
              </a:rPr>
              <a:t>$10 MIL</a:t>
            </a:r>
            <a:endParaRPr lang="cs-CZ" dirty="0">
              <a:latin typeface="Avenir Next LT Pro Light" panose="020B0304020202020204" pitchFamily="34" charset="-18"/>
              <a:cs typeface="AngsanaUPC" panose="02020603050405020304" pitchFamily="18" charset="-34"/>
            </a:endParaRPr>
          </a:p>
          <a:p>
            <a:pPr algn="l"/>
            <a:endParaRPr lang="cs-CZ" sz="600" dirty="0"/>
          </a:p>
        </p:txBody>
      </p:sp>
    </p:spTree>
    <p:extLst>
      <p:ext uri="{BB962C8B-B14F-4D97-AF65-F5344CB8AC3E}">
        <p14:creationId xmlns:p14="http://schemas.microsoft.com/office/powerpoint/2010/main" val="72975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obloha, exteriér, město, letadlo&#10;&#10;Popis byl vytvořen automaticky">
            <a:extLst>
              <a:ext uri="{FF2B5EF4-FFF2-40B4-BE49-F238E27FC236}">
                <a16:creationId xmlns:a16="http://schemas.microsoft.com/office/drawing/2014/main" id="{CF1BD844-3764-ADF3-F5F0-3142079EF3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" r="1434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888106-61E4-1126-A61B-4B91BD68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30" y="702277"/>
            <a:ext cx="3467100" cy="855337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Prodej soukromých let</a:t>
            </a:r>
            <a:r>
              <a:rPr lang="cs-CZ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F03FAD-4F3D-CD9B-2D25-2699D1396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030" y="1557619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Abadi Extra Light" panose="020B0604020202020204" pitchFamily="34" charset="0"/>
              </a:rPr>
              <a:t>-odlišný systém než známe </a:t>
            </a:r>
          </a:p>
          <a:p>
            <a:pPr marL="0" indent="0">
              <a:buNone/>
            </a:pPr>
            <a:r>
              <a:rPr lang="cs-CZ" sz="2000" dirty="0">
                <a:latin typeface="Abadi Extra Light" panose="020B0604020202020204" pitchFamily="34" charset="0"/>
              </a:rPr>
              <a:t>-nezávazná poptávka </a:t>
            </a:r>
          </a:p>
          <a:p>
            <a:pPr marL="0" indent="0">
              <a:buNone/>
            </a:pPr>
            <a:r>
              <a:rPr lang="cs-CZ" sz="2000" dirty="0">
                <a:latin typeface="Abadi Extra Light" panose="020B0604020202020204" pitchFamily="34" charset="0"/>
              </a:rPr>
              <a:t>-příklad:</a:t>
            </a:r>
          </a:p>
          <a:p>
            <a:pPr marL="0" indent="0">
              <a:buNone/>
            </a:pPr>
            <a:r>
              <a:rPr lang="cs-CZ" sz="2000" dirty="0">
                <a:latin typeface="Abadi Extra Light" panose="020B0604020202020204" pitchFamily="34" charset="0"/>
              </a:rPr>
              <a:t>-PRG-&gt;LCY</a:t>
            </a:r>
          </a:p>
          <a:p>
            <a:pPr marL="0" indent="0">
              <a:buNone/>
            </a:pPr>
            <a:r>
              <a:rPr lang="cs-CZ" sz="2000" dirty="0">
                <a:latin typeface="Abadi Extra Light" panose="020B0604020202020204" pitchFamily="34" charset="0"/>
              </a:rPr>
              <a:t>-4 cestující   </a:t>
            </a:r>
          </a:p>
          <a:p>
            <a:pPr marL="0" indent="0">
              <a:buNone/>
            </a:pPr>
            <a:r>
              <a:rPr lang="cs-CZ" sz="2000" u="sng" dirty="0">
                <a:latin typeface="Abadi Extra Light" panose="020B0604020202020204" pitchFamily="34" charset="0"/>
              </a:rPr>
              <a:t>-2 dny</a:t>
            </a:r>
          </a:p>
          <a:p>
            <a:pPr marL="0" indent="0">
              <a:buNone/>
            </a:pPr>
            <a:r>
              <a:rPr lang="cs-CZ" sz="2000" dirty="0">
                <a:latin typeface="Abadi Extra Light" panose="020B0604020202020204" pitchFamily="34" charset="0"/>
              </a:rPr>
              <a:t>30-40 000</a:t>
            </a:r>
            <a:r>
              <a:rPr lang="cs-CZ" sz="2000" i="0" dirty="0">
                <a:effectLst/>
                <a:latin typeface="Abadi Extra Light" panose="020B0604020202020204" pitchFamily="34" charset="0"/>
              </a:rPr>
              <a:t>€ </a:t>
            </a:r>
          </a:p>
          <a:p>
            <a:pPr marL="0" indent="0">
              <a:buNone/>
            </a:pPr>
            <a:r>
              <a:rPr lang="cs-CZ" sz="2000" dirty="0">
                <a:latin typeface="Abadi Extra Light" panose="020B0604020202020204" pitchFamily="34" charset="0"/>
              </a:rPr>
              <a:t>-let s normální aerolinkou 15 000 korun</a:t>
            </a:r>
            <a:endParaRPr lang="cs-CZ" sz="2000" i="0" dirty="0">
              <a:effectLst/>
              <a:latin typeface="Abadi Extra Light" panose="020B0604020202020204" pitchFamily="34" charset="0"/>
            </a:endParaRP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8633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silnice, planina, exteriér, ranvej&#10;&#10;Popis byl vytvořen automaticky">
            <a:extLst>
              <a:ext uri="{FF2B5EF4-FFF2-40B4-BE49-F238E27FC236}">
                <a16:creationId xmlns:a16="http://schemas.microsoft.com/office/drawing/2014/main" id="{1DF343D9-CD8B-9C1B-F0E4-E1905C5618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8" r="17163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75E07B-37B2-EEDE-2793-12406F2BB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47" y="450850"/>
            <a:ext cx="2571750" cy="920750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Ostatní služby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1B75E7-D873-23C0-C0A0-BC36ECA67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1371600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Abadi Extra Light" panose="020B0204020104020204" pitchFamily="34" charset="0"/>
              </a:rPr>
              <a:t>-</a:t>
            </a:r>
            <a:r>
              <a:rPr lang="cs-CZ" sz="2000" dirty="0" err="1">
                <a:latin typeface="Abadi Extra Light" panose="020B0204020104020204" pitchFamily="34" charset="0"/>
              </a:rPr>
              <a:t>handling</a:t>
            </a:r>
            <a:r>
              <a:rPr lang="cs-CZ" sz="2000" dirty="0">
                <a:latin typeface="Abadi Extra Light" panose="020B0204020104020204" pitchFamily="34" charset="0"/>
              </a:rPr>
              <a:t> a údržba soukromých letadel</a:t>
            </a:r>
          </a:p>
          <a:p>
            <a:pPr marL="0" indent="0">
              <a:buNone/>
            </a:pPr>
            <a:r>
              <a:rPr lang="cs-CZ" sz="2000" dirty="0">
                <a:latin typeface="Abadi Extra Light" panose="020B0204020104020204" pitchFamily="34" charset="0"/>
              </a:rPr>
              <a:t>-licencovaná údržba na </a:t>
            </a:r>
            <a:r>
              <a:rPr lang="cs-CZ" sz="2000" dirty="0" err="1">
                <a:latin typeface="Abadi Extra Light" panose="020B0204020104020204" pitchFamily="34" charset="0"/>
              </a:rPr>
              <a:t>Embraery</a:t>
            </a:r>
            <a:r>
              <a:rPr lang="cs-CZ" sz="2000" dirty="0">
                <a:latin typeface="Abadi Extra Light" panose="020B0204020104020204" pitchFamily="34" charset="0"/>
              </a:rPr>
              <a:t>, </a:t>
            </a:r>
            <a:r>
              <a:rPr lang="cs-CZ" sz="2000" dirty="0" err="1">
                <a:latin typeface="Abadi Extra Light" panose="020B0204020104020204" pitchFamily="34" charset="0"/>
              </a:rPr>
              <a:t>Gulfstreamy</a:t>
            </a:r>
            <a:r>
              <a:rPr lang="cs-CZ" sz="2000" dirty="0">
                <a:latin typeface="Abadi Extra Light" panose="020B0204020104020204" pitchFamily="34" charset="0"/>
              </a:rPr>
              <a:t> a </a:t>
            </a:r>
            <a:r>
              <a:rPr lang="cs-CZ" sz="2000" dirty="0" err="1">
                <a:latin typeface="Abadi Extra Light" panose="020B0204020104020204" pitchFamily="34" charset="0"/>
              </a:rPr>
              <a:t>Dassault</a:t>
            </a:r>
            <a:r>
              <a:rPr lang="cs-CZ" sz="2000" dirty="0">
                <a:latin typeface="Abadi Extra Light" panose="020B0204020104020204" pitchFamily="34" charset="0"/>
              </a:rPr>
              <a:t> </a:t>
            </a:r>
            <a:r>
              <a:rPr lang="cs-CZ" sz="2000" dirty="0" err="1">
                <a:latin typeface="Abadi Extra Light" panose="020B0204020104020204" pitchFamily="34" charset="0"/>
              </a:rPr>
              <a:t>Falcon</a:t>
            </a:r>
            <a:r>
              <a:rPr lang="cs-CZ" sz="2000" dirty="0">
                <a:latin typeface="Abadi Extra Light" panose="020B0204020104020204" pitchFamily="34" charset="0"/>
              </a:rPr>
              <a:t> 7X</a:t>
            </a:r>
          </a:p>
          <a:p>
            <a:pPr marL="0" indent="0">
              <a:buNone/>
            </a:pPr>
            <a:r>
              <a:rPr lang="cs-CZ" sz="2000" dirty="0">
                <a:latin typeface="Abadi Extra Light" panose="020B0204020104020204" pitchFamily="34" charset="0"/>
              </a:rPr>
              <a:t>-line, base </a:t>
            </a:r>
            <a:r>
              <a:rPr lang="cs-CZ" sz="2000" dirty="0" err="1">
                <a:latin typeface="Abadi Extra Light" panose="020B0204020104020204" pitchFamily="34" charset="0"/>
              </a:rPr>
              <a:t>maintenance</a:t>
            </a:r>
            <a:r>
              <a:rPr lang="cs-CZ" sz="2000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2000" dirty="0">
                <a:latin typeface="Abadi Extra Light" panose="020B0204020104020204" pitchFamily="34" charset="0"/>
              </a:rPr>
              <a:t>-</a:t>
            </a:r>
            <a:r>
              <a:rPr lang="cs-CZ" sz="2000" dirty="0" err="1">
                <a:latin typeface="Abadi Extra Light" panose="020B0204020104020204" pitchFamily="34" charset="0"/>
              </a:rPr>
              <a:t>handling</a:t>
            </a:r>
            <a:r>
              <a:rPr lang="cs-CZ" sz="2000" dirty="0">
                <a:latin typeface="Abadi Extra Light" panose="020B0204020104020204" pitchFamily="34" charset="0"/>
              </a:rPr>
              <a:t> na 13 letištích </a:t>
            </a:r>
          </a:p>
          <a:p>
            <a:pPr marL="0" indent="0">
              <a:buNone/>
            </a:pPr>
            <a:r>
              <a:rPr lang="cs-CZ" sz="2000" dirty="0">
                <a:latin typeface="Abadi Extra Light" panose="020B0204020104020204" pitchFamily="34" charset="0"/>
              </a:rPr>
              <a:t>-</a:t>
            </a:r>
            <a:r>
              <a:rPr lang="cs-CZ" sz="2000" dirty="0" err="1">
                <a:latin typeface="Abadi Extra Light" panose="020B0204020104020204" pitchFamily="34" charset="0"/>
              </a:rPr>
              <a:t>handgling</a:t>
            </a:r>
            <a:r>
              <a:rPr lang="cs-CZ" sz="2000" dirty="0">
                <a:latin typeface="Abadi Extra Light" panose="020B0204020104020204" pitchFamily="34" charset="0"/>
              </a:rPr>
              <a:t> zahrnuje všechny služby týkající se provozu letu </a:t>
            </a:r>
          </a:p>
          <a:p>
            <a:pPr marL="0" indent="0">
              <a:buNone/>
            </a:pPr>
            <a:endParaRPr lang="cs-CZ" sz="20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58673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F5F5CB339BA24AA799440C893CA9C8" ma:contentTypeVersion="5" ma:contentTypeDescription="Create a new document." ma:contentTypeScope="" ma:versionID="ad98c40c4b44c10205ae0da3b44d9b60">
  <xsd:schema xmlns:xsd="http://www.w3.org/2001/XMLSchema" xmlns:xs="http://www.w3.org/2001/XMLSchema" xmlns:p="http://schemas.microsoft.com/office/2006/metadata/properties" xmlns:ns3="873ee134-f793-467a-954e-3094a3a86bac" xmlns:ns4="ff22fd72-bd23-488e-863e-8229ed9a81a9" targetNamespace="http://schemas.microsoft.com/office/2006/metadata/properties" ma:root="true" ma:fieldsID="d86f4555590f7986680838fcfe3b7144" ns3:_="" ns4:_="">
    <xsd:import namespace="873ee134-f793-467a-954e-3094a3a86bac"/>
    <xsd:import namespace="ff22fd72-bd23-488e-863e-8229ed9a81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ee134-f793-467a-954e-3094a3a86b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2fd72-bd23-488e-863e-8229ed9a81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CC318D-B561-4FE6-942F-4C29E25F9555}">
  <ds:schemaRefs>
    <ds:schemaRef ds:uri="873ee134-f793-467a-954e-3094a3a86bac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ff22fd72-bd23-488e-863e-8229ed9a81a9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AF10B8C-9F0D-4A4D-9F12-A34F19B9FD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10968F-0116-4A34-836C-1147BCAC4A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3ee134-f793-467a-954e-3094a3a86bac"/>
    <ds:schemaRef ds:uri="ff22fd72-bd23-488e-863e-8229ed9a81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291</Words>
  <Application>Microsoft Office PowerPoint</Application>
  <PresentationFormat>Širokoúhlá obrazovka</PresentationFormat>
  <Paragraphs>65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9" baseType="lpstr">
      <vt:lpstr>Abadi Extra Light</vt:lpstr>
      <vt:lpstr>Amasis MT Pro Medium</vt:lpstr>
      <vt:lpstr>AngsanaUPC</vt:lpstr>
      <vt:lpstr>Arial</vt:lpstr>
      <vt:lpstr>Avenir Next LT Pro Light</vt:lpstr>
      <vt:lpstr>Calibri</vt:lpstr>
      <vt:lpstr>Calibri Light</vt:lpstr>
      <vt:lpstr>Corbel Light</vt:lpstr>
      <vt:lpstr>Motiv Office</vt:lpstr>
      <vt:lpstr>ABS Jets </vt:lpstr>
      <vt:lpstr>Úvod </vt:lpstr>
      <vt:lpstr>Historie </vt:lpstr>
      <vt:lpstr>Flotila </vt:lpstr>
      <vt:lpstr>Letadla Gulfstream </vt:lpstr>
      <vt:lpstr>Letadla Embraer </vt:lpstr>
      <vt:lpstr>Ostatní Letadla </vt:lpstr>
      <vt:lpstr>Prodej soukromých letů</vt:lpstr>
      <vt:lpstr>Ostatní služby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 Jets </dc:title>
  <dc:creator>Váňa Sebastian</dc:creator>
  <cp:lastModifiedBy>Váňa Sebastian</cp:lastModifiedBy>
  <cp:revision>3</cp:revision>
  <dcterms:created xsi:type="dcterms:W3CDTF">2022-12-18T11:57:45Z</dcterms:created>
  <dcterms:modified xsi:type="dcterms:W3CDTF">2023-01-25T11:31:06Z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0x01010059F5F5CB339BA24AA799440C893CA9C8</vt:lpwstr>
  </property>
</Properties>
</file>