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68" r:id="rId8"/>
    <p:sldId id="270" r:id="rId9"/>
    <p:sldId id="263" r:id="rId10"/>
    <p:sldId id="26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59B78-1510-48EB-85B8-1C0918CCC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D8DCA7-C862-4BDE-9A8E-701F5676A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289245-A7B2-4037-A2DA-F444B366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185-755D-4F78-96C4-B403626E67BE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90BA5C-6680-4D88-B7E2-F9BD899B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85CCAF-0EB2-434E-AAB6-2828DD5E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6E19-C7D1-4BB5-9DDE-61507181C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55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F106F-AC20-49E4-B74A-FDBA168F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06986D-EF97-4E72-9ED2-4A43435BC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62AF02-8379-4259-A10C-339549EC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185-755D-4F78-96C4-B403626E67BE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AADDA8-CE38-4E60-9B2F-0AAA616A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AC7320-E46C-4913-A7DA-71EB0F80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6E19-C7D1-4BB5-9DDE-61507181C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50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E43233-5003-417B-82C8-7A372E630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8ED8DE-C7B1-4DF8-BCB1-D70A3EE38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ABD052-E5F2-4140-8A59-E9CE6D29B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185-755D-4F78-96C4-B403626E67BE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489A05-DDA4-4401-8012-B4B7DF05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47A540-D6B4-40CA-BBB8-25CEC3B0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6E19-C7D1-4BB5-9DDE-61507181C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80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99108-1757-4790-8F02-78791A30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EE1C80-0B87-45DD-8989-31502A68D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1EA8FB-BB7B-463B-8261-E536B8EF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185-755D-4F78-96C4-B403626E67BE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2E2F28-2804-4682-9139-6914AD5E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B6D9A2-F7E2-4D78-B1C9-D6B62ABD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6E19-C7D1-4BB5-9DDE-61507181C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08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D409B-172F-423F-AAE1-CEB42476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EE9B57-12DD-4508-9570-B3BEEE1C4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77649B-2AE6-4AAF-84D8-C18C3CE4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185-755D-4F78-96C4-B403626E67BE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F0E653-488E-4BDB-BD49-E0F11944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51C4CA-959C-4D65-9D76-C4EE5ECC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6E19-C7D1-4BB5-9DDE-61507181C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61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2E11E-56E6-4A4E-AC3F-112A961A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F507D2-3765-48CA-A1FF-068510AE1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E6BCE0-21AE-4D2E-8E6F-CE392BA88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D0F2D1-5DF8-42A2-B0DB-6D3E6E75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185-755D-4F78-96C4-B403626E67BE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DBDA22-1F0E-4443-B00A-A41076C9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3C37E9-60B3-46C7-B256-CC6CE298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6E19-C7D1-4BB5-9DDE-61507181C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70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F11FA-3CA0-4C1B-9EA1-4101E791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287B99-D419-48EE-B4FC-9621C543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770537-5B39-4F91-B797-25FEDA06D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5EC75F7-71A8-44B6-A039-07C718C27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E651415-F9E9-4A0C-AD57-D022742C6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7D86B6-D5F2-4B89-9F55-B0EE1B0F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185-755D-4F78-96C4-B403626E67BE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822B06E-1D5F-4A2B-B75C-9ABE02CD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DAED40A-0D44-41D2-8D73-B311CBDE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6E19-C7D1-4BB5-9DDE-61507181C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1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3325A-146E-415A-BD1D-3CCFD588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216C6C-6C4A-4F50-8E3D-C3E0A694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185-755D-4F78-96C4-B403626E67BE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E21E02-E921-41FE-BB20-2D0ACD43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58832F-2EA0-424B-9BB2-92B4F88D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6E19-C7D1-4BB5-9DDE-61507181C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8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AC728A-7F28-48B0-BF58-5A871BEB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185-755D-4F78-96C4-B403626E67BE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D66F83-D692-4965-8D1B-85C967D5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BED128-AA86-4771-ACD5-B00995BC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6E19-C7D1-4BB5-9DDE-61507181C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05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7445D-F8AE-4523-837F-1092BC91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3A3EFE-11AA-4BA8-9378-EE22A6DA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14A582-1F0B-48FA-BE35-D6CF5AE0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B69677-7EC7-4A30-A8D9-167A38EC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185-755D-4F78-96C4-B403626E67BE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59728-916F-4257-9D7F-F534EF2F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194767-5A36-426C-BC46-023EC644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6E19-C7D1-4BB5-9DDE-61507181C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50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6C165-463E-4D11-BBE1-BF114535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8130B0-A3EC-4286-84BE-698BBA878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FC04A5-40A4-407D-B9B7-F37E366C4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8CCF66-0E99-4594-915F-BA47C3C2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185-755D-4F78-96C4-B403626E67BE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A1F846-55EA-404F-B6FC-59E53AB76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771ADC-690B-4D43-99F9-593A6550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6E19-C7D1-4BB5-9DDE-61507181C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55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2D1DD3A-F2B1-415A-B8B2-391AA3A4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045767-B29A-4655-B814-7A22A15C2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7650C5-4CFF-43E1-99E5-79CB85C4A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4185-755D-4F78-96C4-B403626E67BE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E42076-8C03-4E9B-92AC-BD2792F4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86CA1B-531A-4F3F-AA21-7B9AF637F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6E19-C7D1-4BB5-9DDE-61507181C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90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8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brázek 18" descr="Obsah obrázku platforma, vlak, podzemní dráha, auto&#10;&#10;Popis byl vytvořen automaticky">
            <a:extLst>
              <a:ext uri="{FF2B5EF4-FFF2-40B4-BE49-F238E27FC236}">
                <a16:creationId xmlns:a16="http://schemas.microsoft.com/office/drawing/2014/main" id="{0EE5B9F7-9643-402D-B703-7E1C47D8C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452" y="0"/>
            <a:ext cx="8035548" cy="685800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713556-2F6B-4A1E-8A99-4243A6E09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96" y="1009625"/>
            <a:ext cx="6739565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Ochranný</a:t>
            </a:r>
            <a:r>
              <a:rPr lang="cs-CZ" sz="4800"/>
              <a:t> s</a:t>
            </a:r>
            <a:r>
              <a:rPr lang="en-US" sz="4800"/>
              <a:t>ystém </a:t>
            </a:r>
            <a:r>
              <a:rPr lang="cs-CZ" sz="4800"/>
              <a:t>m</a:t>
            </a:r>
            <a:r>
              <a:rPr lang="en-US" sz="4800"/>
              <a:t>etra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8FC18D-5751-45B9-99C4-F771F42B0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369" y="4711413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 sz="2000"/>
              <a:t>CENA DĚKANA FD ČVUT</a:t>
            </a:r>
            <a:endParaRPr lang="en-US" sz="200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2388BD-DADF-4750-B55A-5C735682D134}"/>
              </a:ext>
            </a:extLst>
          </p:cNvPr>
          <p:cNvSpPr txBox="1"/>
          <p:nvPr/>
        </p:nvSpPr>
        <p:spPr>
          <a:xfrm>
            <a:off x="480485" y="6204111"/>
            <a:ext cx="304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/>
              <a:t>Tomáš Varga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7743C0A-AB1D-472F-80B2-AD7A659796EB}"/>
              </a:ext>
            </a:extLst>
          </p:cNvPr>
          <p:cNvSpPr/>
          <p:nvPr/>
        </p:nvSpPr>
        <p:spPr>
          <a:xfrm>
            <a:off x="319596" y="388046"/>
            <a:ext cx="1145220" cy="6215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200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2EA3EC-9834-4F54-84AF-CA059018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14" y="686757"/>
            <a:ext cx="10410524" cy="1193533"/>
          </a:xfrm>
        </p:spPr>
        <p:txBody>
          <a:bodyPr>
            <a:normAutofit/>
          </a:bodyPr>
          <a:lstStyle/>
          <a:p>
            <a:r>
              <a:rPr lang="cs-CZ" sz="3200" b="1">
                <a:solidFill>
                  <a:srgbClr val="FFFFFF"/>
                </a:solidFill>
              </a:rPr>
              <a:t>Děkuji za pozornost</a:t>
            </a:r>
            <a:endParaRPr lang="cs-CZ" sz="3200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E362EE6A-CCF3-4BFB-AA63-EAD8C3673291}"/>
              </a:ext>
            </a:extLst>
          </p:cNvPr>
          <p:cNvSpPr txBox="1"/>
          <p:nvPr/>
        </p:nvSpPr>
        <p:spPr>
          <a:xfrm>
            <a:off x="889214" y="5739766"/>
            <a:ext cx="4705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/>
              <a:t>Zdroje se nachází v tištěné práci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F3E47F6-E02F-4114-AC0B-C79711E7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131" y="1740724"/>
            <a:ext cx="4876586" cy="48015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dotazy rád odpovím</a:t>
            </a:r>
            <a:endParaRPr lang="cs-CZ" sz="1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F03BAA2-9196-4C2D-A3B8-9F587F0BC251}"/>
              </a:ext>
            </a:extLst>
          </p:cNvPr>
          <p:cNvCxnSpPr>
            <a:cxnSpLocks/>
          </p:cNvCxnSpPr>
          <p:nvPr/>
        </p:nvCxnSpPr>
        <p:spPr>
          <a:xfrm>
            <a:off x="762000" y="1740724"/>
            <a:ext cx="87193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66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2EA3EC-9834-4F54-84AF-CA059018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14" y="681037"/>
            <a:ext cx="10410524" cy="119353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Úvod a podstata</a:t>
            </a: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C6B22-E609-43BE-9C9F-D057CA084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78488"/>
            <a:ext cx="10410524" cy="41267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Sovětská koncepce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DSM a OSM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Ochranné úseky, hermetické předěly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Čistá a nečistá část</a:t>
            </a:r>
          </a:p>
          <a:p>
            <a:endParaRPr lang="cs-CZ" sz="2400" dirty="0">
              <a:solidFill>
                <a:srgbClr val="FFFFFF"/>
              </a:solidFill>
            </a:endParaRPr>
          </a:p>
        </p:txBody>
      </p:sp>
      <p:pic>
        <p:nvPicPr>
          <p:cNvPr id="36" name="Obrázek 35" descr="Obsah obrázku interiér, špinavé&#10;&#10;Popis byl vytvořen automaticky">
            <a:extLst>
              <a:ext uri="{FF2B5EF4-FFF2-40B4-BE49-F238E27FC236}">
                <a16:creationId xmlns:a16="http://schemas.microsoft.com/office/drawing/2014/main" id="{4EC4C3F6-C198-42D1-A33A-0DF7057C4D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65"/>
          <a:stretch/>
        </p:blipFill>
        <p:spPr>
          <a:xfrm rot="5400000">
            <a:off x="5690515" y="391526"/>
            <a:ext cx="7243139" cy="54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15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2EA3EC-9834-4F54-84AF-CA059018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14" y="681037"/>
            <a:ext cx="10410524" cy="119353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Režimy metra</a:t>
            </a: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C6B22-E609-43BE-9C9F-D057CA084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323" y="2418979"/>
            <a:ext cx="10410524" cy="41267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Čistá ventilace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Filtroventilace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Izolace</a:t>
            </a:r>
          </a:p>
          <a:p>
            <a:endParaRPr lang="cs-CZ" sz="2400" dirty="0">
              <a:solidFill>
                <a:srgbClr val="FFFFFF"/>
              </a:solidFill>
            </a:endParaRPr>
          </a:p>
        </p:txBody>
      </p:sp>
      <p:pic>
        <p:nvPicPr>
          <p:cNvPr id="17" name="Obrázek 16" descr="Obsah obrázku interiér, zeď, strop, kov&#10;&#10;Popis byl vytvořen automaticky">
            <a:extLst>
              <a:ext uri="{FF2B5EF4-FFF2-40B4-BE49-F238E27FC236}">
                <a16:creationId xmlns:a16="http://schemas.microsoft.com/office/drawing/2014/main" id="{9436F30A-4F24-4821-8225-EBBD2EECC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53338" y="2358839"/>
            <a:ext cx="4505134" cy="3268905"/>
          </a:xfrm>
          <a:prstGeom prst="rect">
            <a:avLst/>
          </a:prstGeom>
        </p:spPr>
      </p:pic>
      <p:pic>
        <p:nvPicPr>
          <p:cNvPr id="19" name="Obrázek 18" descr="Obsah obrázku strop, tmavé&#10;&#10;Popis byl vytvořen automaticky">
            <a:extLst>
              <a:ext uri="{FF2B5EF4-FFF2-40B4-BE49-F238E27FC236}">
                <a16:creationId xmlns:a16="http://schemas.microsoft.com/office/drawing/2014/main" id="{5BECC23E-7949-47A1-9AD3-983197B279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25696" y="1778879"/>
            <a:ext cx="4551028" cy="341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1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C6B22-E609-43BE-9C9F-D057CA084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625" y="751974"/>
            <a:ext cx="10410524" cy="41267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KDV</a:t>
            </a:r>
          </a:p>
          <a:p>
            <a:endParaRPr lang="cs-CZ" sz="2400" dirty="0">
              <a:solidFill>
                <a:srgbClr val="FFFFFF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3964BE-6109-413D-A0AF-7F8C739D1B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92202" y="2010606"/>
            <a:ext cx="6362167" cy="3644747"/>
          </a:xfrm>
          <a:prstGeom prst="rect">
            <a:avLst/>
          </a:prstGeom>
        </p:spPr>
      </p:pic>
      <p:pic>
        <p:nvPicPr>
          <p:cNvPr id="6" name="Obrázek 5" descr="Obsah obrázku interiér, zeď, patro, strop&#10;&#10;Popis byl vytvořen automaticky">
            <a:extLst>
              <a:ext uri="{FF2B5EF4-FFF2-40B4-BE49-F238E27FC236}">
                <a16:creationId xmlns:a16="http://schemas.microsoft.com/office/drawing/2014/main" id="{C8057144-9EEE-4FD4-B9CE-D7A1D9070D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62" y="2010606"/>
            <a:ext cx="4859664" cy="36447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A3C031F-1268-4F3F-8C6A-D7BD072E2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16" y="435449"/>
            <a:ext cx="447737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2EA3EC-9834-4F54-84AF-CA059018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14" y="681037"/>
            <a:ext cx="10410524" cy="119353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Prvky pro hermetizaci</a:t>
            </a: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C6B22-E609-43BE-9C9F-D057CA084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780" y="2105475"/>
            <a:ext cx="10410524" cy="41267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Velká ochrana – </a:t>
            </a:r>
            <a:r>
              <a:rPr lang="cs-CZ" sz="2000">
                <a:solidFill>
                  <a:srgbClr val="FFFFFF"/>
                </a:solidFill>
              </a:rPr>
              <a:t>tlakové uzávěry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Malá ochrana </a:t>
            </a:r>
            <a:r>
              <a:rPr lang="cs-CZ" sz="2000">
                <a:solidFill>
                  <a:srgbClr val="FFFFFF"/>
                </a:solidFill>
              </a:rPr>
              <a:t>– šoupata, průchodky</a:t>
            </a:r>
          </a:p>
          <a:p>
            <a:pPr>
              <a:lnSpc>
                <a:spcPct val="150000"/>
              </a:lnSpc>
            </a:pPr>
            <a:endParaRPr lang="cs-CZ" sz="2400">
              <a:solidFill>
                <a:srgbClr val="FFFFFF"/>
              </a:solidFill>
            </a:endParaRPr>
          </a:p>
          <a:p>
            <a:endParaRPr lang="cs-CZ" sz="2400" dirty="0">
              <a:solidFill>
                <a:srgbClr val="FFFFFF"/>
              </a:solidFill>
            </a:endParaRP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8B9C23BF-65C7-0F41-AEDF-2EDD2F7629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181" y="3883078"/>
            <a:ext cx="4309117" cy="2580084"/>
          </a:xfrm>
          <a:prstGeom prst="rect">
            <a:avLst/>
          </a:prstGeom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A151E3EF-46D3-4547-9BCA-705C9B39A6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19" y="3883078"/>
            <a:ext cx="3532996" cy="2580084"/>
          </a:xfrm>
          <a:prstGeom prst="rect">
            <a:avLst/>
          </a:prstGeom>
        </p:spPr>
      </p:pic>
      <p:pic>
        <p:nvPicPr>
          <p:cNvPr id="14" name="Obrázek 14">
            <a:extLst>
              <a:ext uri="{FF2B5EF4-FFF2-40B4-BE49-F238E27FC236}">
                <a16:creationId xmlns:a16="http://schemas.microsoft.com/office/drawing/2014/main" id="{01B47A9B-8D73-E04A-8CD7-D4FD02CA5F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0719" y="3129198"/>
            <a:ext cx="3149002" cy="3442996"/>
          </a:xfrm>
          <a:prstGeom prst="rect">
            <a:avLst/>
          </a:prstGeom>
        </p:spPr>
      </p:pic>
      <p:pic>
        <p:nvPicPr>
          <p:cNvPr id="15" name="Obrázek 15">
            <a:extLst>
              <a:ext uri="{FF2B5EF4-FFF2-40B4-BE49-F238E27FC236}">
                <a16:creationId xmlns:a16="http://schemas.microsoft.com/office/drawing/2014/main" id="{139A680F-1D62-4D4C-B6F6-677FC8FB8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918" y="285806"/>
            <a:ext cx="3149002" cy="27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5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7BCF7357-203F-48BE-A592-3453D733FF30}"/>
              </a:ext>
            </a:extLst>
          </p:cNvPr>
          <p:cNvSpPr txBox="1">
            <a:spLocks/>
          </p:cNvSpPr>
          <p:nvPr/>
        </p:nvSpPr>
        <p:spPr>
          <a:xfrm>
            <a:off x="7355792" y="4309749"/>
            <a:ext cx="4056412" cy="480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solidFill>
                <a:srgbClr val="FFFFFF"/>
              </a:solidFill>
            </a:endParaRPr>
          </a:p>
        </p:txBody>
      </p:sp>
      <p:pic>
        <p:nvPicPr>
          <p:cNvPr id="14" name="Obrázek 13" descr="Obsah obrázku interiér, budova, patro&#10;&#10;Popis byl vytvořen automaticky">
            <a:extLst>
              <a:ext uri="{FF2B5EF4-FFF2-40B4-BE49-F238E27FC236}">
                <a16:creationId xmlns:a16="http://schemas.microsoft.com/office/drawing/2014/main" id="{D1DBF639-F8EE-473F-BAEC-53F6468FE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8038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2EA3EC-9834-4F54-84AF-CA059018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14" y="681037"/>
            <a:ext cx="10410524" cy="119353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Prostory a vybavení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C6B22-E609-43BE-9C9F-D057CA084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89" y="2308669"/>
            <a:ext cx="4741175" cy="48015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Nástupiště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Traťové tunely*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Oběhové ventilátory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Čerpací stanice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Hygienické buňky a izolátory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Obchozy předělů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5223ADE-E03D-443D-962B-A2E2DF9C02D8}"/>
              </a:ext>
            </a:extLst>
          </p:cNvPr>
          <p:cNvSpPr txBox="1">
            <a:spLocks/>
          </p:cNvSpPr>
          <p:nvPr/>
        </p:nvSpPr>
        <p:spPr>
          <a:xfrm>
            <a:off x="5099927" y="2613370"/>
            <a:ext cx="4056412" cy="480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Úložiště zesnulých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Sklady léků a potravin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Ošetřovny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Staniční akumulátorovny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Místní vzduchotechnika</a:t>
            </a:r>
          </a:p>
          <a:p>
            <a:endParaRPr lang="cs-CZ" sz="2400" dirty="0">
              <a:solidFill>
                <a:srgbClr val="FFFFFF"/>
              </a:solidFill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29C6ABF-7095-49ED-9F2B-962E496A3A06}"/>
              </a:ext>
            </a:extLst>
          </p:cNvPr>
          <p:cNvSpPr txBox="1">
            <a:spLocks/>
          </p:cNvSpPr>
          <p:nvPr/>
        </p:nvSpPr>
        <p:spPr>
          <a:xfrm>
            <a:off x="8802367" y="2613370"/>
            <a:ext cx="4056412" cy="480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Technická centra**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10EC38A-D615-4600-89DD-BC96A6CEFF47}"/>
              </a:ext>
            </a:extLst>
          </p:cNvPr>
          <p:cNvSpPr txBox="1"/>
          <p:nvPr/>
        </p:nvSpPr>
        <p:spPr>
          <a:xfrm>
            <a:off x="5568578" y="2276354"/>
            <a:ext cx="218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small"/>
              <a:t>Tech. prostory stanic:</a:t>
            </a:r>
          </a:p>
        </p:txBody>
      </p:sp>
    </p:spTree>
    <p:extLst>
      <p:ext uri="{BB962C8B-B14F-4D97-AF65-F5344CB8AC3E}">
        <p14:creationId xmlns:p14="http://schemas.microsoft.com/office/powerpoint/2010/main" val="22382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 descr="Obsah obrázku interiér, zeď, místnost, špinavé&#10;&#10;Popis byl vytvořen automaticky">
            <a:extLst>
              <a:ext uri="{FF2B5EF4-FFF2-40B4-BE49-F238E27FC236}">
                <a16:creationId xmlns:a16="http://schemas.microsoft.com/office/drawing/2014/main" id="{9531CAA7-3A3C-4872-B1BD-8409557941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64" y="693276"/>
            <a:ext cx="6306178" cy="4729633"/>
          </a:xfrm>
          <a:prstGeom prst="rect">
            <a:avLst/>
          </a:prstGeom>
        </p:spPr>
      </p:pic>
      <p:pic>
        <p:nvPicPr>
          <p:cNvPr id="23" name="Obrázek 22" descr="Obsah obrázku špinavé&#10;&#10;Popis byl vytvořen automaticky">
            <a:extLst>
              <a:ext uri="{FF2B5EF4-FFF2-40B4-BE49-F238E27FC236}">
                <a16:creationId xmlns:a16="http://schemas.microsoft.com/office/drawing/2014/main" id="{2A59C860-5809-430E-B6B2-A3CE79DBE5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561" y="2611839"/>
            <a:ext cx="4815349" cy="3611056"/>
          </a:xfrm>
          <a:prstGeom prst="rect">
            <a:avLst/>
          </a:prstGeom>
        </p:spPr>
      </p:pic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CD28F974-9278-40AC-8E64-7222D3C0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982" y="1118546"/>
            <a:ext cx="2241024" cy="41267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HBt</a:t>
            </a:r>
          </a:p>
          <a:p>
            <a:endParaRPr lang="cs-CZ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48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C6B22-E609-43BE-9C9F-D057CA084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55" y="1763562"/>
            <a:ext cx="10410524" cy="48048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osob/m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Hlásky 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Telefonní linka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Kabely 22kV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Vodovod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Rozhlas</a:t>
            </a:r>
          </a:p>
          <a:p>
            <a:pPr>
              <a:lnSpc>
                <a:spcPct val="150000"/>
              </a:lnSpc>
            </a:pPr>
            <a:r>
              <a:rPr lang="cs-CZ" sz="20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Rampa</a:t>
            </a:r>
            <a:endParaRPr lang="cs-CZ" sz="2000">
              <a:solidFill>
                <a:srgbClr val="FFFFFF"/>
              </a:solidFill>
            </a:endParaRPr>
          </a:p>
          <a:p>
            <a:endParaRPr lang="cs-CZ" sz="2400" dirty="0">
              <a:solidFill>
                <a:srgbClr val="FFFFFF"/>
              </a:solidFill>
            </a:endParaRPr>
          </a:p>
        </p:txBody>
      </p:sp>
      <p:pic>
        <p:nvPicPr>
          <p:cNvPr id="7" name="Obrázek 6" descr="Obsah obrázku motor&#10;&#10;Popis byl vytvořen automaticky">
            <a:extLst>
              <a:ext uri="{FF2B5EF4-FFF2-40B4-BE49-F238E27FC236}">
                <a16:creationId xmlns:a16="http://schemas.microsoft.com/office/drawing/2014/main" id="{A579CDA1-609B-405D-9AB8-4456C18B2E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679" y="242484"/>
            <a:ext cx="8497375" cy="637303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2EA3EC-9834-4F54-84AF-CA059018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59" y="327545"/>
            <a:ext cx="10410524" cy="119353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*Traťový tunel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54A3C5-A130-4A5B-B7E1-8C5432C21D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499" y="388696"/>
            <a:ext cx="249008" cy="14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6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2EA3EC-9834-4F54-84AF-CA059018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14" y="681037"/>
            <a:ext cx="10410524" cy="119353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**Technická centra (TC)</a:t>
            </a: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C6B22-E609-43BE-9C9F-D057CA084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5607"/>
            <a:ext cx="4876586" cy="48015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Elektrická energie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Vzduch</a:t>
            </a: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Voda</a:t>
            </a:r>
          </a:p>
          <a:p>
            <a:pPr>
              <a:lnSpc>
                <a:spcPct val="150000"/>
              </a:lnSpc>
            </a:pPr>
            <a:endParaRPr lang="cs-CZ" sz="2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Řízení – Trasové řídící pracoviště</a:t>
            </a:r>
          </a:p>
          <a:p>
            <a:pPr>
              <a:lnSpc>
                <a:spcPct val="150000"/>
              </a:lnSpc>
            </a:pPr>
            <a:r>
              <a:rPr lang="cs-CZ" sz="20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technologický dispečink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5223ADE-E03D-443D-962B-A2E2DF9C02D8}"/>
              </a:ext>
            </a:extLst>
          </p:cNvPr>
          <p:cNvSpPr txBox="1">
            <a:spLocks/>
          </p:cNvSpPr>
          <p:nvPr/>
        </p:nvSpPr>
        <p:spPr>
          <a:xfrm>
            <a:off x="5074513" y="2440885"/>
            <a:ext cx="4056412" cy="480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400">
              <a:solidFill>
                <a:srgbClr val="FFFFFF"/>
              </a:solidFill>
            </a:endParaRPr>
          </a:p>
          <a:p>
            <a:endParaRPr lang="cs-CZ" sz="2400" dirty="0">
              <a:solidFill>
                <a:srgbClr val="FFFFFF"/>
              </a:solidFill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7BCF7357-203F-48BE-A592-3453D733FF30}"/>
              </a:ext>
            </a:extLst>
          </p:cNvPr>
          <p:cNvSpPr txBox="1">
            <a:spLocks/>
          </p:cNvSpPr>
          <p:nvPr/>
        </p:nvSpPr>
        <p:spPr>
          <a:xfrm>
            <a:off x="7355792" y="4309749"/>
            <a:ext cx="4056412" cy="480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solidFill>
                <a:srgbClr val="FFFFFF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D531ABF-E071-4199-93E0-9713B9359ECF}"/>
              </a:ext>
            </a:extLst>
          </p:cNvPr>
          <p:cNvSpPr txBox="1"/>
          <p:nvPr/>
        </p:nvSpPr>
        <p:spPr>
          <a:xfrm>
            <a:off x="1651215" y="1581103"/>
            <a:ext cx="520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cs-CZ" sz="3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speciální objekty</a:t>
            </a:r>
            <a:endParaRPr lang="cs-CZ" sz="3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Obrázek 13" descr="Obsah obrázku továrna, interiér&#10;&#10;Popis byl vytvořen automaticky">
            <a:extLst>
              <a:ext uri="{FF2B5EF4-FFF2-40B4-BE49-F238E27FC236}">
                <a16:creationId xmlns:a16="http://schemas.microsoft.com/office/drawing/2014/main" id="{D7B41ACF-0827-4EEE-945A-1EA4DD684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835282" y="2165878"/>
            <a:ext cx="5347868" cy="40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1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134</Words>
  <Application>Microsoft Office PowerPoint</Application>
  <PresentationFormat>Širokoúhlá obrazovka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Wingdings</vt:lpstr>
      <vt:lpstr>Motiv Office</vt:lpstr>
      <vt:lpstr>Ochranný systém metra</vt:lpstr>
      <vt:lpstr>Úvod a podstata</vt:lpstr>
      <vt:lpstr>Režimy metra</vt:lpstr>
      <vt:lpstr>Prezentace aplikace PowerPoint</vt:lpstr>
      <vt:lpstr>Prvky pro hermetizaci</vt:lpstr>
      <vt:lpstr>Prostory a vybavení</vt:lpstr>
      <vt:lpstr>Prezentace aplikace PowerPoint</vt:lpstr>
      <vt:lpstr>*Traťový tunel</vt:lpstr>
      <vt:lpstr>**Technická centra (TC)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Ochranný systém metra</dc:title>
  <dc:creator>Varga Tomáš</dc:creator>
  <cp:lastModifiedBy>Jarmila Kulíšková</cp:lastModifiedBy>
  <cp:revision>17</cp:revision>
  <dcterms:created xsi:type="dcterms:W3CDTF">2022-02-15T12:55:49Z</dcterms:created>
  <dcterms:modified xsi:type="dcterms:W3CDTF">2022-03-20T15:10:16Z</dcterms:modified>
</cp:coreProperties>
</file>