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60" r:id="rId5"/>
  </p:sldMasterIdLst>
  <p:notesMasterIdLst>
    <p:notesMasterId r:id="rId16"/>
  </p:notesMasterIdLst>
  <p:sldIdLst>
    <p:sldId id="256" r:id="rId6"/>
    <p:sldId id="259" r:id="rId7"/>
    <p:sldId id="264" r:id="rId8"/>
    <p:sldId id="268" r:id="rId9"/>
    <p:sldId id="272" r:id="rId10"/>
    <p:sldId id="275" r:id="rId11"/>
    <p:sldId id="277" r:id="rId12"/>
    <p:sldId id="281" r:id="rId13"/>
    <p:sldId id="282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C8EC9F-61AD-43DF-8C6A-2F2EBC9CC33D}" v="13" dt="2022-01-17T15:30:08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E3E26-8207-438A-ADA5-7C1534844A7D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FADF9-C8BB-407B-A218-B2D2B65E85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06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CAD045-0CBA-446B-B962-B498E24E0A64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C8EE-B83E-42BD-80FE-FDD65818D1BC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18FA-52EB-40C8-A45D-7FDDE3126978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5DE10-5929-468B-BDA9-6EDC421D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D481CE-019A-4B1B-9289-F4A1D1581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6458A6-BCAC-459C-B7E6-B574196B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73A8-7714-4084-AAD0-2A9C58C3254B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CD913C-10C0-497C-B1A6-4BB1F137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6AFBDF-63F6-4BCD-9014-1BF48383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381-9A18-4782-9B47-0EB8381B0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26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3796C-3D36-4D08-B1FB-92755157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6CE49-03EE-4301-AF31-505B6406D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85DA1E-B899-4635-8E9F-2D860B417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73A8-7714-4084-AAD0-2A9C58C3254B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1225A8-600C-4224-BCAB-12194DA9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8CD612-3C0B-439B-A57C-E696D577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381-9A18-4782-9B47-0EB8381B0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17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07D91-BF88-413E-A851-DE4B252C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B28EAF-CB11-4F44-981D-296AFD624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9344F7-EB15-4B53-BD4A-EC010316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73A8-7714-4084-AAD0-2A9C58C3254B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BD0C89-A303-4B17-9580-9769E66E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2106D0-E1E7-4B18-9634-CED89914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381-9A18-4782-9B47-0EB8381B0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24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DB6D8-ADC5-4868-9A93-90B0B269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D4E932-E2D0-4C23-91B4-918F63061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1E55B1-DB3A-40AF-AF20-8433E0DA3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BAD79A-5D17-479F-87D9-4C34645A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73A8-7714-4084-AAD0-2A9C58C3254B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63EFFC-324C-4A18-944E-28F203CF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56D202-4E6B-44CA-A41C-53F6FB63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381-9A18-4782-9B47-0EB8381B0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04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5A3AB-69A1-485D-9B72-410EE6CF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4E4902-54C1-4D8B-BBD4-98D2E7C94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E6AD2A-A469-44DB-BDE0-52F8FF35E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E801DF-749C-49CB-826A-E536EA6ED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117A84-90C6-4052-BF6F-444C1CC75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07F58AB-1989-499A-9866-6075E748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73A8-7714-4084-AAD0-2A9C58C3254B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84A3D4-2EC3-4552-8249-DA004183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4668B4-CDD4-432D-B826-F7022EF9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381-9A18-4782-9B47-0EB8381B0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433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2AF62-A9FD-44D9-AE4B-F9601EE3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889A20-ADCB-4978-A791-7B93292C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73A8-7714-4084-AAD0-2A9C58C3254B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A56EBA-197E-4493-9870-EDDCA3BB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5F31BD-6FBE-4125-A281-9FF6CB95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381-9A18-4782-9B47-0EB8381B0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358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E0F0EBA-13D8-43A1-B839-89D51B85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73A8-7714-4084-AAD0-2A9C58C3254B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831299-18A6-4BD4-A59D-5DA13494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56B8DC-B303-4044-9B95-E65E532D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381-9A18-4782-9B47-0EB8381B0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461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7D4F0-B8FD-4399-B093-6BA76C8D5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8C8DD6-B076-4692-8506-C7F0B54D2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C55D7B-BE12-4CF7-AFB7-F8A6220A9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5FD625-38E9-43E0-916A-CA3D8850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73A8-7714-4084-AAD0-2A9C58C3254B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E9C3DC-7F57-43DE-8FC4-1C1E21AC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511965-1421-4490-97D6-6EC7E6B2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381-9A18-4782-9B47-0EB8381B0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50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D2B4-7AA0-451F-8EB4-12F1DAE03408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31959" y="6345809"/>
            <a:ext cx="1596292" cy="404614"/>
          </a:xfrm>
        </p:spPr>
        <p:txBody>
          <a:bodyPr/>
          <a:lstStyle>
            <a:lvl1pPr>
              <a:defRPr sz="2000" b="1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6E466-67D1-4D80-A169-67F3CCDD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0AC199-AF2E-4A5E-80D6-63FB848D4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F97671-8717-4163-98DB-13FB994D1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85F8CE-5BDD-4546-9874-43E2019D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73A8-7714-4084-AAD0-2A9C58C3254B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C1251A-8AAC-483B-B576-32525A4D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70F5B3-B9C7-4388-B869-1F01411E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381-9A18-4782-9B47-0EB8381B0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137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BD96F-5A15-49EF-AF12-F674729C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FD484C-DE04-4AFE-989E-FDFD2BF55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CA8714-E5BA-477B-AD75-C8603C79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73A8-7714-4084-AAD0-2A9C58C3254B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62EF22-166A-4ADF-BF76-A5583C7D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EC2A1E-08E3-47E8-AB95-1CB3A2EC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381-9A18-4782-9B47-0EB8381B0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64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40C8158-84BB-44E9-8852-36D721ADC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E6F47A-8434-400F-90FC-FF3CF2AB3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570FB9-1CAB-4B5E-B4A9-8160C1DD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73A8-7714-4084-AAD0-2A9C58C3254B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98EE6F-8AF3-4991-897F-2A74EE77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61856D-2C3B-43BC-8064-CB51F24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381-9A18-4782-9B47-0EB8381B0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59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E05995-02A8-43CC-8996-F7FA07F89D33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6C22-9181-4B14-A22D-C83A83C40D40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473B-DF00-4EDE-9132-A55F4DC1D596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BAB8-6909-4FB8-889C-3166856C640A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23AE-9BBB-4C1A-BCD3-D396A509D791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332E29-C174-477D-9549-10A5DBC8B919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95EC7E-1B7E-4653-B174-7A0DEEFC6EBD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17F3B41-E051-428C-8356-0502D679E4B8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86CDCB5-ADE4-4C53-85D1-0A360E7A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D99EDF-D507-4DA6-A533-82C2729DD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A1B3B0-149D-4425-8BF5-26BCC78B6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173A8-7714-4084-AAD0-2A9C58C3254B}" type="datetimeFigureOut">
              <a:rPr lang="cs-CZ" smtClean="0"/>
              <a:t>20. 3. 2022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188BA1-6F84-415E-AAD6-48FE58D4B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25D0B8-1160-4249-8D89-36F0FC1D6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3381-9A18-4782-9B47-0EB8381B0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26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vlak, stopa, exteriér, staré&#10;&#10;Popis byl vytvořen automaticky">
            <a:extLst>
              <a:ext uri="{FF2B5EF4-FFF2-40B4-BE49-F238E27FC236}">
                <a16:creationId xmlns:a16="http://schemas.microsoft.com/office/drawing/2014/main" id="{39FD5481-C2C5-49FC-9089-6770E0569C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7F18466-E0A3-48A9-A054-36A148206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cs-CZ" sz="5000"/>
              <a:t>Železniční stanice Lužná u Rakovníka a přilehlé depo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A462D7-41EC-4A5B-99C1-8B6C23CD4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cs-CZ" sz="1800" b="1"/>
              <a:t>Jan Velička DŽC2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cs-CZ" sz="1800"/>
              <a:t>Vyšší odborná škola a Střední průmyslová škola dopravní, Praha 1, Masná 18, 110 00 Praha 1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41888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95B1CB-6A3B-4415-8124-FCFDA9690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73545" cy="68576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96FB0A-A32E-4F27-86C6-3820EDADD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46" y="387999"/>
            <a:ext cx="7357876" cy="61828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7200" dirty="0"/>
              <a:t>Děkuji za pozornost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7200" dirty="0"/>
              <a:t>Nějaké otázky?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2400" dirty="0"/>
              <a:t>Tato práce vychází ze samostatné práce Železniční stanice Lužná u Rakovníka a přilehlé depo. Autorem práce je Jan Velička. Pokud není uvedeno jinak, informace, nebo obrázky jsou čerpány odtud. Zdroje jsou v práci uvedeny na stranách 41,42.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917644E-F12C-4157-B836-0F617BB644AB}"/>
              </a:ext>
            </a:extLst>
          </p:cNvPr>
          <p:cNvSpPr txBox="1"/>
          <p:nvPr/>
        </p:nvSpPr>
        <p:spPr>
          <a:xfrm>
            <a:off x="266701" y="5924550"/>
            <a:ext cx="395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/>
                </a:solidFill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zákoutí s hrádkem typické pro stanice buštěhradské dráhy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E0483C-0B56-410A-9883-36DB43A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3EEB1-9F7B-4356-A760-16E2D81E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65" y="250062"/>
            <a:ext cx="10493524" cy="721659"/>
          </a:xfrm>
        </p:spPr>
        <p:txBody>
          <a:bodyPr>
            <a:normAutofit/>
          </a:bodyPr>
          <a:lstStyle/>
          <a:p>
            <a:r>
              <a:rPr lang="cs-CZ" b="1" dirty="0"/>
              <a:t>Geografická poloha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5165BA-8D6F-4266-9344-6F186F99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64" y="1407459"/>
            <a:ext cx="5868759" cy="5450541"/>
          </a:xfrm>
        </p:spPr>
        <p:txBody>
          <a:bodyPr>
            <a:normAutofit fontScale="70000" lnSpcReduction="20000"/>
          </a:bodyPr>
          <a:lstStyle/>
          <a:p>
            <a:r>
              <a:rPr lang="cs-CZ" sz="3100" dirty="0"/>
              <a:t>obec Lužná </a:t>
            </a:r>
          </a:p>
          <a:p>
            <a:pPr lvl="1"/>
            <a:r>
              <a:rPr lang="cs-CZ" sz="3100" dirty="0"/>
              <a:t>Středočeský kraj, okres Rakovník</a:t>
            </a:r>
          </a:p>
          <a:p>
            <a:r>
              <a:rPr lang="cs-CZ" sz="3100" dirty="0"/>
              <a:t>mikroregion Poddžbánsko</a:t>
            </a:r>
          </a:p>
          <a:p>
            <a:r>
              <a:rPr lang="cs-CZ" sz="3100" dirty="0"/>
              <a:t>SZ od města Rakovník</a:t>
            </a:r>
          </a:p>
          <a:p>
            <a:r>
              <a:rPr lang="cs-CZ" sz="3100" dirty="0"/>
              <a:t>nádraží v části obce Lužná </a:t>
            </a:r>
          </a:p>
          <a:p>
            <a:pPr lvl="1"/>
            <a:r>
              <a:rPr lang="cs-CZ" sz="3100" dirty="0"/>
              <a:t>u nádraží  (Lužná II ) – 567 o. (2001)</a:t>
            </a:r>
          </a:p>
          <a:p>
            <a:r>
              <a:rPr lang="cs-CZ" sz="3100" dirty="0"/>
              <a:t>oproti historické obci rovnoběžné kolmo křížící se ulice</a:t>
            </a:r>
          </a:p>
          <a:p>
            <a:r>
              <a:rPr lang="cs-CZ" sz="3100" dirty="0"/>
              <a:t>do r. 1960 část domů v katastru Lužné, část Lišan</a:t>
            </a:r>
          </a:p>
          <a:p>
            <a:r>
              <a:rPr lang="en-US" sz="3100" dirty="0" err="1"/>
              <a:t>odbočné</a:t>
            </a:r>
            <a:r>
              <a:rPr lang="en-US" sz="3100" dirty="0"/>
              <a:t> </a:t>
            </a:r>
            <a:r>
              <a:rPr lang="en-US" sz="3100" dirty="0" err="1"/>
              <a:t>nádraží</a:t>
            </a:r>
            <a:r>
              <a:rPr lang="en-US" sz="3100" dirty="0"/>
              <a:t> </a:t>
            </a:r>
            <a:r>
              <a:rPr lang="en-US" sz="3100" dirty="0" err="1"/>
              <a:t>na</a:t>
            </a:r>
            <a:r>
              <a:rPr lang="en-US" sz="3100" dirty="0"/>
              <a:t> </a:t>
            </a:r>
            <a:r>
              <a:rPr lang="en-US" sz="3100" dirty="0" err="1"/>
              <a:t>jednokolejné</a:t>
            </a:r>
            <a:r>
              <a:rPr lang="en-US" sz="3100" dirty="0"/>
              <a:t> </a:t>
            </a:r>
            <a:r>
              <a:rPr lang="en-US" sz="3100" dirty="0" err="1"/>
              <a:t>trati</a:t>
            </a:r>
            <a:r>
              <a:rPr lang="en-US" sz="3100" dirty="0"/>
              <a:t> 120 Praha- Kladno-</a:t>
            </a:r>
            <a:r>
              <a:rPr lang="en-US" sz="3100" dirty="0" err="1"/>
              <a:t>Rakovník</a:t>
            </a:r>
            <a:endParaRPr lang="en-US" sz="3100" dirty="0"/>
          </a:p>
          <a:p>
            <a:endParaRPr lang="cs-CZ" sz="2600" dirty="0"/>
          </a:p>
          <a:p>
            <a:pPr marL="0" indent="0">
              <a:buNone/>
            </a:pPr>
            <a:endParaRPr lang="cs-CZ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žst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Lužná u Rakovníka na mapě blízkého okolí</a:t>
            </a:r>
          </a:p>
          <a:p>
            <a:pPr marL="0" indent="0">
              <a:buNone/>
            </a:pPr>
            <a:endParaRPr lang="cs-CZ" sz="15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E3A804-1792-499A-A66A-1632786438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981" y="597228"/>
            <a:ext cx="5063009" cy="353550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FFEC39-AAF2-4773-A61F-D375B5FA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9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9DB617-A1E2-4B59-BFB2-9AD45D46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1" y="207818"/>
            <a:ext cx="7112815" cy="1318750"/>
          </a:xfrm>
        </p:spPr>
        <p:txBody>
          <a:bodyPr>
            <a:normAutofit/>
          </a:bodyPr>
          <a:lstStyle/>
          <a:p>
            <a:r>
              <a:rPr lang="cs-CZ" b="1" dirty="0"/>
              <a:t>Nádražní budova a výtopna ve stanici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B543F-CFE0-456D-8527-04AE08501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33" y="1560946"/>
            <a:ext cx="7250545" cy="4655127"/>
          </a:xfrm>
        </p:spPr>
        <p:txBody>
          <a:bodyPr>
            <a:normAutofit/>
          </a:bodyPr>
          <a:lstStyle/>
          <a:p>
            <a:r>
              <a:rPr lang="cs-CZ" sz="2400" dirty="0"/>
              <a:t>regionální výjimka</a:t>
            </a:r>
          </a:p>
          <a:p>
            <a:r>
              <a:rPr lang="cs-CZ" sz="2400" dirty="0"/>
              <a:t>jiný sloh</a:t>
            </a:r>
          </a:p>
          <a:p>
            <a:r>
              <a:rPr lang="cs-CZ" sz="2400" dirty="0"/>
              <a:t>cihly řezané ze </a:t>
            </a:r>
            <a:r>
              <a:rPr lang="cs-CZ" sz="2400" dirty="0" err="1"/>
              <a:t>džbánské</a:t>
            </a:r>
            <a:r>
              <a:rPr lang="cs-CZ" sz="2400" dirty="0"/>
              <a:t> opuky</a:t>
            </a:r>
          </a:p>
          <a:p>
            <a:r>
              <a:rPr lang="cs-CZ" sz="2400" dirty="0"/>
              <a:t>hladký, neomítnutý povrch</a:t>
            </a:r>
          </a:p>
          <a:p>
            <a:r>
              <a:rPr lang="cs-CZ" sz="2400" dirty="0"/>
              <a:t>2 patra</a:t>
            </a:r>
          </a:p>
          <a:p>
            <a:pPr lvl="1"/>
            <a:r>
              <a:rPr lang="cs-CZ" sz="2400" dirty="0"/>
              <a:t>1. patro a podkroví služební byty</a:t>
            </a:r>
          </a:p>
          <a:p>
            <a:pPr lvl="1"/>
            <a:r>
              <a:rPr lang="cs-CZ" sz="2400" dirty="0"/>
              <a:t>přízemí půlkruhová okna a dveře, čekárny pro cestující 1. a 2. třídy, hala s výdejnou jízdenek, kanceláře</a:t>
            </a:r>
          </a:p>
          <a:p>
            <a:r>
              <a:rPr lang="cs-CZ" sz="2400" dirty="0"/>
              <a:t>pozůstatkem výtopny vodárna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F145811-0294-4F86-A082-1824225BB1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" r="-160"/>
          <a:stretch/>
        </p:blipFill>
        <p:spPr>
          <a:xfrm>
            <a:off x="7816085" y="1704977"/>
            <a:ext cx="4375917" cy="172801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C227A11-5E82-4EBA-91EF-2939013A02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022" y="10"/>
            <a:ext cx="4379976" cy="17141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515A432-743B-45FD-BA83-315513E569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024" y="5143499"/>
            <a:ext cx="4379976" cy="171450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58A0FF8-901A-408F-B607-716D66EAD9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024" y="3423851"/>
            <a:ext cx="4379976" cy="172879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1380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770A7D4-3C44-4EC6-BBE6-F694AA4B4147}"/>
              </a:ext>
            </a:extLst>
          </p:cNvPr>
          <p:cNvSpPr txBox="1"/>
          <p:nvPr/>
        </p:nvSpPr>
        <p:spPr>
          <a:xfrm>
            <a:off x="1752119" y="6465516"/>
            <a:ext cx="567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Times New Roman" panose="02020603050405020304" pitchFamily="18" charset="0"/>
              </a:rPr>
              <a:t>Vodárna, dobová pohlednice a výkres budov z roku 1898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08E81E-249C-4230-A161-70BBAB12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6" y="6487764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mtClean="0">
                <a:solidFill>
                  <a:srgbClr val="FFFF00"/>
                </a:solidFill>
              </a:rPr>
              <a:t>3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2000"/>
                    </a14:imgEffect>
                    <a14:imgEffect>
                      <a14:colorTemperature colorTemp="6232"/>
                    </a14:imgEffect>
                    <a14:imgEffect>
                      <a14:brightnessContrast bright="-3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2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563F0C-45DF-468B-A8F1-F47008FE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11" y="316832"/>
            <a:ext cx="9601200" cy="1485900"/>
          </a:xfrm>
        </p:spPr>
        <p:txBody>
          <a:bodyPr>
            <a:normAutofit/>
          </a:bodyPr>
          <a:lstStyle/>
          <a:p>
            <a:r>
              <a:rPr lang="cs-CZ" b="1" dirty="0"/>
              <a:t>Samostatná výtopna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38A4A8-61E0-4AAD-8774-3677168EA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11" y="929700"/>
            <a:ext cx="10799504" cy="5558579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remíza přestává dostačovat nárokům</a:t>
            </a:r>
          </a:p>
          <a:p>
            <a:r>
              <a:rPr lang="cs-CZ" sz="2400" dirty="0"/>
              <a:t>vzniká nová výtopna </a:t>
            </a:r>
          </a:p>
          <a:p>
            <a:pPr lvl="1"/>
            <a:r>
              <a:rPr lang="cs-CZ" sz="2400" dirty="0"/>
              <a:t>zcela samostatné kolejiště</a:t>
            </a:r>
          </a:p>
          <a:p>
            <a:pPr lvl="1"/>
            <a:r>
              <a:rPr lang="cs-CZ" sz="2400" dirty="0"/>
              <a:t>blíže </a:t>
            </a:r>
            <a:r>
              <a:rPr lang="cs-CZ" sz="2400" dirty="0" err="1"/>
              <a:t>řevničovskému</a:t>
            </a:r>
            <a:r>
              <a:rPr lang="cs-CZ" sz="2400" dirty="0"/>
              <a:t> zhlaví stanice</a:t>
            </a:r>
          </a:p>
          <a:p>
            <a:r>
              <a:rPr lang="cs-CZ" sz="2400" dirty="0"/>
              <a:t>revizní dílna</a:t>
            </a:r>
          </a:p>
          <a:p>
            <a:pPr lvl="1"/>
            <a:r>
              <a:rPr lang="cs-CZ" sz="2400" dirty="0"/>
              <a:t>dřevěná stavba, zděné základy</a:t>
            </a:r>
          </a:p>
          <a:p>
            <a:pPr lvl="1"/>
            <a:r>
              <a:rPr lang="cs-CZ" sz="2400" dirty="0"/>
              <a:t>2 koleje</a:t>
            </a:r>
          </a:p>
          <a:p>
            <a:pPr lvl="1"/>
            <a:r>
              <a:rPr lang="cs-CZ" sz="2400" dirty="0"/>
              <a:t>základy stojí dodnes, mezi kolejemi</a:t>
            </a:r>
          </a:p>
          <a:p>
            <a:pPr marL="530352" lvl="1" indent="0">
              <a:buNone/>
            </a:pPr>
            <a:r>
              <a:rPr lang="cs-CZ" sz="2400" dirty="0"/>
              <a:t>	 s historickými a ubytovacími vozy</a:t>
            </a:r>
          </a:p>
          <a:p>
            <a:pPr lvl="1"/>
            <a:r>
              <a:rPr lang="cs-CZ" sz="2400" dirty="0"/>
              <a:t>zaniká r.1983</a:t>
            </a:r>
          </a:p>
          <a:p>
            <a:r>
              <a:rPr lang="cs-CZ" sz="2400" dirty="0"/>
              <a:t>dřevěné skladiště </a:t>
            </a:r>
          </a:p>
          <a:p>
            <a:pPr lvl="1"/>
            <a:r>
              <a:rPr lang="cs-CZ" sz="2400" dirty="0"/>
              <a:t>ze stejné doby</a:t>
            </a:r>
          </a:p>
          <a:p>
            <a:pPr lvl="1"/>
            <a:r>
              <a:rPr lang="cs-CZ" sz="2400" dirty="0"/>
              <a:t>dodnes stojí</a:t>
            </a:r>
          </a:p>
          <a:p>
            <a:r>
              <a:rPr lang="cs-CZ" sz="2400" dirty="0"/>
              <a:t>r.1908, další dvoukolejná dřevostavba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A518F4D-F654-4DF1-BB74-AED3290C3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3997" y="4844280"/>
            <a:ext cx="2678438" cy="18634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D1D3B9C-5003-4D3B-96EF-358E7518EE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202" y="1802732"/>
            <a:ext cx="4921591" cy="10875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68C43A-0002-4019-8A90-D3102F19DB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108" y="157305"/>
            <a:ext cx="3698323" cy="15212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CD42959-56E2-4608-A905-E929020119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7355" y="5192593"/>
            <a:ext cx="2223318" cy="145503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02DD9DD-DB68-48C4-8EE7-D45625B53738}"/>
              </a:ext>
            </a:extLst>
          </p:cNvPr>
          <p:cNvSpPr txBox="1"/>
          <p:nvPr/>
        </p:nvSpPr>
        <p:spPr>
          <a:xfrm>
            <a:off x="868793" y="65315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Times New Roman" panose="02020603050405020304" pitchFamily="18" charset="0"/>
              </a:rPr>
              <a:t>schéma stanice a výtopny z roku 1899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0DF36B-25D7-406A-8E55-240001AA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FFFF00"/>
                </a:solidFill>
              </a:rPr>
              <a:t>4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8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>
            <a:extLst>
              <a:ext uri="{FF2B5EF4-FFF2-40B4-BE49-F238E27FC236}">
                <a16:creationId xmlns:a16="http://schemas.microsoft.com/office/drawing/2014/main" id="{24B53581-5E44-4B8D-B4A0-C964EF13E1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8362" y="-11600"/>
            <a:ext cx="7593638" cy="68791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A1DD466-2D03-4361-89B2-F0F76605E6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1" y="3527290"/>
            <a:ext cx="4394650" cy="333071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FFBB3C3-5997-4E86-9C08-5939A96209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76"/>
            <a:ext cx="4394650" cy="3314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043292-708B-4F69-AE72-8FB56C6E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800" y="0"/>
            <a:ext cx="7696199" cy="6858000"/>
          </a:xfrm>
          <a:prstGeom prst="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D69D80-3DCD-4015-8BA5-937F926B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cs-CZ" b="1" dirty="0"/>
              <a:t>Rotunda s točnou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1DDB9-C75C-44C2-9331-356EAF9C0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14700"/>
            <a:ext cx="4373545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C017B3-7B7A-4C5A-A3E9-09EC1428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89583-FF3E-4350-9A7F-68BBF8B61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962" y="1721085"/>
            <a:ext cx="6176776" cy="3581400"/>
          </a:xfrm>
        </p:spPr>
        <p:txBody>
          <a:bodyPr>
            <a:normAutofit/>
          </a:bodyPr>
          <a:lstStyle/>
          <a:p>
            <a:r>
              <a:rPr lang="cs-CZ" dirty="0"/>
              <a:t>největší změnou před motorovou trakcí</a:t>
            </a:r>
          </a:p>
          <a:p>
            <a:r>
              <a:rPr lang="cs-CZ" dirty="0"/>
              <a:t>dostavěna r.1924</a:t>
            </a:r>
          </a:p>
          <a:p>
            <a:r>
              <a:rPr lang="cs-CZ" dirty="0"/>
              <a:t>dodnes skoro původní stav</a:t>
            </a:r>
          </a:p>
          <a:p>
            <a:r>
              <a:rPr lang="cs-CZ" dirty="0"/>
              <a:t>vystačila na několik desetiletí parního provozu</a:t>
            </a:r>
          </a:p>
          <a:p>
            <a:r>
              <a:rPr lang="cs-CZ" dirty="0"/>
              <a:t>Pro motorovou trakci rozšíření – hala</a:t>
            </a:r>
          </a:p>
          <a:p>
            <a:r>
              <a:rPr lang="cs-CZ" dirty="0"/>
              <a:t>r.1983</a:t>
            </a:r>
          </a:p>
          <a:p>
            <a:r>
              <a:rPr lang="cs-CZ" dirty="0"/>
              <a:t>Dřevostavby rozebrány</a:t>
            </a:r>
          </a:p>
          <a:p>
            <a:r>
              <a:rPr lang="cs-CZ" dirty="0"/>
              <a:t>EM SZZ (po r. 1974)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BCD1DB4-7977-4546-8C5F-133585F88393}"/>
              </a:ext>
            </a:extLst>
          </p:cNvPr>
          <p:cNvSpPr txBox="1"/>
          <p:nvPr/>
        </p:nvSpPr>
        <p:spPr>
          <a:xfrm>
            <a:off x="661109" y="188952"/>
            <a:ext cx="305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rotunda s točnou v roce 1924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5D50AC0-4DB6-45D3-BD87-46079DBC568A}"/>
              </a:ext>
            </a:extLst>
          </p:cNvPr>
          <p:cNvSpPr txBox="1"/>
          <p:nvPr/>
        </p:nvSpPr>
        <p:spPr>
          <a:xfrm>
            <a:off x="0" y="6200210"/>
            <a:ext cx="4195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tragická nehoda u odbočky „na šamotku“</a:t>
            </a:r>
          </a:p>
          <a:p>
            <a:r>
              <a:rPr lang="cs-CZ" b="1" dirty="0">
                <a:solidFill>
                  <a:schemeClr val="tx2"/>
                </a:solidFill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počátkem 70. let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C07B5E-1DF9-4E94-A6ED-B7D801646462}"/>
              </a:ext>
            </a:extLst>
          </p:cNvPr>
          <p:cNvSpPr txBox="1"/>
          <p:nvPr/>
        </p:nvSpPr>
        <p:spPr>
          <a:xfrm>
            <a:off x="6066567" y="6039346"/>
            <a:ext cx="581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schéma výtopny z roku 1974 na konci parního provozu, dominují uhelné skládky, nová hala dnes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8B08644-517C-4AFA-BA51-FA2BB5C369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2412" y="4037951"/>
            <a:ext cx="2474732" cy="1837488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684438-A86D-4222-B950-A8B899E2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FFFF00"/>
                </a:solidFill>
              </a:rPr>
              <a:t>5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52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712638-A632-46FF-B522-DFA622E4B5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436785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8A2F13-D26E-487C-A3EE-1284949B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84" y="247650"/>
            <a:ext cx="6176776" cy="1485900"/>
          </a:xfrm>
        </p:spPr>
        <p:txBody>
          <a:bodyPr>
            <a:normAutofit/>
          </a:bodyPr>
          <a:lstStyle/>
          <a:p>
            <a:r>
              <a:rPr lang="cs-CZ" b="1" dirty="0"/>
              <a:t>Konec provozního depa, vznik muzea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A83C6-0BFB-4E9B-B0E1-D9C875F7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483" y="1733550"/>
            <a:ext cx="7117603" cy="4876800"/>
          </a:xfrm>
        </p:spPr>
        <p:txBody>
          <a:bodyPr>
            <a:normAutofit/>
          </a:bodyPr>
          <a:lstStyle/>
          <a:p>
            <a:r>
              <a:rPr lang="cs-CZ" sz="2200" dirty="0"/>
              <a:t>r.1996 konec depa</a:t>
            </a:r>
          </a:p>
          <a:p>
            <a:r>
              <a:rPr lang="cs-CZ" sz="2200" dirty="0"/>
              <a:t>několik skupin nadšenců</a:t>
            </a:r>
          </a:p>
          <a:p>
            <a:r>
              <a:rPr lang="cs-CZ" sz="2200" dirty="0"/>
              <a:t>r.1997 první výstavy</a:t>
            </a:r>
          </a:p>
          <a:p>
            <a:r>
              <a:rPr lang="cs-CZ" sz="2200" u="sng" dirty="0"/>
              <a:t>Společnost Buštěhradské dráhy</a:t>
            </a:r>
          </a:p>
          <a:p>
            <a:r>
              <a:rPr lang="cs-CZ" sz="2200" dirty="0"/>
              <a:t>r.1996 – 1999 soukromé vlastnictví</a:t>
            </a:r>
          </a:p>
          <a:p>
            <a:pPr lvl="1"/>
            <a:r>
              <a:rPr lang="cs-CZ" sz="2200" dirty="0"/>
              <a:t>podnikání v opravách těžkých diesel. lok.</a:t>
            </a:r>
          </a:p>
          <a:p>
            <a:pPr lvl="1"/>
            <a:r>
              <a:rPr lang="cs-CZ" sz="2200" dirty="0"/>
              <a:t>neúspěch</a:t>
            </a:r>
          </a:p>
          <a:p>
            <a:pPr lvl="1"/>
            <a:r>
              <a:rPr lang="cs-CZ" sz="2200" dirty="0"/>
              <a:t>r.1999 předáno zpět ČD, zřízenou muzeum</a:t>
            </a:r>
          </a:p>
          <a:p>
            <a:r>
              <a:rPr lang="cs-CZ" sz="2200" dirty="0"/>
              <a:t>do 1.1 2009 pod depem Louny</a:t>
            </a:r>
          </a:p>
          <a:p>
            <a:r>
              <a:rPr lang="cs-CZ" sz="2200" dirty="0"/>
              <a:t>poté spravováno DHV, dnes CHV Lužná u Rakovníka</a:t>
            </a:r>
          </a:p>
          <a:p>
            <a:endParaRPr lang="cs-CZ" sz="1400" u="sng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6D0BD46-55B1-4E60-AC6C-7369EFADC571}"/>
              </a:ext>
            </a:extLst>
          </p:cNvPr>
          <p:cNvSpPr txBox="1"/>
          <p:nvPr/>
        </p:nvSpPr>
        <p:spPr>
          <a:xfrm>
            <a:off x="134681" y="67270"/>
            <a:ext cx="3526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/>
                </a:solidFill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úrovňové křížení 800 mm a 1435 mm železnice s příslušným návěstidlem z Poldi Kladno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7A3919-081B-484E-9ACE-F76D0C92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7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DCE9C-C29A-4108-8656-A2321AB0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1" y="172453"/>
            <a:ext cx="6849102" cy="1485900"/>
          </a:xfrm>
        </p:spPr>
        <p:txBody>
          <a:bodyPr>
            <a:normAutofit/>
          </a:bodyPr>
          <a:lstStyle/>
          <a:p>
            <a:r>
              <a:rPr lang="cs-CZ" b="1" dirty="0"/>
              <a:t>Současný stav stanice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9371C1-86D8-4177-9AF0-0C9FB7E88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26" y="172452"/>
            <a:ext cx="4651374" cy="6685547"/>
          </a:xfrm>
        </p:spPr>
        <p:txBody>
          <a:bodyPr>
            <a:normAutofit/>
          </a:bodyPr>
          <a:lstStyle/>
          <a:p>
            <a:r>
              <a:rPr lang="cs-CZ" sz="2400" dirty="0"/>
              <a:t>Odbočná stanice s EM SZZ</a:t>
            </a:r>
          </a:p>
          <a:p>
            <a:r>
              <a:rPr lang="cs-CZ" sz="2400" dirty="0"/>
              <a:t>11 staničních kolejí </a:t>
            </a:r>
          </a:p>
          <a:p>
            <a:pPr lvl="1"/>
            <a:r>
              <a:rPr lang="cs-CZ" sz="2400" dirty="0"/>
              <a:t>8 dopravních</a:t>
            </a:r>
          </a:p>
          <a:p>
            <a:pPr lvl="1"/>
            <a:r>
              <a:rPr lang="cs-CZ" sz="2400" dirty="0"/>
              <a:t>3 manipulační</a:t>
            </a:r>
          </a:p>
          <a:p>
            <a:r>
              <a:rPr lang="cs-CZ" sz="2400" dirty="0"/>
              <a:t>max. rychlost: 60 km/h, respektive 40 km/h v obloucích na chomutovském a rakovnickém zhlaví</a:t>
            </a:r>
          </a:p>
          <a:p>
            <a:r>
              <a:rPr lang="cs-CZ" sz="2400" dirty="0"/>
              <a:t>2 stavědla, nákladiště, výpravní budova</a:t>
            </a:r>
          </a:p>
          <a:p>
            <a:r>
              <a:rPr lang="cs-CZ" sz="2400" dirty="0"/>
              <a:t>traťová služba na </a:t>
            </a:r>
            <a:r>
              <a:rPr lang="cs-CZ" sz="2400" dirty="0" err="1"/>
              <a:t>řevničovském</a:t>
            </a:r>
            <a:r>
              <a:rPr lang="cs-CZ" sz="2400" dirty="0"/>
              <a:t> zhlaví </a:t>
            </a:r>
          </a:p>
          <a:p>
            <a:r>
              <a:rPr lang="cs-CZ" sz="2400" dirty="0"/>
              <a:t>koleje č. 4,6,9 a zčásti </a:t>
            </a:r>
            <a:br>
              <a:rPr lang="cs-CZ" sz="2400" dirty="0"/>
            </a:br>
            <a:r>
              <a:rPr lang="cs-CZ" sz="2400" dirty="0"/>
              <a:t>7 nesjízdné</a:t>
            </a:r>
          </a:p>
          <a:p>
            <a:r>
              <a:rPr lang="cs-CZ" sz="2400" dirty="0"/>
              <a:t>velké množství vodních jeřábů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667AAEB-81F3-4077-ADCF-AC644C9486C3}"/>
              </a:ext>
            </a:extLst>
          </p:cNvPr>
          <p:cNvSpPr txBox="1"/>
          <p:nvPr/>
        </p:nvSpPr>
        <p:spPr>
          <a:xfrm>
            <a:off x="1901460" y="5795284"/>
            <a:ext cx="532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indikační deska výpravčího sloužící do r. 2018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06E2363-8289-4579-977E-CC2E194028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95" y="1792927"/>
            <a:ext cx="6833931" cy="3444596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BEE440-B9A8-4BAE-96B7-D82AF5B0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5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mtClean="0">
                <a:solidFill>
                  <a:srgbClr val="FFFF00"/>
                </a:solidFill>
              </a:rPr>
              <a:t>7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42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vládání H0 kolejiště – JOP – KMŽ Brno I">
            <a:extLst>
              <a:ext uri="{FF2B5EF4-FFF2-40B4-BE49-F238E27FC236}">
                <a16:creationId xmlns:a16="http://schemas.microsoft.com/office/drawing/2014/main" id="{D7E7EDDB-AB4A-4D61-8BB5-F4C9F57CF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60460"/>
            <a:ext cx="12192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A01355-C12E-46C5-97CE-6CCC659D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64" y="848535"/>
            <a:ext cx="5275812" cy="1221418"/>
          </a:xfrm>
        </p:spPr>
        <p:txBody>
          <a:bodyPr anchor="ctr">
            <a:normAutofit/>
          </a:bodyPr>
          <a:lstStyle/>
          <a:p>
            <a:r>
              <a:rPr lang="cs-CZ" b="1" dirty="0"/>
              <a:t>Plány na modernizaci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9CB423-0875-40E2-9FA1-2F80EFB21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779" y="2003455"/>
            <a:ext cx="6195739" cy="2424001"/>
          </a:xfrm>
        </p:spPr>
        <p:txBody>
          <a:bodyPr>
            <a:normAutofit/>
          </a:bodyPr>
          <a:lstStyle/>
          <a:p>
            <a:r>
              <a:rPr lang="cs-CZ" sz="2400" dirty="0"/>
              <a:t>v nejbližších letech rekonstrukce SZZ</a:t>
            </a:r>
          </a:p>
          <a:p>
            <a:r>
              <a:rPr lang="cs-CZ" sz="2400" dirty="0"/>
              <a:t>možná výstavba spojky koleji č. 1 a 3</a:t>
            </a:r>
          </a:p>
          <a:p>
            <a:r>
              <a:rPr lang="cs-CZ" sz="2400" dirty="0"/>
              <a:t>st. 1 připadne Muzeu ČD</a:t>
            </a:r>
          </a:p>
          <a:p>
            <a:r>
              <a:rPr lang="cs-CZ" sz="2400" dirty="0"/>
              <a:t>obsluha stanice pomocí JOP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37039FF-C6FE-4E33-8868-7FC9A38CCA90}"/>
              </a:ext>
            </a:extLst>
          </p:cNvPr>
          <p:cNvSpPr txBox="1"/>
          <p:nvPr/>
        </p:nvSpPr>
        <p:spPr>
          <a:xfrm>
            <a:off x="3425639" y="6328206"/>
            <a:ext cx="677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ilustrační foto z: https://www.kmz-brno.cz/ovladani-h0-kolejiste-jop/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F1D546-5C11-4359-AA12-582ECF09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3676" y="632820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82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DE2240-312E-4047-94CB-E95D78BD5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7" y="-89378"/>
            <a:ext cx="7417207" cy="838898"/>
          </a:xfrm>
        </p:spPr>
        <p:txBody>
          <a:bodyPr anchor="ctr">
            <a:normAutofit/>
          </a:bodyPr>
          <a:lstStyle/>
          <a:p>
            <a:r>
              <a:rPr lang="cs-CZ" b="1" dirty="0"/>
              <a:t>Depo (CHV)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E2AEF9-3220-4407-B76B-1B6E3952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0142"/>
            <a:ext cx="3860771" cy="293214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exteriér, obloha, stopa, směr&#10;&#10;Popis byl vytvořen automaticky">
            <a:extLst>
              <a:ext uri="{FF2B5EF4-FFF2-40B4-BE49-F238E27FC236}">
                <a16:creationId xmlns:a16="http://schemas.microsoft.com/office/drawing/2014/main" id="{FE3C4858-EB07-4EC2-B23E-73B57CD4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824735"/>
            <a:ext cx="3664827" cy="26042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AFBD32-D3B9-4AA1-8A52-E7788A95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885" y="0"/>
            <a:ext cx="4332545" cy="31316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B1C8C1-19E9-494B-A067-57097B1E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1" y="3667501"/>
            <a:ext cx="5464715" cy="3083282"/>
          </a:xfrm>
        </p:spPr>
        <p:txBody>
          <a:bodyPr>
            <a:normAutofit/>
          </a:bodyPr>
          <a:lstStyle/>
          <a:p>
            <a:r>
              <a:rPr lang="cs-CZ" sz="2400" dirty="0"/>
              <a:t>14 odstavných kolejí (bez stání </a:t>
            </a:r>
            <a:br>
              <a:rPr lang="cs-CZ" sz="2400" dirty="0"/>
            </a:br>
            <a:r>
              <a:rPr lang="cs-CZ" sz="2400" dirty="0"/>
              <a:t>u točny), z toho 12 kusých</a:t>
            </a:r>
          </a:p>
          <a:p>
            <a:r>
              <a:rPr lang="cs-CZ" sz="2400" dirty="0"/>
              <a:t>2 koleje zastřešené, beze stěn</a:t>
            </a:r>
          </a:p>
          <a:p>
            <a:r>
              <a:rPr lang="cs-CZ" sz="2400" dirty="0"/>
              <a:t>nedávno rekonstruovaná hala oprav (dokončení r.2020)</a:t>
            </a:r>
          </a:p>
          <a:p>
            <a:pPr lvl="1"/>
            <a:r>
              <a:rPr lang="cs-CZ" sz="2400" dirty="0"/>
              <a:t>2 průběžné koleje</a:t>
            </a:r>
          </a:p>
          <a:p>
            <a:pPr lvl="1"/>
            <a:r>
              <a:rPr lang="cs-CZ" sz="2400" dirty="0"/>
              <a:t>2 kusé stání 800 mm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1FFF1B-D8E7-43C1-963D-013BA404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660142"/>
            <a:ext cx="3429000" cy="50548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8968742-1D40-4F6B-9272-064FD163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0486" y="6453386"/>
            <a:ext cx="573314" cy="404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88F394F-7548-43E8-B4A2-4680920D9442}"/>
              </a:ext>
            </a:extLst>
          </p:cNvPr>
          <p:cNvSpPr txBox="1"/>
          <p:nvPr/>
        </p:nvSpPr>
        <p:spPr>
          <a:xfrm>
            <a:off x="5374351" y="3623450"/>
            <a:ext cx="3429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	</a:t>
            </a:r>
            <a:r>
              <a:rPr lang="cs-CZ" sz="2400" i="1" dirty="0">
                <a:solidFill>
                  <a:schemeClr val="tx2"/>
                </a:solidFill>
              </a:rPr>
              <a:t>točna s rotundou</a:t>
            </a:r>
          </a:p>
          <a:p>
            <a:pPr lvl="1"/>
            <a:r>
              <a:rPr lang="cs-CZ" sz="2400" i="1" dirty="0">
                <a:solidFill>
                  <a:schemeClr val="tx2"/>
                </a:solidFill>
              </a:rPr>
              <a:t>	-27 stání, </a:t>
            </a:r>
            <a:br>
              <a:rPr lang="cs-CZ" sz="2400" i="1" dirty="0">
                <a:solidFill>
                  <a:schemeClr val="tx2"/>
                </a:solidFill>
              </a:rPr>
            </a:br>
            <a:r>
              <a:rPr lang="cs-CZ" sz="2400" i="1" dirty="0">
                <a:solidFill>
                  <a:schemeClr val="tx2"/>
                </a:solidFill>
              </a:rPr>
              <a:t>      13 	krytých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i="1" dirty="0">
                <a:solidFill>
                  <a:schemeClr val="tx2"/>
                </a:solidFill>
              </a:rPr>
              <a:t>	okruh 800 mm + odstavné koleje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i="1" dirty="0">
                <a:solidFill>
                  <a:schemeClr val="tx2"/>
                </a:solidFill>
              </a:rPr>
              <a:t>	všechny zachované objekty depa po opravě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81DBAC5-8CC3-4A3F-A57D-A870CB24EB45}"/>
              </a:ext>
            </a:extLst>
          </p:cNvPr>
          <p:cNvSpPr txBox="1"/>
          <p:nvPr/>
        </p:nvSpPr>
        <p:spPr>
          <a:xfrm>
            <a:off x="446315" y="824734"/>
            <a:ext cx="250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hala od </a:t>
            </a:r>
            <a:r>
              <a:rPr lang="cs-CZ" b="1" dirty="0" err="1">
                <a:solidFill>
                  <a:schemeClr val="tx2"/>
                </a:solidFill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nást</a:t>
            </a:r>
            <a:r>
              <a:rPr lang="cs-CZ" b="1" dirty="0">
                <a:solidFill>
                  <a:schemeClr val="tx2"/>
                </a:solidFill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b="1" dirty="0" err="1">
                <a:solidFill>
                  <a:schemeClr val="tx2"/>
                </a:solidFill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úzk</a:t>
            </a:r>
            <a:r>
              <a:rPr lang="cs-CZ" b="1" dirty="0">
                <a:solidFill>
                  <a:schemeClr val="tx2"/>
                </a:solidFill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. dráhy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E704208-C87F-4E45-AE64-89C8B9A79D57}"/>
              </a:ext>
            </a:extLst>
          </p:cNvPr>
          <p:cNvSpPr txBox="1"/>
          <p:nvPr/>
        </p:nvSpPr>
        <p:spPr>
          <a:xfrm>
            <a:off x="8879304" y="5760051"/>
            <a:ext cx="308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malý portálový jeřáb, zachován i po demolici dílny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60A8FD3-3E29-448E-A8F1-FB4B888B87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4733"/>
            <a:ext cx="3664827" cy="260426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F438A352-F1E5-4494-A3FB-BE5CBFCA87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939" y="0"/>
            <a:ext cx="3966436" cy="298183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CCC5EEF-654A-4DDF-9AAA-8E6A380CC263}"/>
              </a:ext>
            </a:extLst>
          </p:cNvPr>
          <p:cNvSpPr txBox="1"/>
          <p:nvPr/>
        </p:nvSpPr>
        <p:spPr>
          <a:xfrm>
            <a:off x="4526556" y="103189"/>
            <a:ext cx="313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přejezd s mechanickými závorami na </a:t>
            </a:r>
            <a:r>
              <a:rPr lang="cs-CZ" b="1" dirty="0" err="1">
                <a:solidFill>
                  <a:schemeClr val="tx2"/>
                </a:solidFill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úzk</a:t>
            </a:r>
            <a:r>
              <a:rPr lang="cs-CZ" b="1" dirty="0">
                <a:solidFill>
                  <a:schemeClr val="tx2"/>
                </a:solidFill>
                <a:highlight>
                  <a:srgbClr val="00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. oválu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899F6BDC-7C4B-43BA-A25F-791153410A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2139" y="830764"/>
            <a:ext cx="3249864" cy="471361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7A93E5-D85A-4293-9DEF-6516B02E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FFFF00"/>
                </a:solidFill>
              </a:rPr>
              <a:t>9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97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75B0A1E48B9D48B899B33603E7D7C5" ma:contentTypeVersion="8" ma:contentTypeDescription="Create a new document." ma:contentTypeScope="" ma:versionID="d24c9433a45b6202f152c3037be9bcaa">
  <xsd:schema xmlns:xsd="http://www.w3.org/2001/XMLSchema" xmlns:xs="http://www.w3.org/2001/XMLSchema" xmlns:p="http://schemas.microsoft.com/office/2006/metadata/properties" xmlns:ns3="f141716c-50d1-4b6b-b0db-6d77c9bd8230" xmlns:ns4="483e9a6b-b03d-484a-aca9-37b1b96aacf6" targetNamespace="http://schemas.microsoft.com/office/2006/metadata/properties" ma:root="true" ma:fieldsID="f9211c7feadb0a2e431e84a971663670" ns3:_="" ns4:_="">
    <xsd:import namespace="f141716c-50d1-4b6b-b0db-6d77c9bd8230"/>
    <xsd:import namespace="483e9a6b-b03d-484a-aca9-37b1b96aacf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1716c-50d1-4b6b-b0db-6d77c9bd82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e9a6b-b03d-484a-aca9-37b1b96aa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1AB3A3-64B9-405E-80DE-F14671D1214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141716c-50d1-4b6b-b0db-6d77c9bd8230"/>
    <ds:schemaRef ds:uri="483e9a6b-b03d-484a-aca9-37b1b96aacf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B9DB64-E9BC-48BE-9498-6706334CCC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CCA849-EB38-4E27-8B3F-CAB5D2F46AB5}">
  <ds:schemaRefs>
    <ds:schemaRef ds:uri="http://www.w3.org/XML/1998/namespace"/>
    <ds:schemaRef ds:uri="f141716c-50d1-4b6b-b0db-6d77c9bd8230"/>
    <ds:schemaRef ds:uri="http://schemas.microsoft.com/office/2006/metadata/properties"/>
    <ds:schemaRef ds:uri="483e9a6b-b03d-484a-aca9-37b1b96aacf6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648</Words>
  <Application>Microsoft Office PowerPoint</Application>
  <PresentationFormat>Širokoúhlá obrazovka</PresentationFormat>
  <Paragraphs>115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Wingdings</vt:lpstr>
      <vt:lpstr>Oříznutí</vt:lpstr>
      <vt:lpstr>Vlastní návrh</vt:lpstr>
      <vt:lpstr>Železniční stanice Lužná u Rakovníka a přilehlé depo</vt:lpstr>
      <vt:lpstr>Geografická poloha</vt:lpstr>
      <vt:lpstr>Nádražní budova a výtopna ve stanici</vt:lpstr>
      <vt:lpstr>Samostatná výtopna</vt:lpstr>
      <vt:lpstr>Rotunda s točnou</vt:lpstr>
      <vt:lpstr>Konec provozního depa, vznik muzea</vt:lpstr>
      <vt:lpstr>Současný stav stanice</vt:lpstr>
      <vt:lpstr>Plány na modernizaci</vt:lpstr>
      <vt:lpstr>Depo (CHV)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Železniční stanice Lužná u Rakovníka a přilehlé depo</dc:title>
  <dc:creator>Velička Jan</dc:creator>
  <cp:lastModifiedBy>Jarmila Kulíšková</cp:lastModifiedBy>
  <cp:revision>8</cp:revision>
  <dcterms:created xsi:type="dcterms:W3CDTF">2021-12-09T18:39:04Z</dcterms:created>
  <dcterms:modified xsi:type="dcterms:W3CDTF">2022-03-20T15:10:46Z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0x0101002175B0A1E48B9D48B899B33603E7D7C5</vt:lpwstr>
  </property>
</Properties>
</file>