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7" r:id="rId9"/>
    <p:sldId id="270" r:id="rId10"/>
    <p:sldId id="272" r:id="rId11"/>
    <p:sldId id="273" r:id="rId12"/>
    <p:sldId id="278" r:id="rId13"/>
    <p:sldId id="281" r:id="rId14"/>
    <p:sldId id="2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8A8B5-5BF9-4959-9D70-640D17987570}" v="43" dt="2024-02-13T16:50:43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975C0-0606-4BB0-8237-8D1B286B313D}" type="datetimeFigureOut">
              <a:rPr lang="cs-CZ" smtClean="0"/>
              <a:t>24. 2. 2024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C3241-54D7-461A-9C7F-C8B3A659A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83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F824-423D-449E-A4B4-90D2FC92ED85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CA9B-1288-4EB2-8738-B00455B94EC4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6FB5-B0BB-4DA9-B03F-9D18A8D44788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3CBE-5733-4E53-9E6F-14C5B96033CD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780E-D36E-4732-B0CA-CF87F953692A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04F-8D0F-415A-BF7B-981E47981E53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56C4-B01F-4369-8490-1A1ACB56C887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3ADA-AC52-42D8-94FD-7DE864D0C73A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7419-2837-43D1-81CB-E3355B16051B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5877-1BCA-4F32-BB42-F960513CB085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260C-F16C-403A-AA37-880A977F07A0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5694-03BC-4146-86FE-2E0418D62709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F30-5CB9-4694-8E69-B377BA606120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01BB-26DE-4728-9626-F173E9756B78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FF08-FAE4-4710-84F2-1F1B21980EDB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CE06-DF6F-479E-8980-570EA8B2F135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29A8D-C0A3-47B0-9EE1-984EA41465FC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ilnice_I/73#/media/Soubor:Jev%C3%AD%C4%8Dko,_podjezd_pod_hitlerovou_d%C3%A1lnic%C3%AD.JPG" TargetMode="External"/><Relationship Id="rId13" Type="http://schemas.openxmlformats.org/officeDocument/2006/relationships/hyperlink" Target="https://cs.wikipedia.org/wiki/D%C3%A1lnice_D5#/media/Soubor:Motorway_D5-CZ_map.svg" TargetMode="External"/><Relationship Id="rId3" Type="http://schemas.openxmlformats.org/officeDocument/2006/relationships/hyperlink" Target="https://cs.wikipedia.org/wiki/D%C3%A1lnice_v_%C4%8Cesku#/media/Soubor:Motorways_in_Czechia_map.svg" TargetMode="External"/><Relationship Id="rId7" Type="http://schemas.openxmlformats.org/officeDocument/2006/relationships/hyperlink" Target="https://www.antikavion.cz/kniha/budujme-stat-jan-antonin-bata-1937#gallery-1" TargetMode="External"/><Relationship Id="rId12" Type="http://schemas.openxmlformats.org/officeDocument/2006/relationships/hyperlink" Target="https://cs.wikipedia.org/wiki/D%C3%A1lnice_D3#/media/Soubor:Motorway_D3-CZ_map.svg" TargetMode="External"/><Relationship Id="rId17" Type="http://schemas.openxmlformats.org/officeDocument/2006/relationships/hyperlink" Target="https://cs.wikipedia.org/wiki/D%C3%A1lnice_D52#/media/Soubor:Motorway_D52-CZ_map.svg" TargetMode="External"/><Relationship Id="rId2" Type="http://schemas.openxmlformats.org/officeDocument/2006/relationships/hyperlink" Target="https://cs.wikipedia.org/wiki/D%C3%A1lnice_v_%C4%8Cesku" TargetMode="External"/><Relationship Id="rId16" Type="http://schemas.openxmlformats.org/officeDocument/2006/relationships/hyperlink" Target="https://cs.wikipedia.org/wiki/D%C3%A1lnice_D35#/media/Soubor:Motorway_D35-CZ_map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skedalnice.cz/image/historie/h01b.jpg" TargetMode="External"/><Relationship Id="rId11" Type="http://schemas.openxmlformats.org/officeDocument/2006/relationships/hyperlink" Target="https://cs.wikipedia.org/wiki/D%C3%A1lnice_D2#/media/Soubor:Motorway_D2-CZ_map.svg" TargetMode="External"/><Relationship Id="rId5" Type="http://schemas.openxmlformats.org/officeDocument/2006/relationships/hyperlink" Target="https://www.podalnici.cz/dalnicni-sit-v-cesku/" TargetMode="External"/><Relationship Id="rId15" Type="http://schemas.openxmlformats.org/officeDocument/2006/relationships/hyperlink" Target="https://cs.wikipedia.org/wiki/D%C3%A1lnice_D11#/media/Soubor:Motorway_D11-CZ_map.svg" TargetMode="External"/><Relationship Id="rId10" Type="http://schemas.openxmlformats.org/officeDocument/2006/relationships/hyperlink" Target="https://upload.wikimedia.org/wikipedia/commons/3/3b/Motorway_D1-CZ_map.svg" TargetMode="External"/><Relationship Id="rId4" Type="http://schemas.openxmlformats.org/officeDocument/2006/relationships/hyperlink" Target="https://www.fndauto.cz/blog/dalnicni-znamky-a-poplatky-v-roce-2022-cesko-slovensko-a-rakousko" TargetMode="External"/><Relationship Id="rId9" Type="http://schemas.openxmlformats.org/officeDocument/2006/relationships/hyperlink" Target="https://www.seznamzpravy.cz/clanek/obchvatu-prahy-chybi-porad-pulka-kdy-zacne-dostavba-dalnice-s-cislem-0-78667" TargetMode="External"/><Relationship Id="rId14" Type="http://schemas.openxmlformats.org/officeDocument/2006/relationships/hyperlink" Target="https://cs.wikipedia.org/wiki/D%C3%A1lnice_D8#/media/Soubor:Motorway_D8-CZ_map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FFCB0A-A21A-4D0F-AE1C-6EC8ED79A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1DDC0B-F2D9-4A55-A60C-E0532B46C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0C4C88B-2AA4-43CA-9F8F-3FB2B5D7D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1E062DFF-2E6B-420E-AEFE-FB8082B29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37DD0A2B-B295-4280-B8DA-0DC58312C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83B6198C-5321-4CBD-A21D-B413234BF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CA21CB5E-7E99-4448-8DD0-FA87EAC3C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5675BC7F-097E-4C82-8B98-05F11E34F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CF36D428-039F-4D57-83E9-C9E49A8EE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9C846992-7277-412B-8F89-BF12BBBBE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FFB1517-7128-4059-90D1-7FE4A5155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C0835D29-A969-4B36-823D-204135853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513FF63-116C-4620-AA46-03788BE5F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EF361EF8-880C-41F9-8051-9F05A8C20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8844387-7C32-4C2A-35F2-062B8B8F2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805" y="1158394"/>
            <a:ext cx="8915399" cy="1162423"/>
          </a:xfrm>
        </p:spPr>
        <p:txBody>
          <a:bodyPr>
            <a:normAutofit/>
          </a:bodyPr>
          <a:lstStyle/>
          <a:p>
            <a:r>
              <a:rPr lang="cs-CZ" dirty="0"/>
              <a:t>Dálniční síť ČR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0C1783-27A2-F770-150F-27B74C423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077" y="254351"/>
            <a:ext cx="4849903" cy="899295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Cena děkana fakulty dopravní ČVÚT Praha</a:t>
            </a:r>
          </a:p>
          <a:p>
            <a:r>
              <a:rPr lang="cs-CZ" b="1" dirty="0">
                <a:solidFill>
                  <a:schemeClr val="tx1"/>
                </a:solidFill>
              </a:rPr>
              <a:t>Šk.r.: 2023/2024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BF9A995-2C32-4FB7-B5F3-E417B7DE0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0F4ECCFB-A0C2-4B4D-B6E2-77341F6FE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5476CBB8-CCD6-4739-8729-8927DC09D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695B716E-8BF4-4DD9-96A5-4238FDC07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6A3F7DBC-E3BC-4902-BE4C-6F3542E33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70379707-5601-41BA-8F25-82825A8E3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1C7E7640-A719-4104-8E66-10B2FB84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9A4C4222-3F93-463D-9B22-69ECBF8E0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B263D752-00B8-466F-A4DD-D4F58CAE1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45470F50-BCB7-4793-B6EE-C07E5779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FE3B154-4827-4A59-B611-C15FE0930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4856C74D-7893-4686-8C69-93ADFAD94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D9855B44-5A4E-48D3-B20E-74C69EF51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4DF306C4-90F2-4BFE-B2AD-FAFB31C46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4" name="Grafický objekt 2">
            <a:extLst>
              <a:ext uri="{FF2B5EF4-FFF2-40B4-BE49-F238E27FC236}">
                <a16:creationId xmlns:a16="http://schemas.microsoft.com/office/drawing/2014/main" id="{73110B1B-A3C5-727F-6AC4-47CB0D408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1774" y="2317902"/>
            <a:ext cx="2788920" cy="2788920"/>
          </a:xfrm>
          <a:prstGeom prst="rect">
            <a:avLst/>
          </a:prstGeom>
        </p:spPr>
      </p:pic>
      <p:pic>
        <p:nvPicPr>
          <p:cNvPr id="5" name="Grafický objekt 3">
            <a:extLst>
              <a:ext uri="{FF2B5EF4-FFF2-40B4-BE49-F238E27FC236}">
                <a16:creationId xmlns:a16="http://schemas.microsoft.com/office/drawing/2014/main" id="{236B9EF6-15A8-75FD-6A00-5166C7944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5887" y="2536540"/>
            <a:ext cx="6010919" cy="3454729"/>
          </a:xfrm>
          <a:prstGeom prst="rect">
            <a:avLst/>
          </a:prstGeom>
        </p:spPr>
      </p:pic>
      <p:sp>
        <p:nvSpPr>
          <p:cNvPr id="55" name="Freeform 33">
            <a:extLst>
              <a:ext uri="{FF2B5EF4-FFF2-40B4-BE49-F238E27FC236}">
                <a16:creationId xmlns:a16="http://schemas.microsoft.com/office/drawing/2014/main" id="{AA07F762-5743-4CB0-9102-37CFC56F2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0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1F6F3F-A7BE-9625-F79D-849D7E9E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cs-CZ" dirty="0"/>
              <a:t>Dálnice D11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5ADA0E-FDC8-5433-3C64-7D2CEE1C9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cs-CZ" dirty="0"/>
              <a:t>Praha – Hradec Králové – Trutnov – Polsko</a:t>
            </a:r>
          </a:p>
          <a:p>
            <a:r>
              <a:rPr lang="cs-CZ" dirty="0"/>
              <a:t>114 km ze 156 km</a:t>
            </a:r>
          </a:p>
          <a:p>
            <a:r>
              <a:rPr lang="cs-CZ" dirty="0"/>
              <a:t>S D35 severní varianta k dálnici D1</a:t>
            </a:r>
          </a:p>
          <a:p>
            <a:r>
              <a:rPr lang="cs-CZ" dirty="0"/>
              <a:t>Jedno ze tří dálničních spojení do Polska</a:t>
            </a:r>
          </a:p>
          <a:p>
            <a:r>
              <a:rPr lang="cs-CZ" dirty="0"/>
              <a:t>Poláci již na hranicích</a:t>
            </a:r>
          </a:p>
          <a:p>
            <a:r>
              <a:rPr lang="cs-CZ" dirty="0"/>
              <a:t>Snaha o dokončení do roku 2027</a:t>
            </a:r>
          </a:p>
        </p:txBody>
      </p:sp>
      <p:pic>
        <p:nvPicPr>
          <p:cNvPr id="4" name="Obrázek 3" descr="Obsah obrázku mapa, text, atlas, diagram&#10;&#10;Popis byl vytvořen automaticky">
            <a:extLst>
              <a:ext uri="{FF2B5EF4-FFF2-40B4-BE49-F238E27FC236}">
                <a16:creationId xmlns:a16="http://schemas.microsoft.com/office/drawing/2014/main" id="{E0DB5110-C270-50C2-902D-F7E393F01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05" y="1729720"/>
            <a:ext cx="5875375" cy="3393026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EEBF53B-33AE-F393-9D8D-30841C03C5AB}"/>
              </a:ext>
            </a:extLst>
          </p:cNvPr>
          <p:cNvSpPr txBox="1"/>
          <p:nvPr/>
        </p:nvSpPr>
        <p:spPr>
          <a:xfrm>
            <a:off x="7548113" y="5341667"/>
            <a:ext cx="22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mapa dálnice D11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94FF48-FD6E-EB0A-F5E7-3CB78D92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19B91-3502-2149-1394-659A4CD5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cs-CZ" dirty="0"/>
              <a:t>Dálnice D35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FB5716-A1DB-DDBB-F1E4-2BDD8640B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637179" cy="3870755"/>
          </a:xfrm>
        </p:spPr>
        <p:txBody>
          <a:bodyPr>
            <a:normAutofit/>
          </a:bodyPr>
          <a:lstStyle/>
          <a:p>
            <a:r>
              <a:rPr lang="cs-CZ" dirty="0"/>
              <a:t>Úlibice – Hradec Králové – Olomouc – Lipník nad Bečvou</a:t>
            </a:r>
          </a:p>
          <a:p>
            <a:r>
              <a:rPr lang="cs-CZ" dirty="0"/>
              <a:t>Severní varianta k D1</a:t>
            </a:r>
          </a:p>
          <a:p>
            <a:r>
              <a:rPr lang="cs-CZ" dirty="0"/>
              <a:t>2. nejdelší dálnice v ČR</a:t>
            </a:r>
          </a:p>
          <a:p>
            <a:r>
              <a:rPr lang="cs-CZ" dirty="0"/>
              <a:t>90 km z 205 km</a:t>
            </a:r>
          </a:p>
          <a:p>
            <a:r>
              <a:rPr lang="cs-CZ" dirty="0"/>
              <a:t>Plán zapojení PPP projektu</a:t>
            </a:r>
          </a:p>
          <a:p>
            <a:r>
              <a:rPr lang="cs-CZ" dirty="0"/>
              <a:t>Celá hotova do roku 2029</a:t>
            </a:r>
          </a:p>
          <a:p>
            <a:r>
              <a:rPr lang="cs-CZ" dirty="0"/>
              <a:t>Velká stavební aktivita na její trase</a:t>
            </a:r>
          </a:p>
        </p:txBody>
      </p:sp>
      <p:pic>
        <p:nvPicPr>
          <p:cNvPr id="4" name="Obrázek 3" descr="Obsah obrázku mapa, text, atlas, diagram&#10;&#10;Popis byl vytvořen automaticky">
            <a:extLst>
              <a:ext uri="{FF2B5EF4-FFF2-40B4-BE49-F238E27FC236}">
                <a16:creationId xmlns:a16="http://schemas.microsoft.com/office/drawing/2014/main" id="{2E83708E-B28F-6564-D365-92693C9BF9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27" y="3054935"/>
            <a:ext cx="5350889" cy="309013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606ED76-011C-E079-DEF7-23032E396CB9}"/>
              </a:ext>
            </a:extLst>
          </p:cNvPr>
          <p:cNvSpPr txBox="1"/>
          <p:nvPr/>
        </p:nvSpPr>
        <p:spPr>
          <a:xfrm>
            <a:off x="8281358" y="6211669"/>
            <a:ext cx="22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mapa dálnice D35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A4A7AC-D99A-A7B0-4D93-7C29C02D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D3952-3F2E-6F89-E1B5-A678E720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cs-CZ" sz="3200"/>
              <a:t>Dálnice D52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FDC85B-0103-893D-B0A3-D51CBECB9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Brno – Vídeň</a:t>
            </a:r>
          </a:p>
          <a:p>
            <a:r>
              <a:rPr lang="cs-CZ">
                <a:solidFill>
                  <a:srgbClr val="000000"/>
                </a:solidFill>
              </a:rPr>
              <a:t>2. dálniční spojení s Rakouskem</a:t>
            </a:r>
          </a:p>
          <a:p>
            <a:r>
              <a:rPr lang="cs-CZ">
                <a:solidFill>
                  <a:srgbClr val="000000"/>
                </a:solidFill>
              </a:rPr>
              <a:t>Aktuálně končí u Pohořelic</a:t>
            </a:r>
          </a:p>
          <a:p>
            <a:r>
              <a:rPr lang="cs-CZ">
                <a:solidFill>
                  <a:srgbClr val="000000"/>
                </a:solidFill>
              </a:rPr>
              <a:t>Pochyby o její dostavbě</a:t>
            </a:r>
          </a:p>
          <a:p>
            <a:r>
              <a:rPr lang="cs-CZ">
                <a:solidFill>
                  <a:srgbClr val="000000"/>
                </a:solidFill>
              </a:rPr>
              <a:t>Velké problémy s ochránci přírody</a:t>
            </a:r>
          </a:p>
        </p:txBody>
      </p:sp>
      <p:pic>
        <p:nvPicPr>
          <p:cNvPr id="4" name="Obrázek 3" descr="Obsah obrázku mapa, text, atlas, diagram&#10;&#10;Popis byl vytvořen automaticky">
            <a:extLst>
              <a:ext uri="{FF2B5EF4-FFF2-40B4-BE49-F238E27FC236}">
                <a16:creationId xmlns:a16="http://schemas.microsoft.com/office/drawing/2014/main" id="{5FC775DC-ADEC-60B5-9046-AFE7DA8B8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31" y="2674609"/>
            <a:ext cx="6163258" cy="355928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A99A2D8-DEA1-9F6F-6BB3-1E5F20CB1110}"/>
              </a:ext>
            </a:extLst>
          </p:cNvPr>
          <p:cNvSpPr txBox="1"/>
          <p:nvPr/>
        </p:nvSpPr>
        <p:spPr>
          <a:xfrm>
            <a:off x="7323827" y="6405567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mapa dálnice D52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9AE040-AB79-C966-5CB2-943D810A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DB9E7-EAEE-0FED-06F5-50915E32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623534-47CA-754C-54D8-0849779C5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02" y="1509622"/>
            <a:ext cx="10714007" cy="5132717"/>
          </a:xfrm>
        </p:spPr>
        <p:txBody>
          <a:bodyPr>
            <a:normAutofit lnSpcReduction="10000"/>
          </a:bodyPr>
          <a:lstStyle/>
          <a:p>
            <a:r>
              <a:rPr lang="cs-CZ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https://cs.wikipedia.org/wiki/D%C3%A1lnice_v_%C4%8Cesku</a:t>
            </a:r>
            <a:endParaRPr lang="cs-CZ" sz="14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https://cs.wikipedia.org/wiki/D%C3%A1lnice_v_%C4%8Cesku#/media/Soubor:Motorways_in_Czechia_map.svg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cs-CZ" sz="1400" i="1" u="sng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https://www.fndauto.cz/blog/dalnicni-znamky-a-poplatky-v-roce-2022-cesko-slovensko-a-rakousko</a:t>
            </a:r>
            <a:endParaRPr lang="cs-CZ" sz="1400" i="1" u="sng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i="1" u="sng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https://www.podalnici.cz/dalnicni-sit-v-cesku/</a:t>
            </a:r>
            <a:r>
              <a:rPr lang="cs-CZ" sz="1400" i="1" u="sng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14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i="1" u="sng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https://www.ceskedalnice.cz/image/historie/h01b.jpg</a:t>
            </a:r>
            <a:r>
              <a:rPr lang="cs-CZ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cs-CZ" sz="1400" i="1" u="sng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https://www.antikavion.cz/kniha/budujme-stat-jan-antonin-bata-1937#gallery-1</a:t>
            </a:r>
            <a:endParaRPr lang="cs-CZ" sz="14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i="1" u="sng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https://cs.wikipedia.org/wiki/Silnice_I/73#/media/Soubor:Jev%C3%AD%C4%8Dko,_podjezd_pod_hitlerovou_d%C3%A1lnic%C3%AD.JPG</a:t>
            </a:r>
            <a:endParaRPr lang="cs-CZ" sz="1400" i="1" u="sng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https://www.seznamzpravy.cz/clanek/obchvatu-prahy-chybi-porad-pulka-kdy-zacne-dostavba-dalnice-s-cislem-0-78667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14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i="1" u="sng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https://upload.wikimedia.org/wikipedia/commons/3/3b/Motorway_D1-CZ_map.svg</a:t>
            </a:r>
            <a:r>
              <a:rPr lang="cs-CZ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cs-CZ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1"/>
              </a:rPr>
              <a:t>https://cs.wikipedia.org/wiki/D%C3%A1lnice_D2#/media/Soubor:Motorway_D2-CZ_map.svg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cs-CZ" sz="1400" i="1" u="sng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2"/>
              </a:rPr>
              <a:t>https://cs.wikipedia.org/wiki/D%C3%A1lnice_D3#/media/Soubor:Motorway_D3-CZ_map.svg</a:t>
            </a:r>
            <a:r>
              <a:rPr lang="cs-CZ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cs-CZ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https://cs.wikipedia.org/wiki/D%C3%A1lnice_D5#/media/Soubor:Motorway_D5-CZ_map.svg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cs-CZ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4"/>
              </a:rPr>
              <a:t>https://cs.wikipedia.org/wiki/D%C3%A1lnice_D8#/media/Soubor:Motorway_D8-CZ_map.svg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cs-CZ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5"/>
              </a:rPr>
              <a:t>https://cs.wikipedia.org/wiki/D%C3%A1lnice_D11#/media/Soubor:Motorway_D11-CZ_map.svg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1400" dirty="0"/>
          </a:p>
          <a:p>
            <a:r>
              <a:rPr lang="cs-CZ" sz="1400" i="1" u="sng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6"/>
              </a:rPr>
              <a:t>https://cs.wikipedia.org/wiki/D%C3%A1lnice_D35#/media/Soubor:Motorway_D35-CZ_map.svg</a:t>
            </a:r>
            <a:r>
              <a:rPr lang="cs-CZ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cs-CZ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7"/>
              </a:rPr>
              <a:t>https://cs.wikipedia.org/wiki/D%C3%A1lnice_D52#/media/Soubor:Motorway_D52-CZ_map.svg</a:t>
            </a:r>
            <a:endParaRPr lang="cs-CZ" sz="14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18F847-B5E1-6EF9-033E-F1270551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9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0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52" name="Rectangle 41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670176-548F-CEBB-BFE3-D693A4FC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EFFFF"/>
                </a:solidFill>
              </a:rPr>
              <a:t>Děkuji</a:t>
            </a:r>
            <a:r>
              <a:rPr lang="en-US" sz="4000" dirty="0">
                <a:solidFill>
                  <a:srgbClr val="FEFFFF"/>
                </a:solidFill>
              </a:rPr>
              <a:t> za </a:t>
            </a:r>
            <a:r>
              <a:rPr lang="en-US" sz="4000" dirty="0" err="1">
                <a:solidFill>
                  <a:srgbClr val="FEFFFF"/>
                </a:solidFill>
              </a:rPr>
              <a:t>pozornost</a:t>
            </a:r>
            <a:r>
              <a:rPr lang="en-US" sz="4000" dirty="0">
                <a:solidFill>
                  <a:srgbClr val="FEFFFF"/>
                </a:solidFill>
              </a:rPr>
              <a:t>!</a:t>
            </a:r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CB5E6C-E8B1-8227-8E0F-977886C63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9" y="5189400"/>
            <a:ext cx="3778870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rgbClr val="FEFFFF"/>
                </a:solidFill>
              </a:rPr>
              <a:t>Prostor</a:t>
            </a:r>
            <a:r>
              <a:rPr lang="en-US" sz="1600" dirty="0">
                <a:solidFill>
                  <a:srgbClr val="FEFFFF"/>
                </a:solidFill>
              </a:rPr>
              <a:t> pro </a:t>
            </a:r>
            <a:r>
              <a:rPr lang="en-US" sz="1600" dirty="0" err="1">
                <a:solidFill>
                  <a:srgbClr val="FEFFFF"/>
                </a:solidFill>
              </a:rPr>
              <a:t>dotazy</a:t>
            </a:r>
            <a:endParaRPr lang="en-US" sz="1600" dirty="0">
              <a:solidFill>
                <a:srgbClr val="FEFFFF"/>
              </a:solidFill>
            </a:endParaRPr>
          </a:p>
        </p:txBody>
      </p:sp>
      <p:pic>
        <p:nvPicPr>
          <p:cNvPr id="55" name="Graphic 6" descr="Otázky">
            <a:extLst>
              <a:ext uri="{FF2B5EF4-FFF2-40B4-BE49-F238E27FC236}">
                <a16:creationId xmlns:a16="http://schemas.microsoft.com/office/drawing/2014/main" id="{D4042753-6B9C-4AFE-480D-FFF45307A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957DED-1971-15A6-B1CF-22091C68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4CEB0D4-A139-7A2E-3AAA-1F0D2ED9A335}"/>
              </a:ext>
            </a:extLst>
          </p:cNvPr>
          <p:cNvSpPr txBox="1"/>
          <p:nvPr/>
        </p:nvSpPr>
        <p:spPr>
          <a:xfrm>
            <a:off x="8925888" y="4608881"/>
            <a:ext cx="31458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Obsah práce: 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Obecné informace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Historie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Byrokracie pro stavbu dálnice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Jednotlivé dálnice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2B8AB85-ADB9-45F1-7E60-C9763F37294A}"/>
              </a:ext>
            </a:extLst>
          </p:cNvPr>
          <p:cNvSpPr txBox="1"/>
          <p:nvPr/>
        </p:nvSpPr>
        <p:spPr>
          <a:xfrm>
            <a:off x="2030137" y="494950"/>
            <a:ext cx="573807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Škola</a:t>
            </a:r>
            <a:r>
              <a:rPr lang="cs-CZ" dirty="0"/>
              <a:t>:</a:t>
            </a:r>
          </a:p>
          <a:p>
            <a:r>
              <a:rPr lang="cs-CZ" dirty="0"/>
              <a:t>VOŠ a SPŠ dopravní, Masná 18, Praha 1</a:t>
            </a:r>
          </a:p>
          <a:p>
            <a:r>
              <a:rPr lang="cs-CZ" dirty="0"/>
              <a:t>Počet oborů: 3 – Provoz a ekonomika dopravy</a:t>
            </a:r>
          </a:p>
          <a:p>
            <a:r>
              <a:rPr lang="cs-CZ" dirty="0"/>
              <a:t>			     –  Elektrotechnika</a:t>
            </a:r>
          </a:p>
          <a:p>
            <a:r>
              <a:rPr lang="cs-CZ" dirty="0"/>
              <a:t>			     –  Dopravní prostředky</a:t>
            </a:r>
          </a:p>
          <a:p>
            <a:r>
              <a:rPr lang="cs-CZ" dirty="0"/>
              <a:t>Zaměření: 6</a:t>
            </a:r>
          </a:p>
          <a:p>
            <a:r>
              <a:rPr lang="cs-CZ" dirty="0"/>
              <a:t>– Dopravní služky v cestovním ruchu</a:t>
            </a:r>
          </a:p>
          <a:p>
            <a:r>
              <a:rPr lang="cs-CZ" dirty="0"/>
              <a:t>–  Letecká doprava</a:t>
            </a:r>
          </a:p>
          <a:p>
            <a:r>
              <a:rPr lang="cs-CZ" dirty="0"/>
              <a:t>–  Městská doprava</a:t>
            </a:r>
          </a:p>
          <a:p>
            <a:r>
              <a:rPr lang="cs-CZ" dirty="0"/>
              <a:t>–  Silniční doprava</a:t>
            </a:r>
          </a:p>
          <a:p>
            <a:r>
              <a:rPr lang="cs-CZ" dirty="0"/>
              <a:t>–  Zasilatelství a logistika</a:t>
            </a:r>
          </a:p>
          <a:p>
            <a:r>
              <a:rPr lang="cs-CZ" dirty="0"/>
              <a:t>–  Železniční doprava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77CA98F-944F-B59B-107B-89B1628C46B6}"/>
              </a:ext>
            </a:extLst>
          </p:cNvPr>
          <p:cNvSpPr txBox="1"/>
          <p:nvPr/>
        </p:nvSpPr>
        <p:spPr>
          <a:xfrm>
            <a:off x="2122415" y="4454554"/>
            <a:ext cx="57380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Moje představení:</a:t>
            </a:r>
          </a:p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FACB8A-EDB6-055C-45D9-882AE46C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0BD5C6D-1E5D-65A8-02F7-F013C4541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323" y="63634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2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BB51F4-CEFE-B0F0-F4F2-B2AF1513C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cs-CZ" dirty="0"/>
              <a:t>Obecné informace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1514A-501B-0AB8-FCA4-D3BE636E5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cs-CZ" dirty="0"/>
              <a:t>2010 km, v provozu 1375,1 km, ve výstavbě 189,1 km, v soutěži 74,1 km v přípravě 530,2 km</a:t>
            </a:r>
          </a:p>
          <a:p>
            <a:r>
              <a:rPr lang="cs-CZ" dirty="0"/>
              <a:t>Zpoplatněna</a:t>
            </a:r>
          </a:p>
          <a:p>
            <a:r>
              <a:rPr lang="cs-CZ" dirty="0"/>
              <a:t>Max. rychlost 130 km/h</a:t>
            </a:r>
          </a:p>
          <a:p>
            <a:r>
              <a:rPr lang="cs-CZ" dirty="0"/>
              <a:t>Směrové oddělení, odbočovací a připojovací pruhy</a:t>
            </a:r>
          </a:p>
          <a:p>
            <a:r>
              <a:rPr lang="cs-CZ" dirty="0"/>
              <a:t>19 dálnic</a:t>
            </a:r>
          </a:p>
        </p:txBody>
      </p:sp>
      <p:pic>
        <p:nvPicPr>
          <p:cNvPr id="4" name="Obrázek 3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47BE15A5-A068-C4F9-62B1-332711BF5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40" y="448574"/>
            <a:ext cx="5051173" cy="2260399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358831A-136C-4889-46B9-FF5E4D69C0E7}"/>
              </a:ext>
            </a:extLst>
          </p:cNvPr>
          <p:cNvSpPr txBox="1"/>
          <p:nvPr/>
        </p:nvSpPr>
        <p:spPr>
          <a:xfrm>
            <a:off x="8441811" y="2708973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dálniční známky</a:t>
            </a:r>
          </a:p>
        </p:txBody>
      </p:sp>
      <p:pic>
        <p:nvPicPr>
          <p:cNvPr id="6" name="Obrázek 5" descr="Obsah obrázku mapa, text, atlas, diagram&#10;&#10;Popis byl vytvořen automaticky">
            <a:extLst>
              <a:ext uri="{FF2B5EF4-FFF2-40B4-BE49-F238E27FC236}">
                <a16:creationId xmlns:a16="http://schemas.microsoft.com/office/drawing/2014/main" id="{A897310A-8B26-806C-CF0F-F49E5BC2F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882" y="3089263"/>
            <a:ext cx="5372057" cy="308450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2D11044-41D0-D719-4D03-83C9A43B7FAD}"/>
              </a:ext>
            </a:extLst>
          </p:cNvPr>
          <p:cNvSpPr txBox="1"/>
          <p:nvPr/>
        </p:nvSpPr>
        <p:spPr>
          <a:xfrm>
            <a:off x="7096090" y="6106799"/>
            <a:ext cx="21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mapa</a:t>
            </a:r>
            <a:r>
              <a:rPr lang="cs-CZ" dirty="0"/>
              <a:t> </a:t>
            </a:r>
            <a:r>
              <a:rPr lang="cs-CZ" sz="1400" dirty="0"/>
              <a:t>dálniční</a:t>
            </a:r>
            <a:r>
              <a:rPr lang="cs-CZ" dirty="0"/>
              <a:t> </a:t>
            </a:r>
            <a:r>
              <a:rPr lang="cs-CZ" sz="1400" dirty="0"/>
              <a:t>sítě</a:t>
            </a:r>
            <a:r>
              <a:rPr lang="cs-CZ" dirty="0"/>
              <a:t> </a:t>
            </a:r>
            <a:r>
              <a:rPr lang="cs-CZ" sz="1400" dirty="0"/>
              <a:t>ČR</a:t>
            </a:r>
            <a:endParaRPr lang="cs-CZ" dirty="0"/>
          </a:p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387899-B72E-ECC7-416E-EF27C019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E8856-A6C8-45F4-2452-53D4DB00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8" y="531990"/>
            <a:ext cx="8911687" cy="1280890"/>
          </a:xfrm>
        </p:spPr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FC4668-2B23-F5B7-4031-3B2547C9A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439" y="1864267"/>
            <a:ext cx="8915400" cy="3777622"/>
          </a:xfrm>
        </p:spPr>
        <p:txBody>
          <a:bodyPr/>
          <a:lstStyle/>
          <a:p>
            <a:r>
              <a:rPr lang="cs-CZ" dirty="0"/>
              <a:t>První republika –  plán J.A. Bati</a:t>
            </a:r>
          </a:p>
          <a:p>
            <a:r>
              <a:rPr lang="cs-CZ" dirty="0"/>
              <a:t>Protektorát Čechy a Morava – „Hitlerova dálnice“</a:t>
            </a:r>
          </a:p>
          <a:p>
            <a:r>
              <a:rPr lang="cs-CZ" dirty="0"/>
              <a:t>1971 – otevření 1. úseku dálnice D1</a:t>
            </a:r>
          </a:p>
          <a:p>
            <a:r>
              <a:rPr lang="cs-CZ" dirty="0"/>
              <a:t>1980 – propojení Prahy a Brna</a:t>
            </a:r>
          </a:p>
        </p:txBody>
      </p:sp>
      <p:pic>
        <p:nvPicPr>
          <p:cNvPr id="4" name="Obrázek 3" descr="Obsah obrázku skica, kresba, Perokresba, mapa&#10;&#10;Popis byl vytvořen automaticky">
            <a:extLst>
              <a:ext uri="{FF2B5EF4-FFF2-40B4-BE49-F238E27FC236}">
                <a16:creationId xmlns:a16="http://schemas.microsoft.com/office/drawing/2014/main" id="{94E5E2EC-8665-D048-4BE9-09E111A4C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39" y="3753078"/>
            <a:ext cx="5468620" cy="2247900"/>
          </a:xfrm>
          <a:prstGeom prst="rect">
            <a:avLst/>
          </a:prstGeom>
        </p:spPr>
      </p:pic>
      <p:pic>
        <p:nvPicPr>
          <p:cNvPr id="5" name="Obrázek 4" descr="Obsah obrázku text, plakát&#10;&#10;Popis byl vytvořen automaticky">
            <a:extLst>
              <a:ext uri="{FF2B5EF4-FFF2-40B4-BE49-F238E27FC236}">
                <a16:creationId xmlns:a16="http://schemas.microsoft.com/office/drawing/2014/main" id="{EF273B5E-1655-0FBC-7EB7-918507E7A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9" y="3477710"/>
            <a:ext cx="4047783" cy="2799806"/>
          </a:xfrm>
          <a:prstGeom prst="rect">
            <a:avLst/>
          </a:prstGeom>
        </p:spPr>
      </p:pic>
      <p:pic>
        <p:nvPicPr>
          <p:cNvPr id="6" name="Obrázek 5" descr="Obsah obrázku venku, obloha, budova, tráva&#10;&#10;Popis byl vytvořen automaticky">
            <a:extLst>
              <a:ext uri="{FF2B5EF4-FFF2-40B4-BE49-F238E27FC236}">
                <a16:creationId xmlns:a16="http://schemas.microsoft.com/office/drawing/2014/main" id="{38711E4F-ED91-C625-B600-5468231A0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09" y="305862"/>
            <a:ext cx="3872939" cy="28977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0BC70A4-D97E-1765-6D5A-03328C692A7A}"/>
              </a:ext>
            </a:extLst>
          </p:cNvPr>
          <p:cNvSpPr txBox="1"/>
          <p:nvPr/>
        </p:nvSpPr>
        <p:spPr>
          <a:xfrm>
            <a:off x="8171710" y="3254978"/>
            <a:ext cx="31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zbytky „Hitlerovy dálnice“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56371F4-C3D7-EB3C-4B8F-798F34E4F279}"/>
              </a:ext>
            </a:extLst>
          </p:cNvPr>
          <p:cNvSpPr txBox="1"/>
          <p:nvPr/>
        </p:nvSpPr>
        <p:spPr>
          <a:xfrm>
            <a:off x="7902772" y="609285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plán J.A. Bati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6C8792D-9204-4C09-6063-2374973FC498}"/>
              </a:ext>
            </a:extLst>
          </p:cNvPr>
          <p:cNvSpPr txBox="1"/>
          <p:nvPr/>
        </p:nvSpPr>
        <p:spPr>
          <a:xfrm>
            <a:off x="1336176" y="6326010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J.A. Baťa a jeho vize ČSR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6B397524-E0E2-1D69-9E3B-A8E9FA37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6C760E-A631-CA6E-1D44-496195F7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cs-CZ"/>
              <a:t>Dálnice D1</a:t>
            </a:r>
            <a:endParaRPr lang="cs-CZ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E9558D-2206-0C19-7283-11C944DD2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cs-CZ" dirty="0"/>
              <a:t>Nejdelší česká dálnice</a:t>
            </a:r>
          </a:p>
          <a:p>
            <a:r>
              <a:rPr lang="cs-CZ" dirty="0"/>
              <a:t>Praha – Brno – Ostrava</a:t>
            </a:r>
          </a:p>
          <a:p>
            <a:r>
              <a:rPr lang="cs-CZ" dirty="0"/>
              <a:t>V prosinci 2024 v plánu otevření posledního úseku Říkovice – Přerov</a:t>
            </a:r>
          </a:p>
          <a:p>
            <a:r>
              <a:rPr lang="cs-CZ" dirty="0"/>
              <a:t>2013-2022 velká rekonstrukce mezi Prahou a Brnem</a:t>
            </a:r>
          </a:p>
          <a:p>
            <a:r>
              <a:rPr lang="cs-CZ" dirty="0"/>
              <a:t>Postupné rozšiřování na 3 jízdní pruhy v každém směru</a:t>
            </a:r>
          </a:p>
        </p:txBody>
      </p:sp>
      <p:pic>
        <p:nvPicPr>
          <p:cNvPr id="4" name="Grafický objekt 2">
            <a:extLst>
              <a:ext uri="{FF2B5EF4-FFF2-40B4-BE49-F238E27FC236}">
                <a16:creationId xmlns:a16="http://schemas.microsoft.com/office/drawing/2014/main" id="{750A5AEA-4F92-2A87-8E99-36979428C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1876" y="2307434"/>
            <a:ext cx="6214727" cy="3585419"/>
          </a:xfrm>
          <a:prstGeom prst="rect">
            <a:avLst/>
          </a:prstGeom>
        </p:spPr>
      </p:pic>
      <p:sp>
        <p:nvSpPr>
          <p:cNvPr id="19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D2A68B7-1F6B-CC7A-A83D-03D250CFB46F}"/>
              </a:ext>
            </a:extLst>
          </p:cNvPr>
          <p:cNvSpPr txBox="1"/>
          <p:nvPr/>
        </p:nvSpPr>
        <p:spPr>
          <a:xfrm>
            <a:off x="7804265" y="6076480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mapa dálnice D1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3A997C-FD18-3B88-9DC5-C5CDB397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44E613-236F-2371-4463-81336730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cs-CZ" dirty="0"/>
              <a:t>Dálnice D2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EE0F2-DDB0-E7B4-D3D3-0DF777DCF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cs-CZ" dirty="0"/>
              <a:t>Brno – Bratislava</a:t>
            </a:r>
          </a:p>
          <a:p>
            <a:r>
              <a:rPr lang="cs-CZ" dirty="0"/>
              <a:t>Zprovoznění 1980</a:t>
            </a:r>
          </a:p>
          <a:p>
            <a:r>
              <a:rPr lang="cs-CZ" dirty="0"/>
              <a:t>61 km</a:t>
            </a:r>
          </a:p>
          <a:p>
            <a:r>
              <a:rPr lang="cs-CZ" dirty="0"/>
              <a:t>Jediné hotové dálniční spojení se Slovenskem</a:t>
            </a:r>
          </a:p>
        </p:txBody>
      </p:sp>
      <p:pic>
        <p:nvPicPr>
          <p:cNvPr id="4" name="Obrázek 3" descr="Obsah obrázku mapa, text, atlas, diagram&#10;&#10;Popis byl vytvořen automaticky">
            <a:extLst>
              <a:ext uri="{FF2B5EF4-FFF2-40B4-BE49-F238E27FC236}">
                <a16:creationId xmlns:a16="http://schemas.microsoft.com/office/drawing/2014/main" id="{11488961-07DB-5AFA-8680-DD90338DAF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43" y="1258622"/>
            <a:ext cx="6953577" cy="4015688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DC9DE81-09E3-4EDF-7AC2-2CE7F2BE2AE7}"/>
              </a:ext>
            </a:extLst>
          </p:cNvPr>
          <p:cNvSpPr txBox="1"/>
          <p:nvPr/>
        </p:nvSpPr>
        <p:spPr>
          <a:xfrm>
            <a:off x="7021357" y="5523521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mapa dálnice D2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6537BF-999E-D05C-401A-D6370841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21010-44C7-3490-8987-1F8CDF4F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Dálnice D3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CE398-8EA7-0306-5302-0E0933A40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Praha – České Budějovice – Linec</a:t>
            </a:r>
          </a:p>
          <a:p>
            <a:r>
              <a:rPr lang="cs-CZ" dirty="0"/>
              <a:t>Aktuálně Mezno – České Budějovice</a:t>
            </a:r>
          </a:p>
          <a:p>
            <a:r>
              <a:rPr lang="cs-CZ" dirty="0"/>
              <a:t>Do roku 2026 hotova celá jihočeská část</a:t>
            </a:r>
          </a:p>
          <a:p>
            <a:r>
              <a:rPr lang="cs-CZ" dirty="0"/>
              <a:t>Středočeská část v nedohlednu</a:t>
            </a:r>
          </a:p>
          <a:p>
            <a:r>
              <a:rPr lang="cs-CZ" dirty="0"/>
              <a:t>69 km ze 172 km</a:t>
            </a:r>
          </a:p>
        </p:txBody>
      </p:sp>
      <p:pic>
        <p:nvPicPr>
          <p:cNvPr id="4" name="Obrázek 3" descr="Obsah obrázku mapa, text, atlas, diagram&#10;&#10;Popis byl vytvořen automaticky">
            <a:extLst>
              <a:ext uri="{FF2B5EF4-FFF2-40B4-BE49-F238E27FC236}">
                <a16:creationId xmlns:a16="http://schemas.microsoft.com/office/drawing/2014/main" id="{548F92AB-DC09-2F0D-D0A5-734A36705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12" y="3485513"/>
            <a:ext cx="5086205" cy="293497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57E6582-2809-7490-6A1A-D2D7C168805C}"/>
              </a:ext>
            </a:extLst>
          </p:cNvPr>
          <p:cNvSpPr txBox="1"/>
          <p:nvPr/>
        </p:nvSpPr>
        <p:spPr>
          <a:xfrm>
            <a:off x="7910422" y="6420489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mapa dálnice D3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5D64C6-EB2C-BB39-850B-FA2F9D26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8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46D6EB-090C-A56E-67B1-3D3AB3AE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cs-CZ" dirty="0"/>
              <a:t>Dálnice D5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98D88B-2F96-9194-9FC5-E5624DEA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cs-CZ" dirty="0"/>
              <a:t>Praha – Plzeň – Rozvadov</a:t>
            </a:r>
          </a:p>
          <a:p>
            <a:r>
              <a:rPr lang="cs-CZ" dirty="0"/>
              <a:t>Dokončena od 6.10. 2006</a:t>
            </a:r>
          </a:p>
          <a:p>
            <a:r>
              <a:rPr lang="cs-CZ" dirty="0"/>
              <a:t>151 km</a:t>
            </a:r>
          </a:p>
          <a:p>
            <a:r>
              <a:rPr lang="cs-CZ" dirty="0"/>
              <a:t>Důležité spojení do NSR</a:t>
            </a:r>
          </a:p>
        </p:txBody>
      </p:sp>
      <p:pic>
        <p:nvPicPr>
          <p:cNvPr id="4" name="Obrázek 3" descr="Obsah obrázku mapa, text, atlas, diagram&#10;&#10;Popis byl vytvořen automaticky">
            <a:extLst>
              <a:ext uri="{FF2B5EF4-FFF2-40B4-BE49-F238E27FC236}">
                <a16:creationId xmlns:a16="http://schemas.microsoft.com/office/drawing/2014/main" id="{CF3E7C75-883A-8E9C-E37F-989BC5E20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43" y="1258622"/>
            <a:ext cx="6953577" cy="4015688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A5D7EE5-1FE0-D9CC-D0F4-7174B1DD2556}"/>
              </a:ext>
            </a:extLst>
          </p:cNvPr>
          <p:cNvSpPr txBox="1"/>
          <p:nvPr/>
        </p:nvSpPr>
        <p:spPr>
          <a:xfrm>
            <a:off x="6952891" y="5276212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mapa dálnice D5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1C608F-5C3D-D32D-26F6-20519455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1A0B01-A523-BF9B-2252-1DCA764E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cs-CZ" dirty="0"/>
              <a:t>Dálnice D8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8F3EC3-D5B1-FD2B-75B1-16AFD72BE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r>
              <a:rPr lang="cs-CZ" dirty="0"/>
              <a:t>Praha – Ústní nad Labem – NSR</a:t>
            </a:r>
          </a:p>
          <a:p>
            <a:r>
              <a:rPr lang="cs-CZ" dirty="0"/>
              <a:t>94,5 km</a:t>
            </a:r>
          </a:p>
          <a:p>
            <a:r>
              <a:rPr lang="cs-CZ" dirty="0"/>
              <a:t>17.12. 2016 – uvedení posledního úseku do provozu</a:t>
            </a:r>
          </a:p>
          <a:p>
            <a:r>
              <a:rPr lang="cs-CZ" dirty="0"/>
              <a:t>3. dálniční spojení do NSR a velmi důležité</a:t>
            </a:r>
          </a:p>
        </p:txBody>
      </p:sp>
      <p:pic>
        <p:nvPicPr>
          <p:cNvPr id="4" name="Obrázek 3" descr="Obsah obrázku mapa, text, atlas, diagram&#10;&#10;Popis byl vytvořen automaticky">
            <a:extLst>
              <a:ext uri="{FF2B5EF4-FFF2-40B4-BE49-F238E27FC236}">
                <a16:creationId xmlns:a16="http://schemas.microsoft.com/office/drawing/2014/main" id="{9482FDFC-8270-A9BD-9164-04F8000C9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80" y="2990996"/>
            <a:ext cx="5754749" cy="3323365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804752-3A9C-E9A2-F554-98380C506C85}"/>
              </a:ext>
            </a:extLst>
          </p:cNvPr>
          <p:cNvSpPr txBox="1"/>
          <p:nvPr/>
        </p:nvSpPr>
        <p:spPr>
          <a:xfrm>
            <a:off x="8208852" y="6314361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mapa dálnice D8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D704BD-A68E-DBD3-DB37-2E4C50CB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7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Dálniční síť ČR</Template>
  <TotalTime>37</TotalTime>
  <Words>847</Words>
  <Application>Microsoft Office PowerPoint</Application>
  <PresentationFormat>Širokoúhlá obrazovka</PresentationFormat>
  <Paragraphs>125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Stébla</vt:lpstr>
      <vt:lpstr>Dálniční síť ČR</vt:lpstr>
      <vt:lpstr>Prezentace aplikace PowerPoint</vt:lpstr>
      <vt:lpstr>Obecné informace</vt:lpstr>
      <vt:lpstr>Historie</vt:lpstr>
      <vt:lpstr>Dálnice D1</vt:lpstr>
      <vt:lpstr>Dálnice D2</vt:lpstr>
      <vt:lpstr>Dálnice D3</vt:lpstr>
      <vt:lpstr>Dálnice D5</vt:lpstr>
      <vt:lpstr>Dálnice D8</vt:lpstr>
      <vt:lpstr>Dálnice D11</vt:lpstr>
      <vt:lpstr>Dálnice D35</vt:lpstr>
      <vt:lpstr>Dálnice D52</vt:lpstr>
      <vt:lpstr>Zdroje obrázků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Dálniční síť ČR</dc:title>
  <dc:creator>Ondřej Kysela</dc:creator>
  <cp:lastModifiedBy>Jarmila Kulíšková</cp:lastModifiedBy>
  <cp:revision>2</cp:revision>
  <dcterms:created xsi:type="dcterms:W3CDTF">2024-02-13T16:27:15Z</dcterms:created>
  <dcterms:modified xsi:type="dcterms:W3CDTF">2024-02-24T15:37:32Z</dcterms:modified>
</cp:coreProperties>
</file>