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874314A-7FBD-4C4B-9216-FC93E78EAAB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E9FC9D5-638C-48C9-8A9A-C31F95EF32A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D9D3F23-6E28-4052-A417-E780E27C849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5FB88F2-8148-4F66-9A89-E47D4CFF329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1B06E73-CBAD-4DC0-A0B9-0B0DF64E7DE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2791498-F5A3-4A48-AC80-BEF68342304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812D924-C745-4E8B-9769-09F3E3C9547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EFF3D43-DA1A-491E-B084-A9EA4DFD16C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48FC38B-8965-4E4F-9C76-0B9BA77EA62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74867C1-8EE8-44C5-B790-97737FE8345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1E6D7B6-E203-43D1-80F6-AE983082BDE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AEF8F3-C25F-42A4-A599-CD801FDE783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C942466-10D5-4250-928F-D2CD307A35D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D2C0F64-0634-4F09-A655-FC8EC2E780D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90D6BF9-4F68-4259-94BE-3B9E31FE925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F13797-3CAC-49A0-8CD9-FB45CCB0EFB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EABC652-3951-440F-B221-215108FA8B57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B64C816-987C-4D0C-8EEA-C30BAC9D83D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33123DE-DCE3-4ECA-B48E-4D4FE4C6DD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30CE41E-A338-43F7-A7E8-B2F9F33592A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06C25B5-785F-4F23-91BE-35DF52DAF09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03B6751F-31E4-4828-A00B-FFB65A3746D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74FE499-A01C-462C-992B-A6A19C1B53C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7610216-9A4F-4EE5-BD27-60BE2982E9B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C3D8C67-C3D2-44A4-B98C-2320EDD6E6F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9F7B878-8A6A-43F6-BC3C-615267E34D0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0C1E83D-3D13-4650-8EE3-B20FE6DCEC6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D397E13-26C9-4FF1-9888-E2CF3491FE8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A446D27-98CE-44C4-8A6F-DE6BBDB9BE6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B70C30B-FF62-4F3D-B1F9-045D4904809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C65ECEB-DAF7-4C76-9A0E-4E3C6521A34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561ACD2-B008-403A-AD5A-F07349CDB8B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CA227CD-E5A3-4BD8-AC03-BF787DBF2DC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41E90C7-D04E-469E-A1A8-E4A9A6181B8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EFC05B3-871E-4AE9-909A-6D794D6B741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0AB39CA-03CC-40A9-B4F6-938763E3398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E51D123-8155-4B77-92B2-7791517B318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9C5CFE6-4D3B-4AA5-AA50-C453B3C284E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3E65906-EB0B-4729-AE77-EDF0054A411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EBDC1D6-1ED7-40DE-94D9-1ED55AD7AA4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BB67E05-2934-426A-99B6-5FF75EE8511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B04AE9F-981E-45C0-AD09-81C4BEB9810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012F061-E59C-455F-BC71-BB1D7717504D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E51C2626-2F5E-4471-9580-7A92744AD97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560AE45-48AD-4BA2-9B41-05C283E6C23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FADE4B2A-02D7-4C0D-B7D9-8D87CB5AAAB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94576911-F847-4F55-B090-1240BCB9976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BE5D540F-CAF3-4E5E-826B-5F2D9A93A8D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9E9BBE7A-D1BA-4E8A-A588-40072A0E18B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77A18F14-F58B-47F6-B3D0-9111661F6B1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2486B9D8-DE01-4A0E-B8E0-419DE82E9C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BB9D2087-D0D9-4892-8D13-2055A5D2EDB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F59C019A-DFE8-444A-88B4-298C40EC924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B6A7A8F5-C7F2-4BBD-97C2-E9B915DEEDF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4EDEBA13-ACEC-46D5-AB5F-F22F07EECE4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F703B5-52DE-4CFE-A443-49FCF9BF75A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3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F134C646-8972-4677-A947-D54B29922D0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DBE4F6-6654-43FC-B303-7CB8152BA9A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30DFFF-79B4-41DE-BA4A-13F22B92E0B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EF8D979-880B-4403-9574-E4CE6DDF330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 hidden="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Rectangle 8" hidden="1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" name="Straight Connector 9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3" name="Rectangle 6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633420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US" sz="8000" b="0" strike="noStrike" spc="-52">
                <a:solidFill>
                  <a:srgbClr val="262626"/>
                </a:solidFill>
                <a:latin typeface="Calibri Light"/>
              </a:rPr>
              <a:t>Click to edit Master title style</a:t>
            </a:r>
            <a:endParaRPr lang="en-US" sz="8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F7E5F48-3783-4B31-8409-163A863101D5}" type="slidenum">
              <a:rPr lang="en-US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440" y="4343400"/>
            <a:ext cx="987588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1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Druhá úroveň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Třetí úroveň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Šestá úroveň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6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8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9" name="Straight Connector 9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US" sz="4800" b="0" strike="noStrike" spc="-52">
                <a:solidFill>
                  <a:srgbClr val="404040"/>
                </a:solidFill>
                <a:latin typeface="Calibri Light"/>
              </a:rPr>
              <a:t>Click to edit Master title style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Calibri"/>
              <a:buChar char=" 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Click to edit Master text styles</a:t>
            </a:r>
          </a:p>
          <a:p>
            <a:pPr marL="384120" lvl="1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800" b="0" strike="noStrike" spc="-1">
                <a:solidFill>
                  <a:srgbClr val="404040"/>
                </a:solidFill>
                <a:latin typeface="Calibri"/>
              </a:rPr>
              <a:t>Second level</a:t>
            </a:r>
          </a:p>
          <a:p>
            <a:pPr marL="567000" lvl="2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Third level</a:t>
            </a:r>
          </a:p>
          <a:p>
            <a:pPr marL="749880" lvl="3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Fourth level</a:t>
            </a:r>
          </a:p>
          <a:p>
            <a:pPr marL="932760" lvl="4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Fifth level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39D582F-9A3E-48B0-A20E-8A39FB9F02D3}" type="slidenum">
              <a:rPr lang="en-US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6" hidden="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Rectangle 8" hidden="1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3" name="Straight Connector 9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94" name="Rectangle 7"/>
          <p:cNvSpPr/>
          <p:nvPr/>
        </p:nvSpPr>
        <p:spPr>
          <a:xfrm>
            <a:off x="0" y="4952880"/>
            <a:ext cx="12188520" cy="1904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Rectangle 8"/>
          <p:cNvSpPr/>
          <p:nvPr/>
        </p:nvSpPr>
        <p:spPr>
          <a:xfrm>
            <a:off x="0" y="491508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120" cy="822600"/>
          </a:xfrm>
          <a:prstGeom prst="rect">
            <a:avLst/>
          </a:prstGeom>
          <a:noFill/>
          <a:ln w="0">
            <a:noFill/>
          </a:ln>
        </p:spPr>
        <p:txBody>
          <a:bodyPr tIns="0" bIns="0"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US" sz="3600" b="0" strike="noStrike" spc="-52">
                <a:solidFill>
                  <a:srgbClr val="FFFFFF"/>
                </a:solidFill>
                <a:latin typeface="Calibri Light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12191760" cy="4914720"/>
          </a:xfrm>
          <a:prstGeom prst="rect">
            <a:avLst/>
          </a:prstGeom>
          <a:solidFill>
            <a:srgbClr val="D2CEB1"/>
          </a:solidFill>
          <a:ln w="0">
            <a:noFill/>
          </a:ln>
        </p:spPr>
        <p:txBody>
          <a:bodyPr lIns="457200" tIns="457200" rIns="90000" bIns="4500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icon to add picture</a:t>
            </a:r>
            <a:endParaRPr lang="en-US" sz="32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1097280" y="5906880"/>
            <a:ext cx="10112760" cy="594000"/>
          </a:xfrm>
          <a:prstGeom prst="rect">
            <a:avLst/>
          </a:prstGeom>
          <a:noFill/>
          <a:ln w="0">
            <a:noFill/>
          </a:ln>
        </p:spPr>
        <p:txBody>
          <a:bodyPr tIns="0" bIns="0" anchor="t">
            <a:normAutofit/>
          </a:bodyPr>
          <a:lstStyle/>
          <a:p>
            <a:pPr indent="0">
              <a:lnSpc>
                <a:spcPct val="9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lang="en-US" sz="15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dt" idx="7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ftr" idx="8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101" name="PlaceHolder 6"/>
          <p:cNvSpPr>
            <a:spLocks noGrp="1"/>
          </p:cNvSpPr>
          <p:nvPr>
            <p:ph type="sldNum" idx="9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5A734F6-601D-4B3D-A95A-C6B89854DAE3}" type="slidenum">
              <a:rPr lang="en-US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6" hidden="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Rectangle 8" hidden="1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0" name="Straight Connector 9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141" name="Rectangle 7"/>
          <p:cNvSpPr/>
          <p:nvPr/>
        </p:nvSpPr>
        <p:spPr>
          <a:xfrm>
            <a:off x="0" y="0"/>
            <a:ext cx="4050360" cy="6857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Rectangle 8"/>
          <p:cNvSpPr/>
          <p:nvPr/>
        </p:nvSpPr>
        <p:spPr>
          <a:xfrm>
            <a:off x="4039920" y="0"/>
            <a:ext cx="637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040" cy="2285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US" sz="3600" b="0" strike="noStrike" spc="-52">
                <a:solidFill>
                  <a:srgbClr val="FFFFFF"/>
                </a:solidFill>
                <a:latin typeface="Calibri Light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800600" y="731520"/>
            <a:ext cx="649188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Calibri"/>
              <a:buChar char=" 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Click to edit Master text styles</a:t>
            </a:r>
          </a:p>
          <a:p>
            <a:pPr marL="384120" lvl="1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800" b="0" strike="noStrike" spc="-1">
                <a:solidFill>
                  <a:srgbClr val="404040"/>
                </a:solidFill>
                <a:latin typeface="Calibri"/>
              </a:rPr>
              <a:t>Second level</a:t>
            </a:r>
          </a:p>
          <a:p>
            <a:pPr marL="567000" lvl="2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Third level</a:t>
            </a:r>
          </a:p>
          <a:p>
            <a:pPr marL="749880" lvl="3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Fourth level</a:t>
            </a:r>
          </a:p>
          <a:p>
            <a:pPr marL="932760" lvl="4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99CB38"/>
              </a:buClr>
              <a:buFont typeface="Calibri"/>
              <a:buChar char="◦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Fifth level</a:t>
            </a: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200" y="2926080"/>
            <a:ext cx="3200040" cy="3378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lang="en-US" sz="15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dt" idx="10"/>
          </p:nvPr>
        </p:nvSpPr>
        <p:spPr>
          <a:xfrm>
            <a:off x="465480" y="6459840"/>
            <a:ext cx="2618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ftr" idx="11"/>
          </p:nvPr>
        </p:nvSpPr>
        <p:spPr>
          <a:xfrm>
            <a:off x="4800600" y="6459840"/>
            <a:ext cx="46479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148" name="PlaceHolder 6"/>
          <p:cNvSpPr>
            <a:spLocks noGrp="1"/>
          </p:cNvSpPr>
          <p:nvPr>
            <p:ph type="sldNum" idx="12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050" b="0" strike="noStrike" spc="-1">
                <a:solidFill>
                  <a:srgbClr val="455F51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1E867A7-C18F-40A5-9364-5EFEDAD4199A}" type="slidenum">
              <a:rPr lang="en-US" sz="1050" b="0" strike="noStrike" spc="-1">
                <a:solidFill>
                  <a:srgbClr val="455F51"/>
                </a:solidFill>
                <a:latin typeface="Calibri"/>
              </a:rPr>
              <a:t>‹#›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6" hidden="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Rectangle 8" hidden="1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87" name="Straight Connector 9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188" name="Rectangle 4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Rectangle 5"/>
          <p:cNvSpPr/>
          <p:nvPr/>
        </p:nvSpPr>
        <p:spPr>
          <a:xfrm>
            <a:off x="0" y="633420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1"/>
          <p:cNvSpPr>
            <a:spLocks noGrp="1"/>
          </p:cNvSpPr>
          <p:nvPr>
            <p:ph type="dt" idx="13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ftr" idx="14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192" name="PlaceHolder 3"/>
          <p:cNvSpPr>
            <a:spLocks noGrp="1"/>
          </p:cNvSpPr>
          <p:nvPr>
            <p:ph type="sldNum" idx="15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9F3A37F-203D-4937-95DC-E33263391976}" type="slidenum">
              <a:rPr lang="en-US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  <p:sp>
        <p:nvSpPr>
          <p:cNvPr id="19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Druhá úroveň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Třetí úroveň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Šestá úroveň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9600" b="0" strike="noStrike" spc="-52">
                <a:solidFill>
                  <a:srgbClr val="262626"/>
                </a:solidFill>
                <a:latin typeface="Calibri Light"/>
              </a:rPr>
              <a:t>ETCS</a:t>
            </a:r>
            <a:r>
              <a:rPr lang="en-GB" sz="8000" b="0" strike="noStrike" spc="-52">
                <a:solidFill>
                  <a:srgbClr val="262626"/>
                </a:solidFill>
                <a:latin typeface="Calibri Light"/>
              </a:rPr>
              <a:t> </a:t>
            </a:r>
            <a:br>
              <a:rPr sz="8000"/>
            </a:br>
            <a:r>
              <a:rPr lang="en-GB" sz="6000" b="0" strike="noStrike" spc="-52">
                <a:solidFill>
                  <a:srgbClr val="262626"/>
                </a:solidFill>
                <a:latin typeface="Calibri Light"/>
              </a:rPr>
              <a:t>European Train Control System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subTitle"/>
          </p:nvPr>
        </p:nvSpPr>
        <p:spPr>
          <a:xfrm>
            <a:off x="1100160" y="4455720"/>
            <a:ext cx="10058040" cy="1142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8000"/>
          </a:bodyPr>
          <a:lstStyle/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en-GB" sz="2400" b="0" strike="noStrike" cap="all" spc="199">
                <a:solidFill>
                  <a:srgbClr val="455F51"/>
                </a:solidFill>
                <a:latin typeface="Calibri Light"/>
              </a:rPr>
              <a:t>Cena děkana fakulty dopravní ČVÚT Praha​</a:t>
            </a:r>
            <a:endParaRPr lang="cs-CZ" sz="24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en-GB" sz="2400" b="0" strike="noStrike" cap="all" spc="199">
                <a:solidFill>
                  <a:srgbClr val="455F51"/>
                </a:solidFill>
                <a:latin typeface="Calibri Light"/>
              </a:rPr>
              <a:t>Školní rok: 2023/2024</a:t>
            </a:r>
            <a:endParaRPr lang="cs-CZ" sz="24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cs-CZ" sz="2400" b="0" strike="noStrike" cap="all" spc="199">
                <a:solidFill>
                  <a:srgbClr val="455F51"/>
                </a:solidFill>
                <a:latin typeface="Calibri Light"/>
              </a:rPr>
              <a:t>Petr Kovář</a:t>
            </a:r>
            <a:endParaRPr lang="cs-CZ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43D16EC-522A-4214-A953-B3150F9F8D9B}" type="slidenum">
              <a:rPr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Box 2"/>
          <p:cNvSpPr/>
          <p:nvPr/>
        </p:nvSpPr>
        <p:spPr>
          <a:xfrm>
            <a:off x="0" y="2644200"/>
            <a:ext cx="11826360" cy="1552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9600" b="0" strike="noStrike" spc="-1">
                <a:solidFill>
                  <a:srgbClr val="000000"/>
                </a:solidFill>
                <a:latin typeface="Calibri"/>
              </a:rPr>
              <a:t>Děkuji za pozornost</a:t>
            </a:r>
            <a:endParaRPr lang="cs-CZ" sz="9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C7BC2ED4-FF86-4F9C-8474-7A3ACBFDA708}" type="slidenum"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Představení sebe a školy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FA5C7AB-EFFA-4D29-9D69-65758D14FA6A}" type="slidenum"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4800" b="0" strike="noStrike" spc="-52">
                <a:solidFill>
                  <a:srgbClr val="404040"/>
                </a:solidFill>
                <a:latin typeface="Calibri Light"/>
              </a:rPr>
              <a:t>Cíl práce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Analýza základních prvků a náležitostí ETCS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Funkčnost, výhody a nevýhody ETCS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Budoucnost systému ETCS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Představení drobných návrhů na zlepšení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9ADFF87-6450-4B25-A158-483F256193D7}" type="slidenum"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4800" b="0" strike="noStrike" spc="-52">
                <a:solidFill>
                  <a:srgbClr val="404040"/>
                </a:solidFill>
                <a:latin typeface="Calibri Light"/>
              </a:rPr>
              <a:t>Obsah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Představení ETCS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Princip fungování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Trať 290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Vliv ETCS na jízdní doby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Význam a budoucnost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59099A7-E62E-4C27-9B38-B909781E9574}" type="slidenum"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120" cy="822600"/>
          </a:xfrm>
          <a:prstGeom prst="rect">
            <a:avLst/>
          </a:prstGeom>
          <a:noFill/>
          <a:ln w="0">
            <a:noFill/>
          </a:ln>
        </p:spPr>
        <p:txBody>
          <a:bodyPr tIns="0" bIns="0"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3600" b="0" strike="noStrike" spc="-52">
                <a:solidFill>
                  <a:srgbClr val="FFFFFF"/>
                </a:solidFill>
                <a:latin typeface="Calibri Light"/>
              </a:rPr>
              <a:t>Představení ETCS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1097280" y="5906880"/>
            <a:ext cx="10112760" cy="594000"/>
          </a:xfrm>
          <a:prstGeom prst="rect">
            <a:avLst/>
          </a:prstGeom>
          <a:noFill/>
          <a:ln w="0">
            <a:noFill/>
          </a:ln>
        </p:spPr>
        <p:txBody>
          <a:bodyPr tIns="0" bIns="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1500" b="0" strike="noStrike" spc="-1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40" name="Picture 2"/>
          <p:cNvPicPr/>
          <p:nvPr/>
        </p:nvPicPr>
        <p:blipFill>
          <a:blip r:embed="rId2"/>
          <a:srcRect t="9277" b="9277"/>
          <a:stretch/>
        </p:blipFill>
        <p:spPr>
          <a:xfrm>
            <a:off x="0" y="0"/>
            <a:ext cx="12191760" cy="49147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82C21C6-401F-4CDC-B98D-6A1B6B77F8E8}" type="slidenum"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ectangle 208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42" name="Rectangle 2082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243" name="Straight Connector 2083"/>
          <p:cNvCxnSpPr/>
          <p:nvPr/>
        </p:nvCxnSpPr>
        <p:spPr>
          <a:xfrm>
            <a:off x="1193400" y="1737720"/>
            <a:ext cx="996732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244" name="Rectangle 2084"/>
          <p:cNvSpPr/>
          <p:nvPr/>
        </p:nvSpPr>
        <p:spPr>
          <a:xfrm>
            <a:off x="0" y="0"/>
            <a:ext cx="12186000" cy="685764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45" name="Rectangle 2085"/>
          <p:cNvSpPr/>
          <p:nvPr/>
        </p:nvSpPr>
        <p:spPr>
          <a:xfrm>
            <a:off x="0" y="0"/>
            <a:ext cx="4050360" cy="6857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92480" y="516960"/>
            <a:ext cx="3084480" cy="2103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US" sz="3600" b="0" strike="noStrike" spc="-52">
                <a:solidFill>
                  <a:srgbClr val="FFFFFF"/>
                </a:solidFill>
                <a:latin typeface="Calibri Light"/>
              </a:rPr>
              <a:t>Princip fungování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356400" y="2653920"/>
            <a:ext cx="3451680" cy="333504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Vyhodnocení situace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Modulace křivky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Kontrola strojvedoucího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Možný zásah 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48" name="Rectangle 2086"/>
          <p:cNvSpPr/>
          <p:nvPr/>
        </p:nvSpPr>
        <p:spPr>
          <a:xfrm>
            <a:off x="4039920" y="0"/>
            <a:ext cx="637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sldNum" idx="16"/>
          </p:nvPr>
        </p:nvSpPr>
        <p:spPr>
          <a:xfrm>
            <a:off x="10609920" y="6459840"/>
            <a:ext cx="602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>
            <a:lvl1pPr indent="0" algn="r">
              <a:lnSpc>
                <a:spcPct val="100000"/>
              </a:lnSpc>
              <a:spcAft>
                <a:spcPts val="601"/>
              </a:spcAft>
              <a:buNone/>
              <a:defRPr lang="en-US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spcAft>
                <a:spcPts val="601"/>
              </a:spcAft>
              <a:buNone/>
            </a:pPr>
            <a:fld id="{04DB4991-AF5D-4CBB-A93B-9D8FEE015D68}" type="slidenum">
              <a:rPr lang="en-US" sz="1050" b="0" strike="noStrike" spc="-1">
                <a:solidFill>
                  <a:srgbClr val="FFFFFF"/>
                </a:solidFill>
                <a:latin typeface="Calibri"/>
              </a:rPr>
              <a:t>6</a:t>
            </a:fld>
            <a:endParaRPr lang="cs-CZ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/>
          </p:nvPr>
        </p:nvSpPr>
        <p:spPr>
          <a:xfrm>
            <a:off x="4800600" y="731520"/>
            <a:ext cx="649188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pic>
        <p:nvPicPr>
          <p:cNvPr id="251" name="Picture 4"/>
          <p:cNvPicPr/>
          <p:nvPr/>
        </p:nvPicPr>
        <p:blipFill>
          <a:blip r:embed="rId2"/>
          <a:srcRect l="18443" t="-506" r="1368" b="506"/>
          <a:stretch/>
        </p:blipFill>
        <p:spPr>
          <a:xfrm>
            <a:off x="4199760" y="417240"/>
            <a:ext cx="7890480" cy="5886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4800" b="0" strike="noStrike" spc="-52">
                <a:solidFill>
                  <a:srgbClr val="404040"/>
                </a:solidFill>
                <a:latin typeface="Calibri Light"/>
              </a:rPr>
              <a:t>Trať 290</a:t>
            </a:r>
            <a:r>
              <a:rPr lang="cs-CZ" sz="4800" b="0" strike="noStrike" spc="-52">
                <a:solidFill>
                  <a:srgbClr val="404040"/>
                </a:solidFill>
                <a:latin typeface="Calibri Light"/>
              </a:rPr>
              <a:t> – Olomouc – Uničov - Šumperk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Modernizace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800" b="0" strike="noStrike" spc="-1">
                <a:solidFill>
                  <a:srgbClr val="404040"/>
                </a:solidFill>
                <a:latin typeface="Calibri"/>
              </a:rPr>
              <a:t>Vozidla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Podzimní výpadky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F21B478-96EB-4F84-AC21-97756F99FDC7}" type="slidenum"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040" cy="2285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3600" b="0" strike="noStrike" spc="-52">
                <a:solidFill>
                  <a:srgbClr val="FFFFFF"/>
                </a:solidFill>
                <a:latin typeface="Calibri Light"/>
              </a:rPr>
              <a:t>Vliv na jízdní doby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5" name="Content Placeholder 6"/>
          <p:cNvPicPr/>
          <p:nvPr/>
        </p:nvPicPr>
        <p:blipFill>
          <a:blip r:embed="rId2"/>
          <a:srcRect l="694" r="1847"/>
          <a:stretch/>
        </p:blipFill>
        <p:spPr>
          <a:xfrm>
            <a:off x="4476600" y="1454400"/>
            <a:ext cx="7238520" cy="3949200"/>
          </a:xfrm>
          <a:prstGeom prst="rect">
            <a:avLst/>
          </a:prstGeom>
          <a:ln w="0">
            <a:noFill/>
          </a:ln>
        </p:spPr>
      </p:pic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457200" y="2926080"/>
            <a:ext cx="3200040" cy="3378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43080" indent="-343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Jízda záhlavím a zhlavím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Zvýšení traťové rychlosti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cs-CZ" sz="2400" b="0" strike="noStrike" spc="-1">
                <a:solidFill>
                  <a:srgbClr val="FFFFFF"/>
                </a:solidFill>
                <a:latin typeface="Calibri"/>
              </a:rPr>
              <a:t>Cca 30% snížení jízdních dob</a:t>
            </a: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lang="en-US" sz="24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F7F77C1-E7F6-4C0F-B04F-7C6630D38DA4}" type="slidenum"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en-GB" sz="4800" b="0" strike="noStrike" spc="-52">
                <a:solidFill>
                  <a:srgbClr val="404040"/>
                </a:solidFill>
                <a:latin typeface="Calibri Light"/>
              </a:rPr>
              <a:t>Význam a budoucnost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Klady a zápory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Budoucnost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"/>
            </a:pPr>
            <a:r>
              <a:rPr lang="en-GB" sz="2800" b="0" strike="noStrike" spc="-1">
                <a:solidFill>
                  <a:srgbClr val="404040"/>
                </a:solidFill>
                <a:latin typeface="Calibri"/>
              </a:rPr>
              <a:t>Vlastní návrhy</a:t>
            </a:r>
            <a:endParaRPr lang="en-US" sz="2800" b="0" strike="noStrike" spc="-1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232CB81-8273-446B-9D81-5D2C7FD28B82}" type="slidenum"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561</TotalTime>
  <Words>123</Words>
  <Application>Microsoft Office PowerPoint</Application>
  <PresentationFormat>Širokoúhlá obrazovka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Wingdings</vt:lpstr>
      <vt:lpstr>Retrospect</vt:lpstr>
      <vt:lpstr>Retrospect</vt:lpstr>
      <vt:lpstr>Retrospect</vt:lpstr>
      <vt:lpstr>Retrospect</vt:lpstr>
      <vt:lpstr>Retrospect</vt:lpstr>
      <vt:lpstr>ETCS  European Train Control System</vt:lpstr>
      <vt:lpstr>Představení sebe a školy</vt:lpstr>
      <vt:lpstr>Cíl práce</vt:lpstr>
      <vt:lpstr>Obsah</vt:lpstr>
      <vt:lpstr>Představení ETCS</vt:lpstr>
      <vt:lpstr>Princip fungování</vt:lpstr>
      <vt:lpstr>Trať 290 – Olomouc – Uničov - Šumperk</vt:lpstr>
      <vt:lpstr>Vliv na jízdní doby</vt:lpstr>
      <vt:lpstr>Význam a budoucnost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ETCS  European Train Control System</dc:title>
  <dc:subject/>
  <dc:creator>Kovář Petr</dc:creator>
  <dc:description/>
  <cp:lastModifiedBy>Jarmila Kulíšková</cp:lastModifiedBy>
  <cp:revision>2</cp:revision>
  <dcterms:created xsi:type="dcterms:W3CDTF">2024-02-13T10:57:32Z</dcterms:created>
  <dcterms:modified xsi:type="dcterms:W3CDTF">2024-02-24T15:36:27Z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10</vt:i4>
  </property>
</Properties>
</file>