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36" r:id="rId2"/>
    <p:sldMasterId id="2147483924" r:id="rId3"/>
  </p:sldMasterIdLst>
  <p:notesMasterIdLst>
    <p:notesMasterId r:id="rId17"/>
  </p:notesMasterIdLst>
  <p:sldIdLst>
    <p:sldId id="256" r:id="rId4"/>
    <p:sldId id="270" r:id="rId5"/>
    <p:sldId id="259" r:id="rId6"/>
    <p:sldId id="257" r:id="rId7"/>
    <p:sldId id="262" r:id="rId8"/>
    <p:sldId id="260" r:id="rId9"/>
    <p:sldId id="264" r:id="rId10"/>
    <p:sldId id="26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86D8AD1-2486-422E-849A-78EA35D7F128}">
          <p14:sldIdLst>
            <p14:sldId id="256"/>
            <p14:sldId id="270"/>
            <p14:sldId id="259"/>
            <p14:sldId id="257"/>
            <p14:sldId id="262"/>
          </p14:sldIdLst>
        </p14:section>
        <p14:section name="Oddíl bez názvu" id="{4AFF78DB-3BF6-43E8-A762-F424318EB495}">
          <p14:sldIdLst>
            <p14:sldId id="260"/>
            <p14:sldId id="264"/>
            <p14:sldId id="261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8BAD-49EB-40A9-B425-A78D3A563016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A562-5215-4A60-A6D5-FF043B32E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9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58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7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 minuty po příjezdu odjíždí spoj IC 545</a:t>
            </a:r>
          </a:p>
          <a:p>
            <a:r>
              <a:rPr lang="cs-CZ" dirty="0"/>
              <a:t>Spoj je obsluhován jednotkou pendolino</a:t>
            </a:r>
          </a:p>
          <a:p>
            <a:r>
              <a:rPr lang="cs-CZ" dirty="0" err="1"/>
              <a:t>Premiové</a:t>
            </a:r>
            <a:r>
              <a:rPr lang="cs-CZ" dirty="0"/>
              <a:t> služby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9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Řazení: lokomotiva 380 + </a:t>
            </a:r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vozy řady Bmz</a:t>
            </a:r>
            <a:r>
              <a:rPr lang="cs-CZ" sz="1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226 + </a:t>
            </a:r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vůz Bdmpee</a:t>
            </a:r>
            <a:r>
              <a:rPr lang="cs-CZ" sz="1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233 +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vůz Bbdgmee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236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vůz ARmpee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829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99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14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slouží k zrychlení vlaku na běžných tratích, kde není možné zvýšení traťové rychlosti, a to převážně v traťových obloucích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10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Pusobí</a:t>
            </a:r>
            <a:r>
              <a:rPr lang="cs-CZ" dirty="0"/>
              <a:t> na neupevněnou část jednotky</a:t>
            </a:r>
          </a:p>
          <a:p>
            <a:r>
              <a:rPr lang="cs-CZ" dirty="0"/>
              <a:t>Ve vlaku </a:t>
            </a:r>
            <a:r>
              <a:rPr lang="cs-CZ" dirty="0" err="1"/>
              <a:t>Talgo</a:t>
            </a:r>
            <a:r>
              <a:rPr lang="cs-CZ" dirty="0"/>
              <a:t> 350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4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Elektromagnetické impulsy z podvozku</a:t>
            </a:r>
          </a:p>
          <a:p>
            <a:r>
              <a:rPr lang="cs-CZ" dirty="0"/>
              <a:t>Ve vlacích pendolino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A562-5215-4A60-A6D5-FF043B32E4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7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59B14-59D3-34C3-3D84-4A15A07EA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4C53F4-7C21-E2F5-4F67-21DD58CB5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E4190B-6BEF-6A44-0A29-0A2EB0D0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3C23-F91B-4FB9-9050-77525EFD2103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8C07A-51E1-E01B-E9D4-D2170596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EE1EB5-C61F-06DE-CB5A-4A5B0C6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0421-8736-6030-0772-0A1256BC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342089-DAF2-6990-3D88-935FD87C2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B109ED-BC15-4F65-0F21-113D1D29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4BE-E81A-4E20-BAC6-8CD74BCA3009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006BB-9AB3-3B67-4807-02DFC0A7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59277A-3BA4-299E-CF7C-F67ABF07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4B84DB-9A0B-3759-C123-70FD0AAB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C5F3B9-55FE-7ED5-7D1C-93FDD5B2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7340D-3165-878C-053D-5BBC1277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3D4F-1EEC-4F0A-8AF4-40DF215AF01C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26F26C-39EF-AC30-D512-F9AFA48F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46AEA5-FEED-FB08-589B-E3ABD0C2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58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EC9F-559A-B91E-4BD0-62A296010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2BD7C2-7183-B235-1723-3822DFCF5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7E25B-0FD3-1CA5-0C7E-D3277B35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B3604-6BB4-77EC-1A57-FD44A0A9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42B876-2757-C23E-F937-291276B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0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F99B8-74A3-E059-C87D-F10F7EC1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8078D-ACA7-E19F-53C2-C828F9F6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8AFE63-9716-4468-5A13-9AF44777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3EE15D-2ADF-59F1-6ED2-521FE3DF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6C7B50-76F7-A119-AC83-0164E2BB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26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F4A1A-8165-B31A-D3FB-60B6C51F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1C8956-1145-7CD3-325D-2D968262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19C3F-8411-ADC4-F771-17C25BC4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2F3071-314E-69F8-DB02-7444D9F3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980A83-2137-045F-C32F-5D7BC5FB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9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1C3F5-9B05-B89D-8F18-2E34A6EB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C9EE1-5C8D-B0F3-62D9-D17DFAEA6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094847-7B12-CDD9-43F7-7045223F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5D1737-7268-5236-8A1B-4B7CE620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5D1D18-E0FD-D03B-DC71-A881901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5AB5ED-856B-0FA9-24A3-732380CC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73337-EFFC-C980-9265-A2F471AD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A35C1D-AC47-6231-4158-B61E7CF7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FF7D14-B133-FC39-448C-DEF6CD857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2D879F-5D09-4C3C-1232-3DA033ADA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09BCEB-5836-ACEE-561C-7AE9A624B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6DB3FA-0768-FAC0-DCCD-DD19BD7B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700553-084E-F024-686D-C1B5214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F15EA6-EFC9-9FC2-6DB8-554537F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43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1C9F6-86DD-FBBE-12E5-3E43142B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5EEF78-44D7-1518-7CB3-C961EE5F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457BD5-C9E0-84E6-F457-32B01B47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08C011-FA6E-8DE1-8612-28DE8A67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1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2CB6F1-C79C-8BB9-A5E3-217CF65B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DF94B6-4A09-DAFE-D1AF-0D24D303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08BF9F-7EE2-85DF-1145-35FDAD4C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1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2E210-8F83-459B-3CD9-03FA6940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A3CB6-3054-D586-6294-9F8DA02E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06F3DC-6505-5F94-BD6E-17622C3EA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623D55-2C11-766F-E4C3-93C79060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C613B2-750C-4AEA-9C74-050910DB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F5B17-2989-30B3-74C1-F54C1561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0301B-5FCF-C265-8C80-69AE6602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CFB53-1034-F516-A11E-DB43FF50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3AA6C8-0B1A-A990-5403-996CEA9D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F564-8604-4ABC-B15D-CA0EFA333F59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CEFB27-2DAE-CA10-3474-B10683A7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FBEAB-4ACA-0E44-073C-8B4F1963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FFFF00"/>
                </a:solidFill>
              </a:defRPr>
            </a:lvl1pPr>
          </a:lstStyle>
          <a:p>
            <a:fld id="{739D29E4-EEB3-4CF9-9092-1B5933A157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9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9C2EE-2626-BEDD-EA07-95BF2367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7BCAC7-897B-5FAA-9859-4C6F859C7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E15F42-5313-AF78-71D4-EEE8B31DF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E03B23-B388-ECD9-A861-B635DF52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99A130-1CA8-0E2B-BE5C-53E9E953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86D090-047D-A8FD-B961-397FBE4C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4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B6ECC-FB9E-BD80-0A21-79DF2040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EFCBAA-AC18-D6F3-28E7-DD97F0B02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7EE4B-BD37-CAFE-E508-83D10855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478C14-8A70-8C63-C559-814FDF51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AFE5D3-A72A-DC05-774D-815951C3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15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86386D-DAD9-CFCF-87CC-8A0185FD0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2703BE-8395-045D-7FEB-C3A28C625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F948FD-C751-DEEC-143A-E402967E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59B78A-10E7-4DFD-80B8-1B3529F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BE5A1-8C27-1ED4-DFBF-BC63141B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35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3FE5-BA92-5BF9-1F30-7D9513F1C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ACCCA9-7578-FA54-0947-14476A0A8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AA4CC7-4414-1929-EAFD-993869EE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75505-B34F-BB7B-1EB9-1888DA8C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F6DD9-FA1A-5354-09FC-8A2590BA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353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0A43-DACD-73F4-3CE9-3506BEB9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8F427-30AC-1563-C339-16AD7F42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437B09-E446-C15E-6A31-0B9E7A9B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015CCF-D59A-0001-915D-47C21C6A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5445D-0302-751F-3259-179E2B5D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486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26A45-2DF1-2135-DB7C-A81136B4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3F255C-2EE4-36A8-E143-C24B93591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EA861C-1D89-4408-D455-92FA3311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E811DC-579F-03F7-BB40-C5ED6B08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425D76-7ABC-B2AA-018C-714C5803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4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871D-FF6F-ABF7-19A6-BA996847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39803-CF53-F96C-0D99-9850FBC2F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CBE256-CF4A-4EA8-6AEF-79DF6B46C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DFEA8A-C187-34EA-9037-C8643D67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A7AADB-B51C-0934-7FD0-16195788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59EDDE-28F1-845A-AE4C-0B3A0F86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7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429F6-96BB-9330-4319-5369B89B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DD6B4-8181-D6A8-3F04-71EB8131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70CEE8-05B6-BE18-EA3F-57DF326BC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571F3B-F987-CF4C-6448-EBDBA246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5C3E29-ECD9-C3CB-B9B0-7493B11D7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D5BD68-8E6B-FC2B-C2E9-BC53FDC0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070108-C6F2-DA3D-9413-D724DD6E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3424EA-FA24-7C9F-E830-D1B91E1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4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CF125-441A-98CA-BEEE-5D1393DB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C4D92B-23AC-53E6-C76F-4D34FBED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B0DC3-F231-45DE-6133-31BF26FC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2A5A8-768A-506C-CEB3-C14354F5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40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C2562E-9778-4E59-2AE4-8A1353DF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31E625-AC9A-C0C0-B664-D356B5B6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6D3441-7654-DA09-9D07-D5F70443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3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0F716-DA8F-493D-CAF8-EF62FF51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912ECC-0351-D0EB-9776-C7BD726ED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CEB48-D707-6395-20F5-0D2E4585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8E-6180-4501-B306-12F867FC762A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E8EE49-CE02-EBF5-FEAB-E3D61C76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A5BD1-E340-E360-5716-EFBFDBF6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77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4B1A7-D973-4AD8-765A-97253FAB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3A470-95FD-6855-0EDA-F2504F0F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87CCD1-076B-3DBB-5765-2DCA4A229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FEEFDE-1DDD-B59C-9A54-7C38DC35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51375D-5E25-B4AE-2E5A-6964BCF8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ABA7A7-8345-8C1E-3D78-AD5FCE8F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5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04FB1-7AE1-8BE1-6AB8-5A4DAD5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12F3C1-8FB2-B268-E016-F1FF4D9F1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D74557-8374-AFA2-E183-143A47B3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19459A-4471-1111-3D65-3707FF4A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6A96C5-8384-5B4E-6D13-83339291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684DA6-E446-5BAB-3466-B7697A95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53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28CDC-3974-228C-5D5C-830E568E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39A4C7-3E39-7EC1-55D4-D748DB122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5EF1C8-9B3E-479E-6AD7-FC7C78B1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586A6-8086-24E6-AC01-3F6A7970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C165FA-7BB5-316E-5614-0F7137D4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553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EBB687-69D9-4CA6-A91E-869BBAE3F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FF190D-D9B9-F681-A16A-EDE57CFAC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2C7F0-6B42-C859-6909-727CD6B2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D2AC8-E315-ACE3-F0A9-AB7195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039949-4331-EC60-C113-AD96C3F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0B3F9-28AD-AA35-A08A-18E8E0EA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37CF1-55E0-56D2-A071-42801FCFB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64800E-6D79-B417-A410-D24C6D74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99B5B1-B8FA-C36E-CA07-F0F66C18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1472-F0F7-4EC1-B2F4-6D13F24CE709}" type="datetime1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38EEB3-4AFA-E7EA-2541-8ABA25A7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3193D2-89E1-1330-5F75-CFCCCAFC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5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558F6-1398-6648-3B97-17E58FA5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BA4DC-F602-BDB2-C1C5-442BD164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0D17D-B64C-13D7-4B2C-72B762C0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5C0A0E-8A12-B19B-FAB0-E2447A720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031199-B765-5010-392C-C9BCE071B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2906B4-5751-7894-05F4-0DFD7F1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4BF7-47F2-4A9C-BAC3-5C054476B6E8}" type="datetime1">
              <a:rPr lang="cs-CZ" smtClean="0"/>
              <a:t>24. 2. 2024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83E24C-FA9B-8608-7B9F-32A27C61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3A5439-BA58-2265-CFA6-EC1EEC1D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3FA18-119A-FD07-C0C2-AD14B7BC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2C6975-4AEA-4187-95A9-B7D705BC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498-53E5-4E18-9010-FEFC024EE103}" type="datetime1">
              <a:rPr lang="cs-CZ" smtClean="0"/>
              <a:t>24. 2. 2024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41B775-EF5C-0E76-BFBE-9852DB7B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91AFFD-02A4-E4DA-9CE4-64890CDA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4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ECFBB5-9542-3BF5-B2F3-D6F3778A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732E-764C-4734-A7AF-D947DC992F16}" type="datetime1">
              <a:rPr lang="cs-CZ" smtClean="0"/>
              <a:t>24. 2. 2024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A3FB8E-A889-5295-A3A5-09382994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E9A20F-BD9E-C020-3D05-77D05931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8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CEBF2-FFB1-51C6-916E-F036887D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8A287-D871-706C-FF3B-8037862C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C3310-39A4-D38B-1702-2342E12E7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8BC75A-1500-D410-61DC-5942316F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4CA9-57C7-4D6E-A0E6-BF6BC09D9903}" type="datetime1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770F23-866F-9F4C-2999-069722B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E32909-3F41-273A-4503-6E704A87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79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A39C-17B8-B710-84F1-40013583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48EAA2-848B-1289-DE13-574A550D7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AC6157-C106-2ECE-532B-F2A96B3F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06AF5B-24D5-EE27-9071-DA22D00B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2C7C-A7B3-4B4A-83DE-374EDB3E920A}" type="datetime1">
              <a:rPr lang="cs-CZ" smtClean="0"/>
              <a:t>24. 2. 2024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18B7DC-6564-77A7-A2F2-42DC938F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836F6D-C084-10E1-D389-6D4C6631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53F071-F89A-1B7B-3445-EBB0A5EB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51B746-5AB2-327C-8191-24494D47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D32801-6EE3-5638-1080-6AF4DB4A9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2BF-4507-46FD-97C2-3C8500A1BF90}" type="datetime1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BAE9F0-7D2C-DB2E-8F95-405E805B3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B3AA4-7ECD-C9DC-5ECC-1C738B439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29E4-EEB3-4CF9-9092-1B5933A15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53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13F892-122F-4429-8A96-5D93D25D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73B43-7C7F-D835-0201-CDBB1B4F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50DE6-B344-1671-0F81-810E0A656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7EA65-BCC0-4A4E-B828-C583ADF5EEC9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B5E0BA-D30E-F843-0DD5-4A3704A49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F9A3BB-5B8A-5D2C-8DB1-667FA3E35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CDEA2-CE61-486F-8FCB-B5BF44B20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7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CA2EA5-C8D7-DA3C-AFEC-FE137915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3A308C-7624-F67A-F769-1B2477C2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CF8756-F93D-CB55-8E0D-3B0DE0A31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C5DC7-8DE1-4C47-8DD9-8DAC15E597D5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5B5E8-85A0-7A3D-7DBE-843C0518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0B3596-9C3A-3CFC-B80D-D0FAC2A09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EAA6E-8AFC-4A00-AA9E-C338707F4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2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tm.zive.cz/Client.Gallery/show.aspx?id_file=0&amp;article=189691" TargetMode="External"/><Relationship Id="rId3" Type="http://schemas.openxmlformats.org/officeDocument/2006/relationships/hyperlink" Target="https://www.vagonweb.cz/fotogalerie/CZ/CD_Bmz226.php" TargetMode="External"/><Relationship Id="rId7" Type="http://schemas.openxmlformats.org/officeDocument/2006/relationships/hyperlink" Target="https://www.talgo.com/talgo-350" TargetMode="External"/><Relationship Id="rId2" Type="http://schemas.openxmlformats.org/officeDocument/2006/relationships/hyperlink" Target="https://www.vagonweb.cz/fotogalerie/CZ/CD_680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40864-015-0007-8/figures/4" TargetMode="External"/><Relationship Id="rId5" Type="http://schemas.openxmlformats.org/officeDocument/2006/relationships/hyperlink" Target="https://www.vagonweb.cz/fotogalerie/CZ/CD_Bbdgmee236.php" TargetMode="External"/><Relationship Id="rId4" Type="http://schemas.openxmlformats.org/officeDocument/2006/relationships/hyperlink" Target="https://www.vagonweb.cz/fotogalerie/CZ/CD_Bdmpee233.php" TargetMode="External"/><Relationship Id="rId9" Type="http://schemas.openxmlformats.org/officeDocument/2006/relationships/hyperlink" Target="https://idos.idnes.c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Obrázek 24" descr="Obsah obrázku venku, železnice, obloha, vlak&#10;&#10;Popis byl vytvořen automaticky">
            <a:extLst>
              <a:ext uri="{FF2B5EF4-FFF2-40B4-BE49-F238E27FC236}">
                <a16:creationId xmlns:a16="http://schemas.microsoft.com/office/drawing/2014/main" id="{5F3F5BDB-CF48-B43A-E651-762A847EC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8" b="2932"/>
          <a:stretch/>
        </p:blipFill>
        <p:spPr>
          <a:xfrm>
            <a:off x="-3049" y="-2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0771B4-B81F-EBA4-2FC4-C8A03AA97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353" y="666033"/>
            <a:ext cx="10657115" cy="407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Prodloužení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 500 do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Českých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Budějovic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vlaku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 538</a:t>
            </a:r>
            <a:br>
              <a:rPr lang="en-US" sz="4400" dirty="0">
                <a:solidFill>
                  <a:srgbClr val="FFFFFF"/>
                </a:solidFill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F0C5BB-CBFC-A28E-7B39-9E4AF8EA570B}"/>
              </a:ext>
            </a:extLst>
          </p:cNvPr>
          <p:cNvSpPr txBox="1"/>
          <p:nvPr/>
        </p:nvSpPr>
        <p:spPr>
          <a:xfrm>
            <a:off x="6838871" y="5932575"/>
            <a:ext cx="5170861" cy="407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Cena </a:t>
            </a:r>
            <a:r>
              <a:rPr lang="en-US" sz="2000" b="1" dirty="0" err="1">
                <a:solidFill>
                  <a:srgbClr val="FFFFFF"/>
                </a:solidFill>
              </a:rPr>
              <a:t>děkana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fakulty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dopravní</a:t>
            </a:r>
            <a:r>
              <a:rPr lang="en-US" sz="2000" b="1" dirty="0">
                <a:solidFill>
                  <a:srgbClr val="FFFFFF"/>
                </a:solidFill>
              </a:rPr>
              <a:t> ČVÚT Praha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Šk</a:t>
            </a:r>
            <a:r>
              <a:rPr lang="cs-CZ" sz="2000" b="1" dirty="0" err="1">
                <a:solidFill>
                  <a:srgbClr val="FFFFFF"/>
                </a:solidFill>
              </a:rPr>
              <a:t>olní</a:t>
            </a:r>
            <a:r>
              <a:rPr lang="cs-CZ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r</a:t>
            </a:r>
            <a:r>
              <a:rPr lang="cs-CZ" sz="2000" b="1" dirty="0">
                <a:solidFill>
                  <a:srgbClr val="FFFFFF"/>
                </a:solidFill>
              </a:rPr>
              <a:t>ok</a:t>
            </a:r>
            <a:r>
              <a:rPr lang="en-US" sz="2000" b="1" dirty="0">
                <a:solidFill>
                  <a:srgbClr val="FFFFFF"/>
                </a:solidFill>
              </a:rPr>
              <a:t>: 2023/2024</a:t>
            </a:r>
          </a:p>
        </p:txBody>
      </p:sp>
    </p:spTree>
    <p:extLst>
      <p:ext uri="{BB962C8B-B14F-4D97-AF65-F5344CB8AC3E}">
        <p14:creationId xmlns:p14="http://schemas.microsoft.com/office/powerpoint/2010/main" val="324704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alería - Talgo 350 - corporate - talgo.com">
            <a:extLst>
              <a:ext uri="{FF2B5EF4-FFF2-40B4-BE49-F238E27FC236}">
                <a16:creationId xmlns:a16="http://schemas.microsoft.com/office/drawing/2014/main" id="{CF1D872F-67D3-7F5D-3384-CA9986783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10089"/>
          <a:stretch/>
        </p:blipFill>
        <p:spPr bwMode="auto">
          <a:xfrm>
            <a:off x="21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58DBC2-AD66-E55F-C842-7A13D3B7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Pasivní naklápění</a:t>
            </a:r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54FEC-01CA-BB89-2197-470FA44A5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Za pomoci gravitační síly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Hydraulicky tlumeno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Maximální náklon 3,5°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C240E7-479B-C733-642F-17A121DB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06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alerie - Takhle se přestavuje vlak. České dráhy mají první zmodernizované  Pendolino – VTM.cz">
            <a:extLst>
              <a:ext uri="{FF2B5EF4-FFF2-40B4-BE49-F238E27FC236}">
                <a16:creationId xmlns:a16="http://schemas.microsoft.com/office/drawing/2014/main" id="{9283D2A6-47E5-1867-8EF5-55A5FF41A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74AB0C-288E-C6E2-B497-F7D6E7AE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Aktivní naklápění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38CDA-4AC2-8368-BCD3-9A466DFE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endParaRPr lang="cs-CZ" sz="2200" dirty="0">
              <a:solidFill>
                <a:schemeClr val="bg1"/>
              </a:solidFill>
            </a:endParaRPr>
          </a:p>
          <a:p>
            <a:r>
              <a:rPr lang="cs-CZ" sz="2200" dirty="0">
                <a:solidFill>
                  <a:schemeClr val="bg1"/>
                </a:solidFill>
              </a:rPr>
              <a:t>Za pomoci počítačů v podvozcích </a:t>
            </a:r>
          </a:p>
          <a:p>
            <a:endParaRPr lang="cs-CZ" sz="2200" dirty="0">
              <a:solidFill>
                <a:schemeClr val="bg1"/>
              </a:solidFill>
            </a:endParaRPr>
          </a:p>
          <a:p>
            <a:r>
              <a:rPr lang="cs-CZ" sz="2200" dirty="0">
                <a:solidFill>
                  <a:schemeClr val="bg1"/>
                </a:solidFill>
              </a:rPr>
              <a:t>Maximální náklon 8 stupňů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3391ED-311F-C407-22C3-DF7D987B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5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4854F-88D0-230D-0BFD-259E3C01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>
                <a:solidFill>
                  <a:schemeClr val="bg1"/>
                </a:solidFill>
              </a:rPr>
              <a:t>Zdroje obrázků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2B8DE-126F-1DFD-2039-F87B847F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  <a:hlinkClick r:id="rId2"/>
              </a:rPr>
              <a:t>https://www.vagonweb.cz/fotogalerie/CZ/CD_680.php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3"/>
              </a:rPr>
              <a:t>https://www.vagonweb.cz/fotogalerie/CZ/CD_Bmz226.php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4"/>
              </a:rPr>
              <a:t>https://www.vagonweb.cz/fotogalerie/CZ/CD_Bdmpee233.php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5"/>
              </a:rPr>
              <a:t>https://www.vagonweb.cz/fotogalerie/CZ/CD_Bbdgmee236.php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6"/>
              </a:rPr>
              <a:t>https://link.springer.com/article/10.1007/s40864-015-0007-8/figures/4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7"/>
              </a:rPr>
              <a:t>https://www.talgo.com/talgo-350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8"/>
              </a:rPr>
              <a:t>https://vtm.zive.cz/Client.Gallery/show.aspx?id_file=0&amp;article=189691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9"/>
              </a:rPr>
              <a:t>https://idos.idnes.cz/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Dále vlastní archiv 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28CD2B-BB80-85BB-7DC6-F6061E46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78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51994-18F0-E193-045E-18EAD99A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48" y="717224"/>
            <a:ext cx="6151074" cy="2154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0" i="0" u="none" strike="noStrike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Děkuji</a:t>
            </a:r>
            <a:r>
              <a:rPr lang="en-US" sz="4800" b="0" i="0" u="none" strike="noStrike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za </a:t>
            </a:r>
            <a:r>
              <a:rPr lang="en-US" sz="4800" b="0" i="0" u="none" strike="noStrike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pozornost</a:t>
            </a:r>
            <a:r>
              <a:rPr lang="en-US" sz="4800" b="0" i="0" u="none" strike="noStrike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!</a:t>
            </a:r>
            <a:r>
              <a:rPr lang="en-US" sz="48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​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BB91F6-EF99-4C20-58B9-7330705B8241}"/>
              </a:ext>
            </a:extLst>
          </p:cNvPr>
          <p:cNvSpPr txBox="1"/>
          <p:nvPr/>
        </p:nvSpPr>
        <p:spPr>
          <a:xfrm>
            <a:off x="6360607" y="4458976"/>
            <a:ext cx="559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Prostor pro dotazy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6B2FE0-2A7F-0B5B-9A2F-A9B3A60E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6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A37DF5-E5E5-1B0D-B54E-A29CA169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2" r="1" b="1959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10A482-8A27-4D57-9492-96C60AA4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 fontAlgn="base"/>
            <a:br>
              <a:rPr lang="en-US" sz="42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endParaRPr lang="cs-CZ" sz="4200">
              <a:solidFill>
                <a:schemeClr val="bg1"/>
              </a:solidFill>
            </a:endParaRP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F815C-3095-55B2-B4BA-82D34931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cs-CZ" sz="2200" b="1" i="0" u="none" strike="noStrike" dirty="0">
                <a:solidFill>
                  <a:schemeClr val="bg1"/>
                </a:solidFill>
                <a:effectLst/>
              </a:rPr>
              <a:t>Škola</a:t>
            </a:r>
            <a:r>
              <a:rPr lang="cs-CZ" sz="2200" b="0" i="0" u="none" strike="noStrike" dirty="0">
                <a:solidFill>
                  <a:schemeClr val="bg1"/>
                </a:solidFill>
                <a:effectLst/>
              </a:rPr>
              <a:t>:</a:t>
            </a:r>
            <a:r>
              <a:rPr lang="en-US" sz="2200" b="0" i="0" dirty="0">
                <a:solidFill>
                  <a:schemeClr val="bg1"/>
                </a:solidFill>
                <a:effectLst/>
              </a:rPr>
              <a:t>​</a:t>
            </a:r>
            <a:br>
              <a:rPr lang="en-US" sz="2200" b="0" i="0" dirty="0">
                <a:solidFill>
                  <a:schemeClr val="bg1"/>
                </a:solidFill>
                <a:effectLst/>
              </a:rPr>
            </a:br>
            <a:r>
              <a:rPr lang="cs-CZ" sz="2200" b="0" i="0" u="none" strike="noStrike" dirty="0">
                <a:solidFill>
                  <a:schemeClr val="bg1"/>
                </a:solidFill>
                <a:effectLst/>
              </a:rPr>
              <a:t>VOŠ a SPŠ dopravní, Masná 18, Praha 1</a:t>
            </a:r>
          </a:p>
          <a:p>
            <a:pPr marL="457200" lvl="1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 nabízí 3 obory:	- Provoz a Ekonomika dopravy (dále se větví na 6 zaměření)</a:t>
            </a:r>
          </a:p>
          <a:p>
            <a:pPr marL="0" indent="0">
              <a:buNone/>
            </a:pPr>
            <a:r>
              <a:rPr lang="cs-CZ" sz="2200" b="0" i="0" u="none" strike="noStrike" dirty="0">
                <a:solidFill>
                  <a:schemeClr val="bg1"/>
                </a:solidFill>
                <a:effectLst/>
              </a:rPr>
              <a:t>		</a:t>
            </a:r>
            <a:r>
              <a:rPr lang="cs-CZ" sz="2200" dirty="0">
                <a:solidFill>
                  <a:schemeClr val="bg1"/>
                </a:solidFill>
              </a:rPr>
              <a:t>	- Dopravní prostředky </a:t>
            </a:r>
          </a:p>
          <a:p>
            <a:pPr marL="0" indent="0">
              <a:buNone/>
            </a:pPr>
            <a:r>
              <a:rPr lang="cs-CZ" sz="2200" b="0" i="0" u="none" strike="noStrike" dirty="0">
                <a:solidFill>
                  <a:schemeClr val="bg1"/>
                </a:solidFill>
                <a:effectLst/>
              </a:rPr>
              <a:t>			- Elektrotechnika</a:t>
            </a:r>
          </a:p>
          <a:p>
            <a:endParaRPr lang="cs-CZ" sz="2200" dirty="0">
              <a:solidFill>
                <a:schemeClr val="bg1"/>
              </a:solidFill>
            </a:endParaRPr>
          </a:p>
          <a:p>
            <a:r>
              <a:rPr lang="cs-CZ" sz="2200" b="1" dirty="0">
                <a:solidFill>
                  <a:schemeClr val="bg1"/>
                </a:solidFill>
              </a:rPr>
              <a:t>Mé představení</a:t>
            </a:r>
            <a:r>
              <a:rPr lang="cs-CZ" sz="2200" b="0" i="0" u="none" strike="noStrike" dirty="0">
                <a:solidFill>
                  <a:schemeClr val="bg1"/>
                </a:solidFill>
                <a:effectLst/>
              </a:rPr>
              <a:t>:</a:t>
            </a:r>
            <a:r>
              <a:rPr lang="en-US" sz="2200" b="0" i="0" dirty="0">
                <a:solidFill>
                  <a:schemeClr val="bg1"/>
                </a:solidFill>
                <a:effectLst/>
              </a:rPr>
              <a:t>​</a:t>
            </a:r>
            <a:r>
              <a:rPr lang="cs-CZ" sz="2200" b="0" i="0" dirty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cs-CZ" sz="2200" b="0" i="0" dirty="0">
                <a:solidFill>
                  <a:schemeClr val="bg1"/>
                </a:solidFill>
                <a:effectLst/>
              </a:rPr>
              <a:t>jmenuji se Jiří Klofáč a jsem studentem oboru Železniční doprava – 2. ročník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89D46D-4432-BDE9-F09A-1EAC1CFD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439" y="6337109"/>
            <a:ext cx="2743200" cy="365125"/>
          </a:xfrm>
        </p:spPr>
        <p:txBody>
          <a:bodyPr/>
          <a:lstStyle/>
          <a:p>
            <a:fld id="{739D29E4-EEB3-4CF9-9092-1B5933A1576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81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812B8E-B784-72C0-9E5F-4284E474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>
                <a:solidFill>
                  <a:schemeClr val="bg1"/>
                </a:solidFill>
              </a:rPr>
              <a:t>Obecné informace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B9983-439B-6D00-A608-5A5461A8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Práce se zaobírá možností zkvalitnění večerního dopravního spojení do Českých Budějovic a ráno zpět do Prahy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Práce také vysvětluje význam naklápění na Českých kolejích a to jak funguje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82B5A0-C9AB-774A-32FB-7E12CFD2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32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5DAEED-67ED-5182-EDEF-877141EBC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438" b="140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2F84AB-4052-1EDE-630C-DA369F1B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Spoj SC 500 Pendolino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8FFBD-3E18-6181-B88D-F9E91B45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schemeClr val="bg1"/>
                </a:solidFill>
              </a:rPr>
              <a:t>Vlak je veden v pravidelná trase ze stanice </a:t>
            </a:r>
            <a:r>
              <a:rPr lang="cs-CZ" sz="2200" b="1" dirty="0">
                <a:solidFill>
                  <a:schemeClr val="bg1"/>
                </a:solidFill>
              </a:rPr>
              <a:t>Ostrava hl. n. </a:t>
            </a:r>
            <a:r>
              <a:rPr lang="cs-CZ" sz="2200" dirty="0">
                <a:solidFill>
                  <a:schemeClr val="bg1"/>
                </a:solidFill>
              </a:rPr>
              <a:t>s pravidelným odjezdem v 17:10 do cílové stanice Praha hl. n. s příjezdem v 20:19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Jízdní doba: 3 hod 9 min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schemeClr val="bg1"/>
                </a:solidFill>
              </a:rPr>
              <a:t>Délka trasy 356 Km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50FCF5-E67B-AE1F-DD90-F3A22DCC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6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515572-46D0-4714-9B32-054804AE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10909042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Vůz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1. a 2. 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vozové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třídy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jednotky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Pendolino</a:t>
            </a:r>
          </a:p>
        </p:txBody>
      </p:sp>
      <p:pic>
        <p:nvPicPr>
          <p:cNvPr id="4" name="Zástupný obsah 3" descr="Obsah obrázku cestující, Kabina letadla, vozidlo, vlak&#10;&#10;Popis byl vytvořen automaticky">
            <a:extLst>
              <a:ext uri="{FF2B5EF4-FFF2-40B4-BE49-F238E27FC236}">
                <a16:creationId xmlns:a16="http://schemas.microsoft.com/office/drawing/2014/main" id="{DCBEF21C-2EFB-B50B-A50B-7275DAA7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r="1" b="3112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</p:spPr>
      </p:pic>
      <p:pic>
        <p:nvPicPr>
          <p:cNvPr id="5" name="Obrázek 4" descr="Obsah obrázku vozidlo, cestující, Kabina letadla, auto&#10;&#10;Popis byl vytvořen automaticky">
            <a:extLst>
              <a:ext uri="{FF2B5EF4-FFF2-40B4-BE49-F238E27FC236}">
                <a16:creationId xmlns:a16="http://schemas.microsoft.com/office/drawing/2014/main" id="{CDB07C76-5C50-F3BB-A727-0552244E2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93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</p:spPr>
      </p:pic>
      <p:grpSp>
        <p:nvGrpSpPr>
          <p:cNvPr id="21" name="Group 1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0B098-FB5F-DA81-EFA2-389ABE32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28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F26551-2BF3-1305-CB7F-1F60257F6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217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9F04F1-61CB-2F5B-1045-A6C19313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Spoj IC 545 a 538 Jižní expres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E24E0-0648-5F5A-A508-520612EB4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schemeClr val="bg1"/>
                </a:solidFill>
              </a:rPr>
              <a:t>Vlak 545 je veden v trase Praha hl. n. (20:21)  – České Budějovice (22:01)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schemeClr val="bg1"/>
                </a:solidFill>
              </a:rPr>
              <a:t>Vlak 538 je veden v trase České Budějovice (7:58) – Praha hl. n. (9:39)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Jízdní doba: 1 hod 40 min </a:t>
            </a:r>
            <a:r>
              <a:rPr lang="cs-CZ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schemeClr val="bg1"/>
                </a:solidFill>
              </a:rPr>
              <a:t>Délka trasy 164 Km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0E088-19E0-09E8-3092-9D47251B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35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11A4F-4B8B-6422-A58D-A8C3763B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126C54-B137-DA1C-3F12-543D19CA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8"/>
            <a:ext cx="10797073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Vozy vypravované spoj IC 545 Jižní expres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obsah 6" descr="Obsah obrázku vlak, vozidlo, cestující, text&#10;&#10;Popis byl vytvořen automaticky">
            <a:extLst>
              <a:ext uri="{FF2B5EF4-FFF2-40B4-BE49-F238E27FC236}">
                <a16:creationId xmlns:a16="http://schemas.microsoft.com/office/drawing/2014/main" id="{1440A406-718B-3ABC-179A-30A633EF8D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r="23485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</p:spPr>
      </p:pic>
      <p:pic>
        <p:nvPicPr>
          <p:cNvPr id="9" name="Obrázek 8" descr="Obsah obrázku dveře, zeď, interiér, strop&#10;&#10;Popis byl vytvořen automaticky">
            <a:extLst>
              <a:ext uri="{FF2B5EF4-FFF2-40B4-BE49-F238E27FC236}">
                <a16:creationId xmlns:a16="http://schemas.microsoft.com/office/drawing/2014/main" id="{9E7D236A-E023-314F-1C24-C1B64C400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5587" b="-2"/>
          <a:stretch/>
        </p:blipFill>
        <p:spPr bwMode="auto">
          <a:xfrm>
            <a:off x="8179351" y="-7110"/>
            <a:ext cx="4012649" cy="4112579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</p:spPr>
      </p:pic>
      <p:pic>
        <p:nvPicPr>
          <p:cNvPr id="8" name="Obrázek 7" descr="Obsah obrázku cestující, vozidlo, veřejná doprava, přeprava&#10;&#10;Popis byl vytvořen automaticky">
            <a:extLst>
              <a:ext uri="{FF2B5EF4-FFF2-40B4-BE49-F238E27FC236}">
                <a16:creationId xmlns:a16="http://schemas.microsoft.com/office/drawing/2014/main" id="{D48DA2A4-CBA1-E7FD-4848-F3CE936301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18189" b="2"/>
          <a:stretch/>
        </p:blipFill>
        <p:spPr bwMode="auto">
          <a:xfrm>
            <a:off x="4150960" y="7121"/>
            <a:ext cx="3890080" cy="3897771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647DDF-DC89-1339-65B4-D195E423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Zástupný obsah 10" descr="Obsah obrázku mapa, text, atlas&#10;&#10;Popis byl vytvořen automaticky">
            <a:extLst>
              <a:ext uri="{FF2B5EF4-FFF2-40B4-BE49-F238E27FC236}">
                <a16:creationId xmlns:a16="http://schemas.microsoft.com/office/drawing/2014/main" id="{BD04C4E4-9091-83E7-B9EC-7AD8855A7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5E20E8-349D-C97D-0564-0F1BA8CE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SC 500 Pendolino </a:t>
            </a:r>
            <a:r>
              <a:rPr lang="cs-CZ" sz="5400" dirty="0" err="1">
                <a:solidFill>
                  <a:schemeClr val="bg1"/>
                </a:solidFill>
              </a:rPr>
              <a:t>Budějan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37CCF3D-2CE6-CFA6-73DA-696A131B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Spoj by byl veden ze stanice </a:t>
            </a:r>
            <a:r>
              <a:rPr lang="cs-CZ" sz="2200" b="1" dirty="0">
                <a:solidFill>
                  <a:schemeClr val="bg1"/>
                </a:solidFill>
              </a:rPr>
              <a:t>Ostrava hl. n. </a:t>
            </a:r>
            <a:r>
              <a:rPr lang="cs-CZ" sz="2200" dirty="0">
                <a:solidFill>
                  <a:schemeClr val="bg1"/>
                </a:solidFill>
              </a:rPr>
              <a:t>do stanice </a:t>
            </a:r>
            <a:r>
              <a:rPr lang="cs-CZ" sz="2200" b="1" dirty="0">
                <a:solidFill>
                  <a:schemeClr val="bg1"/>
                </a:solidFill>
              </a:rPr>
              <a:t>České Budějovice</a:t>
            </a:r>
          </a:p>
          <a:p>
            <a:pPr marL="0" indent="0">
              <a:buNone/>
            </a:pPr>
            <a:endParaRPr lang="cs-CZ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Jízdní doba by činila přibližně 4 hod 35 min</a:t>
            </a: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</a:t>
            </a:r>
            <a:r>
              <a:rPr lang="cs-CZ" sz="2200" dirty="0" err="1">
                <a:solidFill>
                  <a:schemeClr val="bg1"/>
                </a:solidFill>
              </a:rPr>
              <a:t>Délká</a:t>
            </a:r>
            <a:r>
              <a:rPr lang="cs-CZ" sz="2200" dirty="0">
                <a:solidFill>
                  <a:schemeClr val="bg1"/>
                </a:solidFill>
              </a:rPr>
              <a:t> trasy: 520 Km</a:t>
            </a: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- Prostoj v Českých Budějovicích by byl využit k provozní údržbě a doplnění zásob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18C67F-38EB-92E6-FDCD-5DA77136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0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uitability of Tilting Technology to the Tyne and Wear Metro System | Urban  Rail Transit">
            <a:extLst>
              <a:ext uri="{FF2B5EF4-FFF2-40B4-BE49-F238E27FC236}">
                <a16:creationId xmlns:a16="http://schemas.microsoft.com/office/drawing/2014/main" id="{CD092B97-4C20-00DA-0CBA-D3F844829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10802" b="-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BCA201-C9EF-5368-F17D-153F841B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Naklápění 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9BFE0-3E97-74A0-8F32-2244A135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endParaRPr lang="cs-CZ" sz="22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kern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slouží k zrychlení vlaku</a:t>
            </a:r>
          </a:p>
          <a:p>
            <a:endParaRPr lang="cs-CZ" sz="2200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cs-CZ" sz="2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Využívá se na tratích kde není možno napřímit traťové oblouky</a:t>
            </a:r>
          </a:p>
          <a:p>
            <a:endParaRPr lang="cs-CZ" sz="2200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cs-CZ" sz="2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Dva typy </a:t>
            </a:r>
            <a:r>
              <a:rPr lang="cs-CZ" sz="2200" b="1" kern="0" dirty="0">
                <a:solidFill>
                  <a:schemeClr val="bg1"/>
                </a:solidFill>
                <a:cs typeface="Times New Roman" panose="02020603050405020304" pitchFamily="18" charset="0"/>
              </a:rPr>
              <a:t>pasivní  </a:t>
            </a:r>
            <a:r>
              <a:rPr lang="cs-CZ" sz="2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cs-CZ" sz="2200" b="1" kern="0" dirty="0">
                <a:solidFill>
                  <a:schemeClr val="bg1"/>
                </a:solidFill>
                <a:cs typeface="Times New Roman" panose="02020603050405020304" pitchFamily="18" charset="0"/>
              </a:rPr>
              <a:t> aktivní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A86DDA-A7C0-1371-D89F-4900B1CF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29E4-EEB3-4CF9-9092-1B5933A157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461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565</Words>
  <Application>Microsoft Office PowerPoint</Application>
  <PresentationFormat>Širokoúhlá obrazovka</PresentationFormat>
  <Paragraphs>105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Segoe UI</vt:lpstr>
      <vt:lpstr>Motiv Office</vt:lpstr>
      <vt:lpstr>1_Vlastní návrh</vt:lpstr>
      <vt:lpstr>Vlastní návrh</vt:lpstr>
      <vt:lpstr>Prodloužení spoje SC 500 do Českých Budějovic  a změna řazení vlaku IC 538 </vt:lpstr>
      <vt:lpstr> </vt:lpstr>
      <vt:lpstr>Obecné informace</vt:lpstr>
      <vt:lpstr>Spoj SC 500 Pendolino</vt:lpstr>
      <vt:lpstr>Vůz 1. a 2. vozové třídy jednotky Pendolino</vt:lpstr>
      <vt:lpstr>Spoj IC 545 a 538 Jižní expres</vt:lpstr>
      <vt:lpstr>Vozy vypravované spoj IC 545 Jižní expres</vt:lpstr>
      <vt:lpstr>SC 500 Pendolino Budějan</vt:lpstr>
      <vt:lpstr>Naklápění </vt:lpstr>
      <vt:lpstr>Pasivní naklápění</vt:lpstr>
      <vt:lpstr>Aktivní naklápění</vt:lpstr>
      <vt:lpstr>Zdroje obrázků</vt:lpstr>
      <vt:lpstr>Děkuji za pozornost!​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Prodloužení spoje SC 500 do Českých Budějovic  a změna řazení vlaku IC 538</dc:title>
  <dc:creator>Klofáč Jiří</dc:creator>
  <cp:lastModifiedBy>Jarmila Kulíšková</cp:lastModifiedBy>
  <cp:revision>3</cp:revision>
  <dcterms:created xsi:type="dcterms:W3CDTF">2024-02-15T11:02:29Z</dcterms:created>
  <dcterms:modified xsi:type="dcterms:W3CDTF">2024-02-24T15:40:03Z</dcterms:modified>
</cp:coreProperties>
</file>