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5" r:id="rId1"/>
  </p:sldMasterIdLst>
  <p:notesMasterIdLst>
    <p:notesMasterId r:id="rId28"/>
  </p:notesMasterIdLst>
  <p:sldIdLst>
    <p:sldId id="256" r:id="rId2"/>
    <p:sldId id="257" r:id="rId3"/>
    <p:sldId id="258" r:id="rId4"/>
    <p:sldId id="291" r:id="rId5"/>
    <p:sldId id="259" r:id="rId6"/>
    <p:sldId id="260" r:id="rId7"/>
    <p:sldId id="264" r:id="rId8"/>
    <p:sldId id="292" r:id="rId9"/>
    <p:sldId id="261" r:id="rId10"/>
    <p:sldId id="278" r:id="rId11"/>
    <p:sldId id="280" r:id="rId12"/>
    <p:sldId id="281" r:id="rId13"/>
    <p:sldId id="262" r:id="rId14"/>
    <p:sldId id="268" r:id="rId15"/>
    <p:sldId id="283" r:id="rId16"/>
    <p:sldId id="270" r:id="rId17"/>
    <p:sldId id="284" r:id="rId18"/>
    <p:sldId id="271" r:id="rId19"/>
    <p:sldId id="285" r:id="rId20"/>
    <p:sldId id="273" r:id="rId21"/>
    <p:sldId id="263" r:id="rId22"/>
    <p:sldId id="286" r:id="rId23"/>
    <p:sldId id="287" r:id="rId24"/>
    <p:sldId id="288" r:id="rId25"/>
    <p:sldId id="293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40378-1F30-4E8C-BBF6-E1B1428E3ED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0B6DF3D-0DCE-4A13-A2E4-1CE2E3A474CD}">
      <dgm:prSet custT="1"/>
      <dgm:spPr/>
      <dgm:t>
        <a:bodyPr/>
        <a:lstStyle/>
        <a:p>
          <a:pPr rtl="0"/>
          <a:r>
            <a:rPr lang="cs-CZ" sz="1600"/>
            <a:t>1882</a:t>
          </a:r>
        </a:p>
      </dgm:t>
    </dgm:pt>
    <dgm:pt modelId="{D843CDB5-2CE5-45A4-9323-97C2635CD217}" type="parTrans" cxnId="{FC2D4369-039A-4768-AAE8-9802B3DC7790}">
      <dgm:prSet/>
      <dgm:spPr/>
      <dgm:t>
        <a:bodyPr/>
        <a:lstStyle/>
        <a:p>
          <a:endParaRPr lang="cs-CZ"/>
        </a:p>
      </dgm:t>
    </dgm:pt>
    <dgm:pt modelId="{59DDC7F7-93F7-46EF-A30E-891BC5BB13F1}" type="sibTrans" cxnId="{FC2D4369-039A-4768-AAE8-9802B3DC7790}">
      <dgm:prSet/>
      <dgm:spPr/>
      <dgm:t>
        <a:bodyPr/>
        <a:lstStyle/>
        <a:p>
          <a:endParaRPr lang="cs-CZ"/>
        </a:p>
      </dgm:t>
    </dgm:pt>
    <dgm:pt modelId="{7E7FC8E1-1077-4CC3-8D85-9EB46FC95705}">
      <dgm:prSet custT="1"/>
      <dgm:spPr/>
      <dgm:t>
        <a:bodyPr/>
        <a:lstStyle/>
        <a:p>
          <a:pPr rtl="0"/>
          <a:r>
            <a:rPr lang="cs-CZ" sz="1400"/>
            <a:t>Možajskij sestrojil letoun</a:t>
          </a:r>
        </a:p>
      </dgm:t>
    </dgm:pt>
    <dgm:pt modelId="{A06165AD-9B7D-48E7-9138-7DD3CD3DBC00}" type="parTrans" cxnId="{48EBDA22-8C6F-4970-ADC7-B69F17F908AD}">
      <dgm:prSet/>
      <dgm:spPr/>
      <dgm:t>
        <a:bodyPr/>
        <a:lstStyle/>
        <a:p>
          <a:endParaRPr lang="cs-CZ"/>
        </a:p>
      </dgm:t>
    </dgm:pt>
    <dgm:pt modelId="{98076392-6A27-4C13-ABE8-07DC645781A9}" type="sibTrans" cxnId="{48EBDA22-8C6F-4970-ADC7-B69F17F908AD}">
      <dgm:prSet/>
      <dgm:spPr/>
      <dgm:t>
        <a:bodyPr/>
        <a:lstStyle/>
        <a:p>
          <a:endParaRPr lang="cs-CZ"/>
        </a:p>
      </dgm:t>
    </dgm:pt>
    <dgm:pt modelId="{4048CE37-E619-4D65-B64F-FF7364C684D8}">
      <dgm:prSet custT="1"/>
      <dgm:spPr/>
      <dgm:t>
        <a:bodyPr/>
        <a:lstStyle/>
        <a:p>
          <a:pPr rtl="0"/>
          <a:r>
            <a:rPr lang="cs-CZ" sz="1400" dirty="0"/>
            <a:t>Pohon parním strojem</a:t>
          </a:r>
        </a:p>
      </dgm:t>
    </dgm:pt>
    <dgm:pt modelId="{346FF741-8649-49B8-8BCB-7EC25A134E61}" type="parTrans" cxnId="{F69F2F5D-6D6E-44F8-A449-0AB99CBDCD1A}">
      <dgm:prSet/>
      <dgm:spPr/>
      <dgm:t>
        <a:bodyPr/>
        <a:lstStyle/>
        <a:p>
          <a:endParaRPr lang="cs-CZ"/>
        </a:p>
      </dgm:t>
    </dgm:pt>
    <dgm:pt modelId="{42EE4127-9095-4C37-A61B-A6B6B5381512}" type="sibTrans" cxnId="{F69F2F5D-6D6E-44F8-A449-0AB99CBDCD1A}">
      <dgm:prSet/>
      <dgm:spPr/>
      <dgm:t>
        <a:bodyPr/>
        <a:lstStyle/>
        <a:p>
          <a:endParaRPr lang="cs-CZ"/>
        </a:p>
      </dgm:t>
    </dgm:pt>
    <dgm:pt modelId="{F5799A58-5A2E-47FF-8CB6-C886AE6AB36E}">
      <dgm:prSet custT="1"/>
      <dgm:spPr/>
      <dgm:t>
        <a:bodyPr/>
        <a:lstStyle/>
        <a:p>
          <a:pPr rtl="0"/>
          <a:r>
            <a:rPr lang="cs-CZ" sz="1600" dirty="0"/>
            <a:t>1890  </a:t>
          </a:r>
        </a:p>
      </dgm:t>
    </dgm:pt>
    <dgm:pt modelId="{B3EFDF63-C739-42AA-9BDC-E46F201BA3DD}" type="parTrans" cxnId="{6B25DE5A-615B-4C51-B638-669F3A9168DE}">
      <dgm:prSet/>
      <dgm:spPr/>
      <dgm:t>
        <a:bodyPr/>
        <a:lstStyle/>
        <a:p>
          <a:endParaRPr lang="cs-CZ"/>
        </a:p>
      </dgm:t>
    </dgm:pt>
    <dgm:pt modelId="{006447B0-6028-4554-BCCE-53962D450715}" type="sibTrans" cxnId="{6B25DE5A-615B-4C51-B638-669F3A9168DE}">
      <dgm:prSet/>
      <dgm:spPr/>
      <dgm:t>
        <a:bodyPr/>
        <a:lstStyle/>
        <a:p>
          <a:endParaRPr lang="cs-CZ"/>
        </a:p>
      </dgm:t>
    </dgm:pt>
    <dgm:pt modelId="{BEFD43EB-7E42-477D-81BB-3B9E6B4D0D3E}">
      <dgm:prSet custT="1"/>
      <dgm:spPr/>
      <dgm:t>
        <a:bodyPr/>
        <a:lstStyle/>
        <a:p>
          <a:pPr rtl="0"/>
          <a:r>
            <a:rPr lang="cs-CZ" sz="1400"/>
            <a:t>Lilienthal a jeho kluzáky</a:t>
          </a:r>
        </a:p>
      </dgm:t>
    </dgm:pt>
    <dgm:pt modelId="{81ECE3FA-185A-490B-B937-9B232C928AE1}" type="parTrans" cxnId="{1EE051F9-336B-4677-92B4-89769CE9DB76}">
      <dgm:prSet/>
      <dgm:spPr/>
      <dgm:t>
        <a:bodyPr/>
        <a:lstStyle/>
        <a:p>
          <a:endParaRPr lang="cs-CZ"/>
        </a:p>
      </dgm:t>
    </dgm:pt>
    <dgm:pt modelId="{797606F3-9ADB-48C6-85B7-EE2EFAA0E790}" type="sibTrans" cxnId="{1EE051F9-336B-4677-92B4-89769CE9DB76}">
      <dgm:prSet/>
      <dgm:spPr/>
      <dgm:t>
        <a:bodyPr/>
        <a:lstStyle/>
        <a:p>
          <a:endParaRPr lang="cs-CZ"/>
        </a:p>
      </dgm:t>
    </dgm:pt>
    <dgm:pt modelId="{DC492CF2-3312-4D82-A5B1-428A42E3A4E3}">
      <dgm:prSet custT="1"/>
      <dgm:spPr/>
      <dgm:t>
        <a:bodyPr/>
        <a:lstStyle/>
        <a:p>
          <a:pPr rtl="0"/>
          <a:r>
            <a:rPr lang="cs-CZ" sz="1400"/>
            <a:t>Zemřel při přistání</a:t>
          </a:r>
        </a:p>
      </dgm:t>
    </dgm:pt>
    <dgm:pt modelId="{DDDD327B-D602-4362-8A4D-DA1CBEFC0EE1}" type="parTrans" cxnId="{E03D763E-09E1-418E-8DA7-0011331D2FD6}">
      <dgm:prSet/>
      <dgm:spPr/>
      <dgm:t>
        <a:bodyPr/>
        <a:lstStyle/>
        <a:p>
          <a:endParaRPr lang="cs-CZ"/>
        </a:p>
      </dgm:t>
    </dgm:pt>
    <dgm:pt modelId="{8E635F2F-CAC6-4812-98B3-2DC48596E73C}" type="sibTrans" cxnId="{E03D763E-09E1-418E-8DA7-0011331D2FD6}">
      <dgm:prSet/>
      <dgm:spPr/>
      <dgm:t>
        <a:bodyPr/>
        <a:lstStyle/>
        <a:p>
          <a:endParaRPr lang="cs-CZ"/>
        </a:p>
      </dgm:t>
    </dgm:pt>
    <dgm:pt modelId="{0DE62A94-CE0F-4F6B-BECC-4C5F6D4CF88A}">
      <dgm:prSet custT="1"/>
      <dgm:spPr/>
      <dgm:t>
        <a:bodyPr/>
        <a:lstStyle/>
        <a:p>
          <a:pPr rtl="0"/>
          <a:r>
            <a:rPr lang="cs-CZ" sz="1600"/>
            <a:t>1903</a:t>
          </a:r>
        </a:p>
      </dgm:t>
    </dgm:pt>
    <dgm:pt modelId="{43C18B6F-5748-46B5-B3AB-CC2B980463DC}" type="parTrans" cxnId="{383FC8EA-7DEF-46DC-9CC3-6AA5E0FC4A0B}">
      <dgm:prSet/>
      <dgm:spPr/>
      <dgm:t>
        <a:bodyPr/>
        <a:lstStyle/>
        <a:p>
          <a:endParaRPr lang="cs-CZ"/>
        </a:p>
      </dgm:t>
    </dgm:pt>
    <dgm:pt modelId="{108D3E23-3A44-4521-8E87-B66D83674593}" type="sibTrans" cxnId="{383FC8EA-7DEF-46DC-9CC3-6AA5E0FC4A0B}">
      <dgm:prSet/>
      <dgm:spPr/>
      <dgm:t>
        <a:bodyPr/>
        <a:lstStyle/>
        <a:p>
          <a:endParaRPr lang="cs-CZ"/>
        </a:p>
      </dgm:t>
    </dgm:pt>
    <dgm:pt modelId="{5263D370-630D-41AC-A1F8-1E0C789AB83E}">
      <dgm:prSet custT="1"/>
      <dgm:spPr/>
      <dgm:t>
        <a:bodyPr/>
        <a:lstStyle/>
        <a:p>
          <a:pPr rtl="0"/>
          <a:r>
            <a:rPr lang="cs-CZ" sz="1400"/>
            <a:t>Let bratří Wrightů</a:t>
          </a:r>
        </a:p>
      </dgm:t>
    </dgm:pt>
    <dgm:pt modelId="{7DCF0E62-8DD8-4668-B331-560AB66BD515}" type="parTrans" cxnId="{CD383F44-AE8F-48E3-AB5F-2DD72522E0CA}">
      <dgm:prSet/>
      <dgm:spPr/>
      <dgm:t>
        <a:bodyPr/>
        <a:lstStyle/>
        <a:p>
          <a:endParaRPr lang="cs-CZ"/>
        </a:p>
      </dgm:t>
    </dgm:pt>
    <dgm:pt modelId="{064162F7-2EC4-4B91-AFC9-E8F04D63013E}" type="sibTrans" cxnId="{CD383F44-AE8F-48E3-AB5F-2DD72522E0CA}">
      <dgm:prSet/>
      <dgm:spPr/>
      <dgm:t>
        <a:bodyPr/>
        <a:lstStyle/>
        <a:p>
          <a:endParaRPr lang="cs-CZ"/>
        </a:p>
      </dgm:t>
    </dgm:pt>
    <dgm:pt modelId="{99EABC8F-715A-4DD2-8742-C3DB960E3DFC}">
      <dgm:prSet custT="1"/>
      <dgm:spPr/>
      <dgm:t>
        <a:bodyPr/>
        <a:lstStyle/>
        <a:p>
          <a:pPr rtl="0"/>
          <a:r>
            <a:rPr lang="cs-CZ" sz="1600"/>
            <a:t>1909</a:t>
          </a:r>
        </a:p>
      </dgm:t>
    </dgm:pt>
    <dgm:pt modelId="{80DD9BAC-19C4-485C-BC51-C589C4EF7C55}" type="parTrans" cxnId="{677F4D07-AEC1-435B-82E2-19599E417544}">
      <dgm:prSet/>
      <dgm:spPr/>
      <dgm:t>
        <a:bodyPr/>
        <a:lstStyle/>
        <a:p>
          <a:endParaRPr lang="cs-CZ"/>
        </a:p>
      </dgm:t>
    </dgm:pt>
    <dgm:pt modelId="{096016AE-2CA8-47C1-AA4D-12BC2ECD19E6}" type="sibTrans" cxnId="{677F4D07-AEC1-435B-82E2-19599E417544}">
      <dgm:prSet/>
      <dgm:spPr/>
      <dgm:t>
        <a:bodyPr/>
        <a:lstStyle/>
        <a:p>
          <a:endParaRPr lang="cs-CZ"/>
        </a:p>
      </dgm:t>
    </dgm:pt>
    <dgm:pt modelId="{CD3D1F07-1F3C-4EAC-AABF-DCA68B4AB069}">
      <dgm:prSet custT="1"/>
      <dgm:spPr/>
      <dgm:t>
        <a:bodyPr/>
        <a:lstStyle/>
        <a:p>
          <a:pPr rtl="0"/>
          <a:r>
            <a:rPr lang="cs-CZ" sz="1400"/>
            <a:t>Žukovskij a zákony hydrodynamiky</a:t>
          </a:r>
        </a:p>
      </dgm:t>
    </dgm:pt>
    <dgm:pt modelId="{63731C39-60AF-4E96-8CD4-9F40EA5EEFD0}" type="parTrans" cxnId="{F588F4A8-0BD3-423F-BAE0-1C1BB8814E8A}">
      <dgm:prSet/>
      <dgm:spPr/>
      <dgm:t>
        <a:bodyPr/>
        <a:lstStyle/>
        <a:p>
          <a:endParaRPr lang="cs-CZ"/>
        </a:p>
      </dgm:t>
    </dgm:pt>
    <dgm:pt modelId="{B9D4888A-AAF1-4475-8D53-528FEBBD16A9}" type="sibTrans" cxnId="{F588F4A8-0BD3-423F-BAE0-1C1BB8814E8A}">
      <dgm:prSet/>
      <dgm:spPr/>
      <dgm:t>
        <a:bodyPr/>
        <a:lstStyle/>
        <a:p>
          <a:endParaRPr lang="cs-CZ"/>
        </a:p>
      </dgm:t>
    </dgm:pt>
    <dgm:pt modelId="{AB4CC48A-CAF6-458F-A4CF-454F23B93121}">
      <dgm:prSet custT="1"/>
      <dgm:spPr/>
      <dgm:t>
        <a:bodyPr/>
        <a:lstStyle/>
        <a:p>
          <a:pPr rtl="0"/>
          <a:r>
            <a:rPr lang="cs-CZ" sz="1600"/>
            <a:t>1910</a:t>
          </a:r>
        </a:p>
      </dgm:t>
    </dgm:pt>
    <dgm:pt modelId="{CC7B75DE-557F-4BF4-8EB5-E66DDDA13858}" type="parTrans" cxnId="{F53971BC-2296-4618-A1A9-14A4ABCDA4F5}">
      <dgm:prSet/>
      <dgm:spPr/>
      <dgm:t>
        <a:bodyPr/>
        <a:lstStyle/>
        <a:p>
          <a:endParaRPr lang="cs-CZ"/>
        </a:p>
      </dgm:t>
    </dgm:pt>
    <dgm:pt modelId="{BA5FDB47-72A4-4CD1-A194-374023B136B0}" type="sibTrans" cxnId="{F53971BC-2296-4618-A1A9-14A4ABCDA4F5}">
      <dgm:prSet/>
      <dgm:spPr/>
      <dgm:t>
        <a:bodyPr/>
        <a:lstStyle/>
        <a:p>
          <a:endParaRPr lang="cs-CZ"/>
        </a:p>
      </dgm:t>
    </dgm:pt>
    <dgm:pt modelId="{0DD931ED-68C4-4DCF-8A7F-2A6A69262FA7}">
      <dgm:prSet custT="1"/>
      <dgm:spPr/>
      <dgm:t>
        <a:bodyPr/>
        <a:lstStyle/>
        <a:p>
          <a:pPr rtl="0"/>
          <a:r>
            <a:rPr lang="cs-CZ" sz="1400"/>
            <a:t>První lety ing. Jana Kašpara</a:t>
          </a:r>
        </a:p>
      </dgm:t>
    </dgm:pt>
    <dgm:pt modelId="{6D699CD3-F05D-4001-8F0D-BBC5198DE342}" type="parTrans" cxnId="{32CD1553-2E58-4630-B17F-199DE7EE99A8}">
      <dgm:prSet/>
      <dgm:spPr/>
      <dgm:t>
        <a:bodyPr/>
        <a:lstStyle/>
        <a:p>
          <a:endParaRPr lang="cs-CZ"/>
        </a:p>
      </dgm:t>
    </dgm:pt>
    <dgm:pt modelId="{B333705C-839D-448F-A64D-87E89F33F425}" type="sibTrans" cxnId="{32CD1553-2E58-4630-B17F-199DE7EE99A8}">
      <dgm:prSet/>
      <dgm:spPr/>
      <dgm:t>
        <a:bodyPr/>
        <a:lstStyle/>
        <a:p>
          <a:endParaRPr lang="cs-CZ"/>
        </a:p>
      </dgm:t>
    </dgm:pt>
    <dgm:pt modelId="{7B041DE5-1F3E-4736-84F5-A6F3E18F5E61}">
      <dgm:prSet custT="1"/>
      <dgm:spPr/>
      <dgm:t>
        <a:bodyPr/>
        <a:lstStyle/>
        <a:p>
          <a:pPr rtl="0"/>
          <a:r>
            <a:rPr lang="cs-CZ" sz="1400"/>
            <a:t>1911 = Pardubice - Praha</a:t>
          </a:r>
        </a:p>
      </dgm:t>
    </dgm:pt>
    <dgm:pt modelId="{69E3968C-F0F2-419C-8CDE-6EFC117ED748}" type="parTrans" cxnId="{48739D4E-83F1-4388-872E-8F16747404F7}">
      <dgm:prSet/>
      <dgm:spPr/>
      <dgm:t>
        <a:bodyPr/>
        <a:lstStyle/>
        <a:p>
          <a:endParaRPr lang="cs-CZ"/>
        </a:p>
      </dgm:t>
    </dgm:pt>
    <dgm:pt modelId="{CFBC575E-E5CF-4FEA-A906-CC102C9B523A}" type="sibTrans" cxnId="{48739D4E-83F1-4388-872E-8F16747404F7}">
      <dgm:prSet/>
      <dgm:spPr/>
      <dgm:t>
        <a:bodyPr/>
        <a:lstStyle/>
        <a:p>
          <a:endParaRPr lang="cs-CZ"/>
        </a:p>
      </dgm:t>
    </dgm:pt>
    <dgm:pt modelId="{E6F54AC5-6609-4B2E-86A6-8D79ADFF4A44}" type="pres">
      <dgm:prSet presAssocID="{DC140378-1F30-4E8C-BBF6-E1B1428E3EDE}" presName="linearFlow" presStyleCnt="0">
        <dgm:presLayoutVars>
          <dgm:dir/>
          <dgm:animLvl val="lvl"/>
          <dgm:resizeHandles val="exact"/>
        </dgm:presLayoutVars>
      </dgm:prSet>
      <dgm:spPr/>
    </dgm:pt>
    <dgm:pt modelId="{499074D8-9AC2-40D9-87D0-42FCDEB05CCD}" type="pres">
      <dgm:prSet presAssocID="{E0B6DF3D-0DCE-4A13-A2E4-1CE2E3A474CD}" presName="composite" presStyleCnt="0"/>
      <dgm:spPr/>
    </dgm:pt>
    <dgm:pt modelId="{3D961163-228B-4E15-99FA-EB94BEB1265E}" type="pres">
      <dgm:prSet presAssocID="{E0B6DF3D-0DCE-4A13-A2E4-1CE2E3A474C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856E518-1800-403B-B0D6-A7AE7043A257}" type="pres">
      <dgm:prSet presAssocID="{E0B6DF3D-0DCE-4A13-A2E4-1CE2E3A474CD}" presName="descendantText" presStyleLbl="alignAcc1" presStyleIdx="0" presStyleCnt="5" custLinFactNeighborY="2771">
        <dgm:presLayoutVars>
          <dgm:bulletEnabled val="1"/>
        </dgm:presLayoutVars>
      </dgm:prSet>
      <dgm:spPr/>
    </dgm:pt>
    <dgm:pt modelId="{DA36CCC8-AA0D-40D5-8F74-B3EFD728840E}" type="pres">
      <dgm:prSet presAssocID="{59DDC7F7-93F7-46EF-A30E-891BC5BB13F1}" presName="sp" presStyleCnt="0"/>
      <dgm:spPr/>
    </dgm:pt>
    <dgm:pt modelId="{EC6A0059-6CF8-4C19-9555-7D04CCD14200}" type="pres">
      <dgm:prSet presAssocID="{F5799A58-5A2E-47FF-8CB6-C886AE6AB36E}" presName="composite" presStyleCnt="0"/>
      <dgm:spPr/>
    </dgm:pt>
    <dgm:pt modelId="{BAA54B9B-CF82-4DCD-8289-FF7F386DCDAE}" type="pres">
      <dgm:prSet presAssocID="{F5799A58-5A2E-47FF-8CB6-C886AE6AB36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9601F580-A85F-4217-A62C-4361760C2BF9}" type="pres">
      <dgm:prSet presAssocID="{F5799A58-5A2E-47FF-8CB6-C886AE6AB36E}" presName="descendantText" presStyleLbl="alignAcc1" presStyleIdx="1" presStyleCnt="5" custLinFactNeighborY="2771">
        <dgm:presLayoutVars>
          <dgm:bulletEnabled val="1"/>
        </dgm:presLayoutVars>
      </dgm:prSet>
      <dgm:spPr/>
    </dgm:pt>
    <dgm:pt modelId="{94BF1E33-46A3-4BCE-85CB-6FBAC4B4E192}" type="pres">
      <dgm:prSet presAssocID="{006447B0-6028-4554-BCCE-53962D450715}" presName="sp" presStyleCnt="0"/>
      <dgm:spPr/>
    </dgm:pt>
    <dgm:pt modelId="{E44E345C-4EF2-4EDA-ABF6-6A743987E8CB}" type="pres">
      <dgm:prSet presAssocID="{0DE62A94-CE0F-4F6B-BECC-4C5F6D4CF88A}" presName="composite" presStyleCnt="0"/>
      <dgm:spPr/>
    </dgm:pt>
    <dgm:pt modelId="{C271C2CF-D434-4813-8122-FBBFCC6BDABE}" type="pres">
      <dgm:prSet presAssocID="{0DE62A94-CE0F-4F6B-BECC-4C5F6D4CF88A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7BFFFFF-62AE-475D-B3F7-B034EC4D40E2}" type="pres">
      <dgm:prSet presAssocID="{0DE62A94-CE0F-4F6B-BECC-4C5F6D4CF88A}" presName="descendantText" presStyleLbl="alignAcc1" presStyleIdx="2" presStyleCnt="5">
        <dgm:presLayoutVars>
          <dgm:bulletEnabled val="1"/>
        </dgm:presLayoutVars>
      </dgm:prSet>
      <dgm:spPr/>
    </dgm:pt>
    <dgm:pt modelId="{9054215B-7E6D-4B87-8853-C890F3ED3DCC}" type="pres">
      <dgm:prSet presAssocID="{108D3E23-3A44-4521-8E87-B66D83674593}" presName="sp" presStyleCnt="0"/>
      <dgm:spPr/>
    </dgm:pt>
    <dgm:pt modelId="{31C0C534-B51F-4014-9040-E6CA5904D83A}" type="pres">
      <dgm:prSet presAssocID="{99EABC8F-715A-4DD2-8742-C3DB960E3DFC}" presName="composite" presStyleCnt="0"/>
      <dgm:spPr/>
    </dgm:pt>
    <dgm:pt modelId="{55A76DE1-288F-43D6-BC25-9485B142E2AD}" type="pres">
      <dgm:prSet presAssocID="{99EABC8F-715A-4DD2-8742-C3DB960E3DF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A1B2167-7E2D-4FA5-B651-ADDAF09652BF}" type="pres">
      <dgm:prSet presAssocID="{99EABC8F-715A-4DD2-8742-C3DB960E3DFC}" presName="descendantText" presStyleLbl="alignAcc1" presStyleIdx="3" presStyleCnt="5">
        <dgm:presLayoutVars>
          <dgm:bulletEnabled val="1"/>
        </dgm:presLayoutVars>
      </dgm:prSet>
      <dgm:spPr/>
    </dgm:pt>
    <dgm:pt modelId="{A8C7A6AE-77D9-42CF-AF2B-7BB22EA6E54D}" type="pres">
      <dgm:prSet presAssocID="{096016AE-2CA8-47C1-AA4D-12BC2ECD19E6}" presName="sp" presStyleCnt="0"/>
      <dgm:spPr/>
    </dgm:pt>
    <dgm:pt modelId="{3B866255-420F-45EC-AEC4-59E77FFDB122}" type="pres">
      <dgm:prSet presAssocID="{AB4CC48A-CAF6-458F-A4CF-454F23B93121}" presName="composite" presStyleCnt="0"/>
      <dgm:spPr/>
    </dgm:pt>
    <dgm:pt modelId="{280B3BA2-0739-47D4-9A34-60BA0DEAF94B}" type="pres">
      <dgm:prSet presAssocID="{AB4CC48A-CAF6-458F-A4CF-454F23B9312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D6D7B686-EEEB-4E35-AAC6-5B2BA93C4E3F}" type="pres">
      <dgm:prSet presAssocID="{AB4CC48A-CAF6-458F-A4CF-454F23B93121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55B10804-F562-4CA8-A6E6-63216CA6A1BF}" type="presOf" srcId="{99EABC8F-715A-4DD2-8742-C3DB960E3DFC}" destId="{55A76DE1-288F-43D6-BC25-9485B142E2AD}" srcOrd="0" destOrd="0" presId="urn:microsoft.com/office/officeart/2005/8/layout/chevron2"/>
    <dgm:cxn modelId="{677F4D07-AEC1-435B-82E2-19599E417544}" srcId="{DC140378-1F30-4E8C-BBF6-E1B1428E3EDE}" destId="{99EABC8F-715A-4DD2-8742-C3DB960E3DFC}" srcOrd="3" destOrd="0" parTransId="{80DD9BAC-19C4-485C-BC51-C589C4EF7C55}" sibTransId="{096016AE-2CA8-47C1-AA4D-12BC2ECD19E6}"/>
    <dgm:cxn modelId="{EFE82809-9D91-4C08-9CC5-F841F8B730AB}" type="presOf" srcId="{DC140378-1F30-4E8C-BBF6-E1B1428E3EDE}" destId="{E6F54AC5-6609-4B2E-86A6-8D79ADFF4A44}" srcOrd="0" destOrd="0" presId="urn:microsoft.com/office/officeart/2005/8/layout/chevron2"/>
    <dgm:cxn modelId="{48EBDA22-8C6F-4970-ADC7-B69F17F908AD}" srcId="{E0B6DF3D-0DCE-4A13-A2E4-1CE2E3A474CD}" destId="{7E7FC8E1-1077-4CC3-8D85-9EB46FC95705}" srcOrd="0" destOrd="0" parTransId="{A06165AD-9B7D-48E7-9138-7DD3CD3DBC00}" sibTransId="{98076392-6A27-4C13-ABE8-07DC645781A9}"/>
    <dgm:cxn modelId="{59CBD726-1733-433D-98B0-919CF6957013}" type="presOf" srcId="{0DD931ED-68C4-4DCF-8A7F-2A6A69262FA7}" destId="{D6D7B686-EEEB-4E35-AAC6-5B2BA93C4E3F}" srcOrd="0" destOrd="0" presId="urn:microsoft.com/office/officeart/2005/8/layout/chevron2"/>
    <dgm:cxn modelId="{9318D53B-6FAB-4DF2-8007-967BA3B81384}" type="presOf" srcId="{AB4CC48A-CAF6-458F-A4CF-454F23B93121}" destId="{280B3BA2-0739-47D4-9A34-60BA0DEAF94B}" srcOrd="0" destOrd="0" presId="urn:microsoft.com/office/officeart/2005/8/layout/chevron2"/>
    <dgm:cxn modelId="{E03D763E-09E1-418E-8DA7-0011331D2FD6}" srcId="{BEFD43EB-7E42-477D-81BB-3B9E6B4D0D3E}" destId="{DC492CF2-3312-4D82-A5B1-428A42E3A4E3}" srcOrd="0" destOrd="0" parTransId="{DDDD327B-D602-4362-8A4D-DA1CBEFC0EE1}" sibTransId="{8E635F2F-CAC6-4812-98B3-2DC48596E73C}"/>
    <dgm:cxn modelId="{F69F2F5D-6D6E-44F8-A449-0AB99CBDCD1A}" srcId="{7E7FC8E1-1077-4CC3-8D85-9EB46FC95705}" destId="{4048CE37-E619-4D65-B64F-FF7364C684D8}" srcOrd="0" destOrd="0" parTransId="{346FF741-8649-49B8-8BCB-7EC25A134E61}" sibTransId="{42EE4127-9095-4C37-A61B-A6B6B5381512}"/>
    <dgm:cxn modelId="{CD383F44-AE8F-48E3-AB5F-2DD72522E0CA}" srcId="{0DE62A94-CE0F-4F6B-BECC-4C5F6D4CF88A}" destId="{5263D370-630D-41AC-A1F8-1E0C789AB83E}" srcOrd="0" destOrd="0" parTransId="{7DCF0E62-8DD8-4668-B331-560AB66BD515}" sibTransId="{064162F7-2EC4-4B91-AFC9-E8F04D63013E}"/>
    <dgm:cxn modelId="{2F021C46-FFFE-467C-B3FA-CAB0F96C3F01}" type="presOf" srcId="{7B041DE5-1F3E-4736-84F5-A6F3E18F5E61}" destId="{D6D7B686-EEEB-4E35-AAC6-5B2BA93C4E3F}" srcOrd="0" destOrd="1" presId="urn:microsoft.com/office/officeart/2005/8/layout/chevron2"/>
    <dgm:cxn modelId="{FC2D4369-039A-4768-AAE8-9802B3DC7790}" srcId="{DC140378-1F30-4E8C-BBF6-E1B1428E3EDE}" destId="{E0B6DF3D-0DCE-4A13-A2E4-1CE2E3A474CD}" srcOrd="0" destOrd="0" parTransId="{D843CDB5-2CE5-45A4-9323-97C2635CD217}" sibTransId="{59DDC7F7-93F7-46EF-A30E-891BC5BB13F1}"/>
    <dgm:cxn modelId="{3E4C2C4E-1575-4081-A4C3-534E39437D37}" type="presOf" srcId="{5263D370-630D-41AC-A1F8-1E0C789AB83E}" destId="{E7BFFFFF-62AE-475D-B3F7-B034EC4D40E2}" srcOrd="0" destOrd="0" presId="urn:microsoft.com/office/officeart/2005/8/layout/chevron2"/>
    <dgm:cxn modelId="{48739D4E-83F1-4388-872E-8F16747404F7}" srcId="{AB4CC48A-CAF6-458F-A4CF-454F23B93121}" destId="{7B041DE5-1F3E-4736-84F5-A6F3E18F5E61}" srcOrd="1" destOrd="0" parTransId="{69E3968C-F0F2-419C-8CDE-6EFC117ED748}" sibTransId="{CFBC575E-E5CF-4FEA-A906-CC102C9B523A}"/>
    <dgm:cxn modelId="{B9AA4B52-4DB7-4A1A-862B-CCE0FB681915}" type="presOf" srcId="{4048CE37-E619-4D65-B64F-FF7364C684D8}" destId="{F856E518-1800-403B-B0D6-A7AE7043A257}" srcOrd="0" destOrd="1" presId="urn:microsoft.com/office/officeart/2005/8/layout/chevron2"/>
    <dgm:cxn modelId="{32CD1553-2E58-4630-B17F-199DE7EE99A8}" srcId="{AB4CC48A-CAF6-458F-A4CF-454F23B93121}" destId="{0DD931ED-68C4-4DCF-8A7F-2A6A69262FA7}" srcOrd="0" destOrd="0" parTransId="{6D699CD3-F05D-4001-8F0D-BBC5198DE342}" sibTransId="{B333705C-839D-448F-A64D-87E89F33F425}"/>
    <dgm:cxn modelId="{6B25DE5A-615B-4C51-B638-669F3A9168DE}" srcId="{DC140378-1F30-4E8C-BBF6-E1B1428E3EDE}" destId="{F5799A58-5A2E-47FF-8CB6-C886AE6AB36E}" srcOrd="1" destOrd="0" parTransId="{B3EFDF63-C739-42AA-9BDC-E46F201BA3DD}" sibTransId="{006447B0-6028-4554-BCCE-53962D450715}"/>
    <dgm:cxn modelId="{A49C7984-24A4-404C-A95E-E1CE041D2208}" type="presOf" srcId="{F5799A58-5A2E-47FF-8CB6-C886AE6AB36E}" destId="{BAA54B9B-CF82-4DCD-8289-FF7F386DCDAE}" srcOrd="0" destOrd="0" presId="urn:microsoft.com/office/officeart/2005/8/layout/chevron2"/>
    <dgm:cxn modelId="{CE2BC684-669C-454E-8F4C-AE5E6ADF35B7}" type="presOf" srcId="{7E7FC8E1-1077-4CC3-8D85-9EB46FC95705}" destId="{F856E518-1800-403B-B0D6-A7AE7043A257}" srcOrd="0" destOrd="0" presId="urn:microsoft.com/office/officeart/2005/8/layout/chevron2"/>
    <dgm:cxn modelId="{933DB58B-985F-4CE4-AED8-EAC03E11FBD5}" type="presOf" srcId="{0DE62A94-CE0F-4F6B-BECC-4C5F6D4CF88A}" destId="{C271C2CF-D434-4813-8122-FBBFCC6BDABE}" srcOrd="0" destOrd="0" presId="urn:microsoft.com/office/officeart/2005/8/layout/chevron2"/>
    <dgm:cxn modelId="{18CD689B-C6DF-4825-A5AE-419A3D49C2C6}" type="presOf" srcId="{E0B6DF3D-0DCE-4A13-A2E4-1CE2E3A474CD}" destId="{3D961163-228B-4E15-99FA-EB94BEB1265E}" srcOrd="0" destOrd="0" presId="urn:microsoft.com/office/officeart/2005/8/layout/chevron2"/>
    <dgm:cxn modelId="{F588F4A8-0BD3-423F-BAE0-1C1BB8814E8A}" srcId="{99EABC8F-715A-4DD2-8742-C3DB960E3DFC}" destId="{CD3D1F07-1F3C-4EAC-AABF-DCA68B4AB069}" srcOrd="0" destOrd="0" parTransId="{63731C39-60AF-4E96-8CD4-9F40EA5EEFD0}" sibTransId="{B9D4888A-AAF1-4475-8D53-528FEBBD16A9}"/>
    <dgm:cxn modelId="{F53971BC-2296-4618-A1A9-14A4ABCDA4F5}" srcId="{DC140378-1F30-4E8C-BBF6-E1B1428E3EDE}" destId="{AB4CC48A-CAF6-458F-A4CF-454F23B93121}" srcOrd="4" destOrd="0" parTransId="{CC7B75DE-557F-4BF4-8EB5-E66DDDA13858}" sibTransId="{BA5FDB47-72A4-4CD1-A194-374023B136B0}"/>
    <dgm:cxn modelId="{5D31B0CA-33AC-4DBA-916C-509B6B39E721}" type="presOf" srcId="{DC492CF2-3312-4D82-A5B1-428A42E3A4E3}" destId="{9601F580-A85F-4217-A62C-4361760C2BF9}" srcOrd="0" destOrd="1" presId="urn:microsoft.com/office/officeart/2005/8/layout/chevron2"/>
    <dgm:cxn modelId="{F614EBCE-E211-4322-ABC2-3AF4E9B12CAD}" type="presOf" srcId="{CD3D1F07-1F3C-4EAC-AABF-DCA68B4AB069}" destId="{9A1B2167-7E2D-4FA5-B651-ADDAF09652BF}" srcOrd="0" destOrd="0" presId="urn:microsoft.com/office/officeart/2005/8/layout/chevron2"/>
    <dgm:cxn modelId="{383FC8EA-7DEF-46DC-9CC3-6AA5E0FC4A0B}" srcId="{DC140378-1F30-4E8C-BBF6-E1B1428E3EDE}" destId="{0DE62A94-CE0F-4F6B-BECC-4C5F6D4CF88A}" srcOrd="2" destOrd="0" parTransId="{43C18B6F-5748-46B5-B3AB-CC2B980463DC}" sibTransId="{108D3E23-3A44-4521-8E87-B66D83674593}"/>
    <dgm:cxn modelId="{1EE051F9-336B-4677-92B4-89769CE9DB76}" srcId="{F5799A58-5A2E-47FF-8CB6-C886AE6AB36E}" destId="{BEFD43EB-7E42-477D-81BB-3B9E6B4D0D3E}" srcOrd="0" destOrd="0" parTransId="{81ECE3FA-185A-490B-B937-9B232C928AE1}" sibTransId="{797606F3-9ADB-48C6-85B7-EE2EFAA0E790}"/>
    <dgm:cxn modelId="{8CBBE0FA-49D8-4604-B8E3-EFF3C5310920}" type="presOf" srcId="{BEFD43EB-7E42-477D-81BB-3B9E6B4D0D3E}" destId="{9601F580-A85F-4217-A62C-4361760C2BF9}" srcOrd="0" destOrd="0" presId="urn:microsoft.com/office/officeart/2005/8/layout/chevron2"/>
    <dgm:cxn modelId="{AC2D553E-4141-4D18-86E8-8A556F0A87B8}" type="presParOf" srcId="{E6F54AC5-6609-4B2E-86A6-8D79ADFF4A44}" destId="{499074D8-9AC2-40D9-87D0-42FCDEB05CCD}" srcOrd="0" destOrd="0" presId="urn:microsoft.com/office/officeart/2005/8/layout/chevron2"/>
    <dgm:cxn modelId="{54A2408B-907D-4F08-8010-66F9A609AF9E}" type="presParOf" srcId="{499074D8-9AC2-40D9-87D0-42FCDEB05CCD}" destId="{3D961163-228B-4E15-99FA-EB94BEB1265E}" srcOrd="0" destOrd="0" presId="urn:microsoft.com/office/officeart/2005/8/layout/chevron2"/>
    <dgm:cxn modelId="{11843B5C-DB67-42C8-A979-2C602B740C43}" type="presParOf" srcId="{499074D8-9AC2-40D9-87D0-42FCDEB05CCD}" destId="{F856E518-1800-403B-B0D6-A7AE7043A257}" srcOrd="1" destOrd="0" presId="urn:microsoft.com/office/officeart/2005/8/layout/chevron2"/>
    <dgm:cxn modelId="{CC143069-A214-4AD5-A3D1-193ECEFDA7EA}" type="presParOf" srcId="{E6F54AC5-6609-4B2E-86A6-8D79ADFF4A44}" destId="{DA36CCC8-AA0D-40D5-8F74-B3EFD728840E}" srcOrd="1" destOrd="0" presId="urn:microsoft.com/office/officeart/2005/8/layout/chevron2"/>
    <dgm:cxn modelId="{3D3BA948-4C9A-4DC2-9CF5-571BF5C71405}" type="presParOf" srcId="{E6F54AC5-6609-4B2E-86A6-8D79ADFF4A44}" destId="{EC6A0059-6CF8-4C19-9555-7D04CCD14200}" srcOrd="2" destOrd="0" presId="urn:microsoft.com/office/officeart/2005/8/layout/chevron2"/>
    <dgm:cxn modelId="{583810DD-3561-4D9D-B206-6F23F2EE62A7}" type="presParOf" srcId="{EC6A0059-6CF8-4C19-9555-7D04CCD14200}" destId="{BAA54B9B-CF82-4DCD-8289-FF7F386DCDAE}" srcOrd="0" destOrd="0" presId="urn:microsoft.com/office/officeart/2005/8/layout/chevron2"/>
    <dgm:cxn modelId="{F6786367-F266-422C-997E-7CFED1733EA2}" type="presParOf" srcId="{EC6A0059-6CF8-4C19-9555-7D04CCD14200}" destId="{9601F580-A85F-4217-A62C-4361760C2BF9}" srcOrd="1" destOrd="0" presId="urn:microsoft.com/office/officeart/2005/8/layout/chevron2"/>
    <dgm:cxn modelId="{1F37551E-365A-4AA2-95DA-863500883A2D}" type="presParOf" srcId="{E6F54AC5-6609-4B2E-86A6-8D79ADFF4A44}" destId="{94BF1E33-46A3-4BCE-85CB-6FBAC4B4E192}" srcOrd="3" destOrd="0" presId="urn:microsoft.com/office/officeart/2005/8/layout/chevron2"/>
    <dgm:cxn modelId="{913C0738-8460-49F7-99D0-53ED4675E5E1}" type="presParOf" srcId="{E6F54AC5-6609-4B2E-86A6-8D79ADFF4A44}" destId="{E44E345C-4EF2-4EDA-ABF6-6A743987E8CB}" srcOrd="4" destOrd="0" presId="urn:microsoft.com/office/officeart/2005/8/layout/chevron2"/>
    <dgm:cxn modelId="{C3727938-659F-4511-BB95-5356B0E35DED}" type="presParOf" srcId="{E44E345C-4EF2-4EDA-ABF6-6A743987E8CB}" destId="{C271C2CF-D434-4813-8122-FBBFCC6BDABE}" srcOrd="0" destOrd="0" presId="urn:microsoft.com/office/officeart/2005/8/layout/chevron2"/>
    <dgm:cxn modelId="{55D797AF-97C8-4388-9D11-D687AED00594}" type="presParOf" srcId="{E44E345C-4EF2-4EDA-ABF6-6A743987E8CB}" destId="{E7BFFFFF-62AE-475D-B3F7-B034EC4D40E2}" srcOrd="1" destOrd="0" presId="urn:microsoft.com/office/officeart/2005/8/layout/chevron2"/>
    <dgm:cxn modelId="{510C740A-3F1F-408D-AE3A-212859D28DFC}" type="presParOf" srcId="{E6F54AC5-6609-4B2E-86A6-8D79ADFF4A44}" destId="{9054215B-7E6D-4B87-8853-C890F3ED3DCC}" srcOrd="5" destOrd="0" presId="urn:microsoft.com/office/officeart/2005/8/layout/chevron2"/>
    <dgm:cxn modelId="{51AE6441-FBA6-4198-A1A6-E5065F6D1347}" type="presParOf" srcId="{E6F54AC5-6609-4B2E-86A6-8D79ADFF4A44}" destId="{31C0C534-B51F-4014-9040-E6CA5904D83A}" srcOrd="6" destOrd="0" presId="urn:microsoft.com/office/officeart/2005/8/layout/chevron2"/>
    <dgm:cxn modelId="{482FC52F-2715-4C90-8A44-01F1DA2FBE09}" type="presParOf" srcId="{31C0C534-B51F-4014-9040-E6CA5904D83A}" destId="{55A76DE1-288F-43D6-BC25-9485B142E2AD}" srcOrd="0" destOrd="0" presId="urn:microsoft.com/office/officeart/2005/8/layout/chevron2"/>
    <dgm:cxn modelId="{583F9A01-46A4-4D01-A557-CBDEBA15B07A}" type="presParOf" srcId="{31C0C534-B51F-4014-9040-E6CA5904D83A}" destId="{9A1B2167-7E2D-4FA5-B651-ADDAF09652BF}" srcOrd="1" destOrd="0" presId="urn:microsoft.com/office/officeart/2005/8/layout/chevron2"/>
    <dgm:cxn modelId="{62CAF5F5-FF89-4F0F-B220-C857E420C2BA}" type="presParOf" srcId="{E6F54AC5-6609-4B2E-86A6-8D79ADFF4A44}" destId="{A8C7A6AE-77D9-42CF-AF2B-7BB22EA6E54D}" srcOrd="7" destOrd="0" presId="urn:microsoft.com/office/officeart/2005/8/layout/chevron2"/>
    <dgm:cxn modelId="{2A5F4B6D-E1D7-4DE5-AF38-5D96D502CA07}" type="presParOf" srcId="{E6F54AC5-6609-4B2E-86A6-8D79ADFF4A44}" destId="{3B866255-420F-45EC-AEC4-59E77FFDB122}" srcOrd="8" destOrd="0" presId="urn:microsoft.com/office/officeart/2005/8/layout/chevron2"/>
    <dgm:cxn modelId="{C10EFECB-BC7A-4D73-B1A7-1CF633E73408}" type="presParOf" srcId="{3B866255-420F-45EC-AEC4-59E77FFDB122}" destId="{280B3BA2-0739-47D4-9A34-60BA0DEAF94B}" srcOrd="0" destOrd="0" presId="urn:microsoft.com/office/officeart/2005/8/layout/chevron2"/>
    <dgm:cxn modelId="{90FF8084-3CFC-4285-94FA-A59A03A09440}" type="presParOf" srcId="{3B866255-420F-45EC-AEC4-59E77FFDB122}" destId="{D6D7B686-EEEB-4E35-AAC6-5B2BA93C4E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61163-228B-4E15-99FA-EB94BEB1265E}">
      <dsp:nvSpPr>
        <dsp:cNvPr id="0" name=""/>
        <dsp:cNvSpPr/>
      </dsp:nvSpPr>
      <dsp:spPr>
        <a:xfrm rot="5400000">
          <a:off x="-154301" y="156490"/>
          <a:ext cx="1028677" cy="720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1882</a:t>
          </a:r>
        </a:p>
      </dsp:txBody>
      <dsp:txXfrm rot="-5400000">
        <a:off x="1" y="362225"/>
        <a:ext cx="720074" cy="308603"/>
      </dsp:txXfrm>
    </dsp:sp>
    <dsp:sp modelId="{F856E518-1800-403B-B0D6-A7AE7043A257}">
      <dsp:nvSpPr>
        <dsp:cNvPr id="0" name=""/>
        <dsp:cNvSpPr/>
      </dsp:nvSpPr>
      <dsp:spPr>
        <a:xfrm rot="5400000">
          <a:off x="2189103" y="-1448312"/>
          <a:ext cx="668640" cy="3606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Možajskij sestrojil letoun</a:t>
          </a: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Pohon parním strojem</a:t>
          </a:r>
        </a:p>
      </dsp:txBody>
      <dsp:txXfrm rot="-5400000">
        <a:off x="720074" y="53357"/>
        <a:ext cx="3574059" cy="603360"/>
      </dsp:txXfrm>
    </dsp:sp>
    <dsp:sp modelId="{BAA54B9B-CF82-4DCD-8289-FF7F386DCDAE}">
      <dsp:nvSpPr>
        <dsp:cNvPr id="0" name=""/>
        <dsp:cNvSpPr/>
      </dsp:nvSpPr>
      <dsp:spPr>
        <a:xfrm rot="5400000">
          <a:off x="-154301" y="1067333"/>
          <a:ext cx="1028677" cy="720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1890  </a:t>
          </a:r>
        </a:p>
      </dsp:txBody>
      <dsp:txXfrm rot="-5400000">
        <a:off x="1" y="1273068"/>
        <a:ext cx="720074" cy="308603"/>
      </dsp:txXfrm>
    </dsp:sp>
    <dsp:sp modelId="{9601F580-A85F-4217-A62C-4361760C2BF9}">
      <dsp:nvSpPr>
        <dsp:cNvPr id="0" name=""/>
        <dsp:cNvSpPr/>
      </dsp:nvSpPr>
      <dsp:spPr>
        <a:xfrm rot="5400000">
          <a:off x="2189103" y="-537469"/>
          <a:ext cx="668640" cy="3606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Lilienthal a jeho kluzáky</a:t>
          </a: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Zemřel při přistání</a:t>
          </a:r>
        </a:p>
      </dsp:txBody>
      <dsp:txXfrm rot="-5400000">
        <a:off x="720074" y="964200"/>
        <a:ext cx="3574059" cy="603360"/>
      </dsp:txXfrm>
    </dsp:sp>
    <dsp:sp modelId="{C271C2CF-D434-4813-8122-FBBFCC6BDABE}">
      <dsp:nvSpPr>
        <dsp:cNvPr id="0" name=""/>
        <dsp:cNvSpPr/>
      </dsp:nvSpPr>
      <dsp:spPr>
        <a:xfrm rot="5400000">
          <a:off x="-154301" y="1978177"/>
          <a:ext cx="1028677" cy="720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1903</a:t>
          </a:r>
        </a:p>
      </dsp:txBody>
      <dsp:txXfrm rot="-5400000">
        <a:off x="1" y="2183912"/>
        <a:ext cx="720074" cy="308603"/>
      </dsp:txXfrm>
    </dsp:sp>
    <dsp:sp modelId="{E7BFFFFF-62AE-475D-B3F7-B034EC4D40E2}">
      <dsp:nvSpPr>
        <dsp:cNvPr id="0" name=""/>
        <dsp:cNvSpPr/>
      </dsp:nvSpPr>
      <dsp:spPr>
        <a:xfrm rot="5400000">
          <a:off x="2189103" y="354846"/>
          <a:ext cx="668640" cy="3606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Let bratří Wrightů</a:t>
          </a:r>
        </a:p>
      </dsp:txBody>
      <dsp:txXfrm rot="-5400000">
        <a:off x="720074" y="1856515"/>
        <a:ext cx="3574059" cy="603360"/>
      </dsp:txXfrm>
    </dsp:sp>
    <dsp:sp modelId="{55A76DE1-288F-43D6-BC25-9485B142E2AD}">
      <dsp:nvSpPr>
        <dsp:cNvPr id="0" name=""/>
        <dsp:cNvSpPr/>
      </dsp:nvSpPr>
      <dsp:spPr>
        <a:xfrm rot="5400000">
          <a:off x="-154301" y="2889020"/>
          <a:ext cx="1028677" cy="720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1909</a:t>
          </a:r>
        </a:p>
      </dsp:txBody>
      <dsp:txXfrm rot="-5400000">
        <a:off x="1" y="3094755"/>
        <a:ext cx="720074" cy="308603"/>
      </dsp:txXfrm>
    </dsp:sp>
    <dsp:sp modelId="{9A1B2167-7E2D-4FA5-B651-ADDAF09652BF}">
      <dsp:nvSpPr>
        <dsp:cNvPr id="0" name=""/>
        <dsp:cNvSpPr/>
      </dsp:nvSpPr>
      <dsp:spPr>
        <a:xfrm rot="5400000">
          <a:off x="2189103" y="1265689"/>
          <a:ext cx="668640" cy="3606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Žukovskij a zákony hydrodynamiky</a:t>
          </a:r>
        </a:p>
      </dsp:txBody>
      <dsp:txXfrm rot="-5400000">
        <a:off x="720074" y="2767358"/>
        <a:ext cx="3574059" cy="603360"/>
      </dsp:txXfrm>
    </dsp:sp>
    <dsp:sp modelId="{280B3BA2-0739-47D4-9A34-60BA0DEAF94B}">
      <dsp:nvSpPr>
        <dsp:cNvPr id="0" name=""/>
        <dsp:cNvSpPr/>
      </dsp:nvSpPr>
      <dsp:spPr>
        <a:xfrm rot="5400000">
          <a:off x="-154301" y="3799864"/>
          <a:ext cx="1028677" cy="7200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1910</a:t>
          </a:r>
        </a:p>
      </dsp:txBody>
      <dsp:txXfrm rot="-5400000">
        <a:off x="1" y="4005599"/>
        <a:ext cx="720074" cy="308603"/>
      </dsp:txXfrm>
    </dsp:sp>
    <dsp:sp modelId="{D6D7B686-EEEB-4E35-AAC6-5B2BA93C4E3F}">
      <dsp:nvSpPr>
        <dsp:cNvPr id="0" name=""/>
        <dsp:cNvSpPr/>
      </dsp:nvSpPr>
      <dsp:spPr>
        <a:xfrm rot="5400000">
          <a:off x="2189103" y="2176532"/>
          <a:ext cx="668640" cy="36066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První lety ing. Jana Kašpara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1911 = Pardubice - Praha</a:t>
          </a:r>
        </a:p>
      </dsp:txBody>
      <dsp:txXfrm rot="-5400000">
        <a:off x="720074" y="3678201"/>
        <a:ext cx="3574059" cy="60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D405F-764F-4096-8FDD-106D3C82E09A}" type="datetimeFigureOut">
              <a:rPr lang="cs-CZ" smtClean="0"/>
              <a:t>20.06.2018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40A90-9C0E-4D44-A295-0C2C99398F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96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A9D7A-1A14-49C8-9BEA-146613231A1A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86E2A-B708-44E1-9084-21A44E7C7C6C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8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8A28-ADE3-4194-B105-5C6E14FC89FB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75B6-CA2B-4C7F-AF3F-FC63CB6C49DE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99B8873-763F-4FD0-8BE1-E77215A3DBFC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4FA8-0F07-492C-9C99-043D93275EDB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3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41732-C713-48D9-BAA0-E271CE34D4C3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3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0CF3-B6D6-48AF-BC9E-E3EE1A79AD55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6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2814-D40D-4A76-A600-F57175855E74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F8A0-BB8E-4175-8BD9-A1EE16AA586B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7801-A416-4453-A384-25E6FDCDF932}" type="datetime1">
              <a:rPr lang="en-US" smtClean="0"/>
              <a:t>6/20/2018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AA440AB-11AD-48E7-821C-3E8667A7F7F3}" type="datetime1">
              <a:rPr lang="en-US" smtClean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8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pollo_11" TargetMode="External"/><Relationship Id="rId13" Type="http://schemas.openxmlformats.org/officeDocument/2006/relationships/hyperlink" Target="https://cs.wikipedia.org/wiki/Vladim%C3%ADr_Remek" TargetMode="External"/><Relationship Id="rId3" Type="http://schemas.openxmlformats.org/officeDocument/2006/relationships/hyperlink" Target="http://m.csa.cz/cs/portal/quicklinks/about-us/history.htm" TargetMode="External"/><Relationship Id="rId7" Type="http://schemas.openxmlformats.org/officeDocument/2006/relationships/hyperlink" Target="https://cs.wikipedia.org/wiki/NASA" TargetMode="External"/><Relationship Id="rId12" Type="http://schemas.openxmlformats.org/officeDocument/2006/relationships/hyperlink" Target="https://cs.wikipedia.org/wiki/Jurij_Gagarin" TargetMode="External"/><Relationship Id="rId2" Type="http://schemas.openxmlformats.org/officeDocument/2006/relationships/hyperlink" Target="http://cs.wikipedia.org/wiki/Historie_letectv%C3%AD" TargetMode="External"/><Relationship Id="rId16" Type="http://schemas.openxmlformats.org/officeDocument/2006/relationships/hyperlink" Target="https://cs.wikipedia.org/wiki/Antonov_An-2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ncorde" TargetMode="External"/><Relationship Id="rId11" Type="http://schemas.openxmlformats.org/officeDocument/2006/relationships/hyperlink" Target="https://cs.wikipedia.org/wiki/Sov%C4%9Btsk%C3%BD_kosmick%C3%BD_program" TargetMode="External"/><Relationship Id="rId5" Type="http://schemas.openxmlformats.org/officeDocument/2006/relationships/hyperlink" Target="https://cs.wikipedia.org/wiki/Concorde" TargetMode="External"/><Relationship Id="rId15" Type="http://schemas.openxmlformats.org/officeDocument/2006/relationships/hyperlink" Target="https://cs.wikipedia.org/wiki/Airbus_A380" TargetMode="External"/><Relationship Id="rId10" Type="http://schemas.openxmlformats.org/officeDocument/2006/relationships/hyperlink" Target="https://cs.wikipedia.org/wiki/Tupolev_Tu-144" TargetMode="External"/><Relationship Id="rId4" Type="http://schemas.openxmlformats.org/officeDocument/2006/relationships/hyperlink" Target="http://www.airways.cz/clanek/2001-05-26/historie-a-soucasnost-british-airways-2-dil" TargetMode="External"/><Relationship Id="rId9" Type="http://schemas.openxmlformats.org/officeDocument/2006/relationships/hyperlink" Target="https://en.wikipedia.org/wiki/Aeroflot" TargetMode="External"/><Relationship Id="rId14" Type="http://schemas.openxmlformats.org/officeDocument/2006/relationships/hyperlink" Target="http://www.vladimirremek.cz/kosmonautika-sojuz-28-saljut-6.php?PHPSESSID=cc46f5c89c08eebe6309e818d8281b1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6329">
            <a:off x="7282401" y="95792"/>
            <a:ext cx="4870068" cy="355267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 letectví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8698" y="5469774"/>
            <a:ext cx="7891272" cy="1069848"/>
          </a:xfrm>
        </p:spPr>
        <p:txBody>
          <a:bodyPr>
            <a:normAutofit/>
          </a:bodyPr>
          <a:lstStyle/>
          <a:p>
            <a:r>
              <a:rPr lang="cs-CZ" u="sng" dirty="0"/>
              <a:t>Zpracoval:</a:t>
            </a:r>
            <a:r>
              <a:rPr lang="cs-CZ" dirty="0"/>
              <a:t> Martin Dobr</a:t>
            </a:r>
          </a:p>
          <a:p>
            <a:r>
              <a:rPr lang="cs-CZ" sz="1400" u="sng" dirty="0"/>
              <a:t>Vedoucí práce:</a:t>
            </a:r>
            <a:r>
              <a:rPr lang="cs-CZ" sz="1400" dirty="0"/>
              <a:t> Mgr. Jarmila Kulíšková</a:t>
            </a:r>
            <a:endParaRPr lang="cs-CZ" dirty="0"/>
          </a:p>
          <a:p>
            <a:endParaRPr lang="cs-CZ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8358">
            <a:off x="6843701" y="3421316"/>
            <a:ext cx="4965237" cy="345704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9753" y="271784"/>
            <a:ext cx="2460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SOČ 2016/2017</a:t>
            </a:r>
          </a:p>
          <a:p>
            <a:r>
              <a:rPr lang="cs-CZ" dirty="0"/>
              <a:t>Sekce: Historie </a:t>
            </a:r>
          </a:p>
        </p:txBody>
      </p:sp>
    </p:spTree>
    <p:extLst>
      <p:ext uri="{BB962C8B-B14F-4D97-AF65-F5344CB8AC3E}">
        <p14:creationId xmlns:p14="http://schemas.microsoft.com/office/powerpoint/2010/main" val="252808286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106" y="0"/>
            <a:ext cx="9135564" cy="685800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730"/>
            <a:ext cx="12192000" cy="6630737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29" y="-3776"/>
            <a:ext cx="11182738" cy="6861776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8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7822" y="134789"/>
            <a:ext cx="11513126" cy="1609344"/>
          </a:xfrm>
        </p:spPr>
        <p:txBody>
          <a:bodyPr>
            <a:noAutofit/>
          </a:bodyPr>
          <a:lstStyle/>
          <a:p>
            <a:r>
              <a:rPr lang="cs-CZ" sz="4000" dirty="0"/>
              <a:t>Poválečné období a studená válka (1945 – 1990)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7822" y="2185958"/>
            <a:ext cx="10207627" cy="4588711"/>
          </a:xfrm>
        </p:spPr>
        <p:txBody>
          <a:bodyPr>
            <a:normAutofit/>
          </a:bodyPr>
          <a:lstStyle/>
          <a:p>
            <a:r>
              <a:rPr lang="cs-CZ" b="1" dirty="0"/>
              <a:t>Rozvoj poválečného létání</a:t>
            </a:r>
          </a:p>
          <a:p>
            <a:endParaRPr lang="cs-CZ" b="1" dirty="0"/>
          </a:p>
          <a:p>
            <a:r>
              <a:rPr lang="cs-CZ" b="1" dirty="0"/>
              <a:t>Obnova předválečných aerolinek</a:t>
            </a:r>
          </a:p>
          <a:p>
            <a:endParaRPr lang="cs-CZ" b="1" dirty="0"/>
          </a:p>
          <a:p>
            <a:r>
              <a:rPr lang="cs-CZ" b="1" dirty="0"/>
              <a:t>Využívání proudových letounů</a:t>
            </a:r>
          </a:p>
          <a:p>
            <a:endParaRPr lang="cs-CZ" b="1" dirty="0"/>
          </a:p>
          <a:p>
            <a:r>
              <a:rPr lang="cs-CZ" b="1" dirty="0"/>
              <a:t>Moderní přístroje a naváděcí zařízení</a:t>
            </a:r>
          </a:p>
          <a:p>
            <a:endParaRPr lang="cs-CZ" b="1" dirty="0"/>
          </a:p>
          <a:p>
            <a:r>
              <a:rPr lang="cs-CZ" b="1" dirty="0"/>
              <a:t>Zaoceánské a jiné dálkové lety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854" y="3159514"/>
            <a:ext cx="3633146" cy="26416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636" y="1744133"/>
            <a:ext cx="2294466" cy="2830762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0704" y="163308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/>
              <a:t>USA a západní státy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Air France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741839"/>
            <a:ext cx="4754880" cy="329184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Personální problémy </a:t>
            </a:r>
          </a:p>
          <a:p>
            <a:pPr lvl="1"/>
            <a:r>
              <a:rPr lang="cs-CZ" dirty="0"/>
              <a:t>Nový vojenští piloti</a:t>
            </a:r>
          </a:p>
          <a:p>
            <a:pPr lvl="1"/>
            <a:endParaRPr lang="cs-CZ" dirty="0"/>
          </a:p>
          <a:p>
            <a:r>
              <a:rPr lang="cs-CZ" b="1" dirty="0"/>
              <a:t>Obrovský rozvoj</a:t>
            </a:r>
          </a:p>
          <a:p>
            <a:endParaRPr lang="cs-CZ" b="1" dirty="0"/>
          </a:p>
          <a:p>
            <a:r>
              <a:rPr lang="cs-CZ" b="1" dirty="0"/>
              <a:t>Největší aerolinky</a:t>
            </a:r>
          </a:p>
          <a:p>
            <a:endParaRPr lang="cs-CZ" b="1" dirty="0"/>
          </a:p>
          <a:p>
            <a:r>
              <a:rPr lang="cs-CZ" b="1" dirty="0"/>
              <a:t>Mnoho linek </a:t>
            </a:r>
          </a:p>
          <a:p>
            <a:endParaRPr lang="cs-CZ" b="1" dirty="0"/>
          </a:p>
          <a:p>
            <a:r>
              <a:rPr lang="cs-CZ" b="1" dirty="0"/>
              <a:t>Vývoj Concordu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British Airways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821680" y="2743200"/>
            <a:ext cx="4995334" cy="3977216"/>
          </a:xfrm>
        </p:spPr>
        <p:txBody>
          <a:bodyPr>
            <a:normAutofit/>
          </a:bodyPr>
          <a:lstStyle/>
          <a:p>
            <a:r>
              <a:rPr lang="cs-CZ" b="1" dirty="0"/>
              <a:t>Podobné jako AF</a:t>
            </a:r>
          </a:p>
          <a:p>
            <a:endParaRPr lang="cs-CZ" b="1" dirty="0"/>
          </a:p>
          <a:p>
            <a:r>
              <a:rPr lang="cs-CZ" b="1" dirty="0"/>
              <a:t>r.1949</a:t>
            </a:r>
          </a:p>
          <a:p>
            <a:pPr lvl="1"/>
            <a:r>
              <a:rPr lang="cs-CZ" dirty="0"/>
              <a:t>1. proudové letouny</a:t>
            </a:r>
          </a:p>
          <a:p>
            <a:pPr marL="274320" lvl="1" indent="0">
              <a:buNone/>
            </a:pPr>
            <a:endParaRPr lang="cs-CZ" dirty="0"/>
          </a:p>
          <a:p>
            <a:r>
              <a:rPr lang="cs-CZ" b="1" dirty="0"/>
              <a:t>Krize v 70. letech</a:t>
            </a:r>
            <a:r>
              <a:rPr lang="cs-CZ" dirty="0"/>
              <a:t> = nová struktura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i="1" dirty="0"/>
              <a:t>European Division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i="1" dirty="0" err="1"/>
              <a:t>Overseas</a:t>
            </a:r>
            <a:r>
              <a:rPr lang="cs-CZ" i="1" dirty="0"/>
              <a:t> Division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i="1" dirty="0" err="1"/>
              <a:t>Regional</a:t>
            </a:r>
            <a:r>
              <a:rPr lang="cs-CZ" i="1" dirty="0"/>
              <a:t> Division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i="1" dirty="0" err="1"/>
              <a:t>British</a:t>
            </a:r>
            <a:r>
              <a:rPr lang="cs-CZ" i="1" dirty="0"/>
              <a:t> </a:t>
            </a:r>
            <a:r>
              <a:rPr lang="cs-CZ" i="1" dirty="0" err="1"/>
              <a:t>Airways</a:t>
            </a:r>
            <a:r>
              <a:rPr lang="cs-CZ" i="1" dirty="0"/>
              <a:t> </a:t>
            </a:r>
            <a:r>
              <a:rPr lang="cs-CZ" i="1" dirty="0" err="1"/>
              <a:t>Helicopters</a:t>
            </a:r>
            <a:endParaRPr lang="cs-CZ" i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133" y="2065867"/>
            <a:ext cx="1587500" cy="6540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570" y="1864520"/>
            <a:ext cx="1546495" cy="855397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3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985" y="1948413"/>
            <a:ext cx="7860032" cy="4909587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0263" y="434755"/>
            <a:ext cx="10767476" cy="1609344"/>
          </a:xfrm>
        </p:spPr>
        <p:txBody>
          <a:bodyPr>
            <a:normAutofit/>
          </a:bodyPr>
          <a:lstStyle/>
          <a:p>
            <a:r>
              <a:rPr lang="cs-CZ" sz="4000" dirty="0"/>
              <a:t>BAC – </a:t>
            </a:r>
            <a:r>
              <a:rPr lang="cs-CZ" sz="4000" dirty="0" err="1"/>
              <a:t>Aérospatiale</a:t>
            </a:r>
            <a:r>
              <a:rPr lang="cs-CZ" sz="4000" dirty="0"/>
              <a:t> concorde 101/102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075" y="1664653"/>
            <a:ext cx="4448831" cy="24579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42980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/>
              <a:t>Vesmírný 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95303"/>
            <a:ext cx="10058400" cy="4563686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NACA – NASA</a:t>
            </a:r>
          </a:p>
          <a:p>
            <a:endParaRPr lang="cs-CZ" b="1" dirty="0"/>
          </a:p>
          <a:p>
            <a:r>
              <a:rPr lang="cs-CZ" b="1" dirty="0"/>
              <a:t>20. 2. 1961 </a:t>
            </a:r>
            <a:r>
              <a:rPr lang="cs-CZ" dirty="0"/>
              <a:t>(Mercury – Atlas 6)</a:t>
            </a:r>
          </a:p>
          <a:p>
            <a:pPr lvl="1"/>
            <a:r>
              <a:rPr lang="cs-CZ" dirty="0"/>
              <a:t>John Glen na oběžné dráze</a:t>
            </a:r>
          </a:p>
          <a:p>
            <a:pPr lvl="1"/>
            <a:endParaRPr lang="cs-CZ" dirty="0"/>
          </a:p>
          <a:p>
            <a:r>
              <a:rPr lang="cs-CZ" b="1" dirty="0"/>
              <a:t>Program Apollo</a:t>
            </a:r>
          </a:p>
          <a:p>
            <a:pPr lvl="1"/>
            <a:r>
              <a:rPr lang="cs-CZ" dirty="0"/>
              <a:t>16. 7. 1969</a:t>
            </a:r>
          </a:p>
          <a:p>
            <a:pPr lvl="2"/>
            <a:r>
              <a:rPr lang="cs-CZ" dirty="0"/>
              <a:t>Vzlet Apollo 11 (Saturn 5)</a:t>
            </a:r>
          </a:p>
          <a:p>
            <a:pPr lvl="1"/>
            <a:r>
              <a:rPr lang="cs-CZ" dirty="0"/>
              <a:t>20. 7. 1969</a:t>
            </a:r>
          </a:p>
          <a:p>
            <a:pPr lvl="2"/>
            <a:r>
              <a:rPr lang="cs-CZ" dirty="0"/>
              <a:t>1. člověk na Měsíci (Neil Armstrong)</a:t>
            </a:r>
          </a:p>
          <a:p>
            <a:pPr lvl="2"/>
            <a:endParaRPr lang="cs-CZ" dirty="0"/>
          </a:p>
          <a:p>
            <a:r>
              <a:rPr lang="cs-CZ" b="1" dirty="0"/>
              <a:t>Sojuz – Apollo </a:t>
            </a:r>
          </a:p>
          <a:p>
            <a:pPr lvl="1"/>
            <a:r>
              <a:rPr lang="cs-CZ" dirty="0"/>
              <a:t>Sovětsko - Americký projekt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6133" y="0"/>
            <a:ext cx="2065867" cy="20658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316" y="5096932"/>
            <a:ext cx="2230684" cy="17610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143" y="4358930"/>
            <a:ext cx="4415928" cy="2483674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3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0704" y="164657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/>
              <a:t>SSSR a východní blok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SSSR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Obnova z válečných přebytků</a:t>
            </a:r>
          </a:p>
          <a:p>
            <a:endParaRPr lang="cs-CZ" b="1" dirty="0"/>
          </a:p>
          <a:p>
            <a:r>
              <a:rPr lang="cs-CZ" b="1" dirty="0"/>
              <a:t>r.1956</a:t>
            </a:r>
          </a:p>
          <a:p>
            <a:pPr lvl="1"/>
            <a:r>
              <a:rPr lang="cs-CZ" dirty="0"/>
              <a:t>1. proudové letouny</a:t>
            </a:r>
          </a:p>
          <a:p>
            <a:pPr lvl="1"/>
            <a:endParaRPr lang="cs-CZ" dirty="0"/>
          </a:p>
          <a:p>
            <a:r>
              <a:rPr lang="cs-CZ" b="1" dirty="0"/>
              <a:t>r.1971</a:t>
            </a:r>
          </a:p>
          <a:p>
            <a:pPr lvl="1"/>
            <a:r>
              <a:rPr lang="cs-CZ" dirty="0"/>
              <a:t>Aeroflot v IATA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ČSSR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14. 9. 1945</a:t>
            </a:r>
          </a:p>
          <a:p>
            <a:endParaRPr lang="cs-CZ" b="1" dirty="0"/>
          </a:p>
          <a:p>
            <a:r>
              <a:rPr lang="cs-CZ" b="1" dirty="0"/>
              <a:t>Německé a západní letouny</a:t>
            </a:r>
          </a:p>
          <a:p>
            <a:endParaRPr lang="cs-CZ" b="1" dirty="0"/>
          </a:p>
          <a:p>
            <a:r>
              <a:rPr lang="cs-CZ" b="1" dirty="0"/>
              <a:t>r.1949</a:t>
            </a:r>
          </a:p>
          <a:p>
            <a:pPr lvl="1"/>
            <a:r>
              <a:rPr lang="cs-CZ" dirty="0"/>
              <a:t>Primární Sovětské stroje</a:t>
            </a:r>
          </a:p>
          <a:p>
            <a:pPr lvl="1"/>
            <a:endParaRPr lang="cs-CZ" dirty="0"/>
          </a:p>
          <a:p>
            <a:r>
              <a:rPr lang="cs-CZ" b="1" dirty="0"/>
              <a:t>r.1957</a:t>
            </a:r>
          </a:p>
          <a:p>
            <a:pPr lvl="1"/>
            <a:r>
              <a:rPr lang="cs-CZ" dirty="0"/>
              <a:t>1. proudové letouny (TU – 104)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779" y="2016740"/>
            <a:ext cx="1570849" cy="6990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982" y="2241221"/>
            <a:ext cx="4023783" cy="2500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0628" y="4783158"/>
            <a:ext cx="2873596" cy="185475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023" y="104668"/>
            <a:ext cx="3864399" cy="1796343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706" y="1729046"/>
            <a:ext cx="6716683" cy="503751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9847" y="202000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 err="1"/>
              <a:t>Tupolev</a:t>
            </a:r>
            <a:r>
              <a:rPr lang="cs-CZ" sz="4000" dirty="0"/>
              <a:t> Tu - 144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59376"/>
            <a:ext cx="10058400" cy="1478231"/>
          </a:xfrm>
        </p:spPr>
        <p:txBody>
          <a:bodyPr>
            <a:normAutofit/>
          </a:bodyPr>
          <a:lstStyle/>
          <a:p>
            <a:r>
              <a:rPr lang="cs-CZ" sz="4000" dirty="0"/>
              <a:t>Prvopočátky</a:t>
            </a:r>
            <a:r>
              <a:rPr lang="cs-CZ" sz="4800" dirty="0"/>
              <a:t> </a:t>
            </a:r>
            <a:r>
              <a:rPr lang="cs-CZ" sz="4000" dirty="0"/>
              <a:t>létání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První touhy už v pravěku</a:t>
            </a:r>
          </a:p>
          <a:p>
            <a:endParaRPr lang="cs-CZ" b="1" dirty="0"/>
          </a:p>
          <a:p>
            <a:r>
              <a:rPr lang="cs-CZ" b="1" dirty="0"/>
              <a:t>Zmínky v mytologii </a:t>
            </a:r>
            <a:r>
              <a:rPr lang="cs-CZ" dirty="0"/>
              <a:t>(Ikaros a </a:t>
            </a:r>
            <a:r>
              <a:rPr lang="cs-CZ" dirty="0" err="1"/>
              <a:t>Daidalos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b="1" dirty="0"/>
              <a:t>15. století</a:t>
            </a:r>
          </a:p>
          <a:p>
            <a:pPr lvl="1"/>
            <a:r>
              <a:rPr lang="cs-CZ" dirty="0"/>
              <a:t>Leonardo da Vinci</a:t>
            </a:r>
          </a:p>
          <a:p>
            <a:pPr lvl="2"/>
            <a:r>
              <a:rPr lang="cs-CZ" dirty="0"/>
              <a:t>Kniha o letu ptáků</a:t>
            </a:r>
          </a:p>
          <a:p>
            <a:pPr lvl="2"/>
            <a:r>
              <a:rPr lang="cs-CZ" dirty="0"/>
              <a:t>První konstrukce</a:t>
            </a:r>
          </a:p>
          <a:p>
            <a:pPr lvl="2"/>
            <a:endParaRPr lang="cs-CZ" dirty="0"/>
          </a:p>
          <a:p>
            <a:r>
              <a:rPr lang="cs-CZ" b="1" dirty="0"/>
              <a:t>Michail V. Lomonosov</a:t>
            </a:r>
          </a:p>
          <a:p>
            <a:pPr lvl="1"/>
            <a:r>
              <a:rPr lang="cs-CZ" dirty="0"/>
              <a:t>Vrtulník pro meteorologické účely</a:t>
            </a:r>
          </a:p>
          <a:p>
            <a:pPr lvl="1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310" y="2380890"/>
            <a:ext cx="4127740" cy="2700867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123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/>
              <a:t>Vesmírný 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684867"/>
            <a:ext cx="10131425" cy="491913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Podpora zbrojního průmyslu</a:t>
            </a:r>
          </a:p>
          <a:p>
            <a:endParaRPr lang="cs-CZ" b="1" dirty="0"/>
          </a:p>
          <a:p>
            <a:r>
              <a:rPr lang="cs-CZ" b="1" dirty="0"/>
              <a:t>4. 10. 1957</a:t>
            </a:r>
          </a:p>
          <a:p>
            <a:pPr lvl="1"/>
            <a:r>
              <a:rPr lang="cs-CZ" dirty="0"/>
              <a:t>Sputnik 1 ve vesmíru</a:t>
            </a:r>
          </a:p>
          <a:p>
            <a:pPr lvl="2"/>
            <a:r>
              <a:rPr lang="cs-CZ" dirty="0"/>
              <a:t>1. umělá družice </a:t>
            </a:r>
          </a:p>
          <a:p>
            <a:pPr lvl="2"/>
            <a:endParaRPr lang="cs-CZ" dirty="0"/>
          </a:p>
          <a:p>
            <a:r>
              <a:rPr lang="cs-CZ" b="1" dirty="0"/>
              <a:t>3. 11. 1957</a:t>
            </a:r>
          </a:p>
          <a:p>
            <a:pPr lvl="1"/>
            <a:r>
              <a:rPr lang="cs-CZ" dirty="0"/>
              <a:t>Sputnik 2 s posádkou</a:t>
            </a:r>
          </a:p>
          <a:p>
            <a:pPr lvl="2"/>
            <a:r>
              <a:rPr lang="cs-CZ" dirty="0"/>
              <a:t>Pes Lajka na palubě</a:t>
            </a:r>
          </a:p>
          <a:p>
            <a:pPr lvl="2"/>
            <a:endParaRPr lang="cs-CZ" dirty="0"/>
          </a:p>
          <a:p>
            <a:r>
              <a:rPr lang="cs-CZ" b="1" dirty="0"/>
              <a:t>12. dubna 1961 </a:t>
            </a:r>
            <a:r>
              <a:rPr lang="cs-CZ" dirty="0"/>
              <a:t>(program Zenit)</a:t>
            </a:r>
          </a:p>
          <a:p>
            <a:pPr lvl="1"/>
            <a:r>
              <a:rPr lang="cs-CZ" dirty="0"/>
              <a:t>1. let člověka (nadpor. Jurij Gagarin)</a:t>
            </a:r>
          </a:p>
          <a:p>
            <a:pPr lvl="1"/>
            <a:endParaRPr lang="cs-CZ" dirty="0"/>
          </a:p>
          <a:p>
            <a:r>
              <a:rPr lang="cs-CZ" b="1" dirty="0"/>
              <a:t>28. březen 1978 </a:t>
            </a:r>
            <a:r>
              <a:rPr lang="cs-CZ" dirty="0"/>
              <a:t>(program Saljut – Interkosmos)</a:t>
            </a:r>
          </a:p>
          <a:p>
            <a:pPr lvl="1"/>
            <a:r>
              <a:rPr lang="cs-CZ" dirty="0"/>
              <a:t>Raketoplán Sajuz 28 </a:t>
            </a:r>
          </a:p>
          <a:p>
            <a:pPr lvl="2"/>
            <a:r>
              <a:rPr lang="cs-CZ" dirty="0"/>
              <a:t>1. Čechoslovák ve vesmíru (kpt. Vladimír Remek)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7075" y="0"/>
            <a:ext cx="1844925" cy="26246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015" y="4318000"/>
            <a:ext cx="3048000" cy="2286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562" y="1684867"/>
            <a:ext cx="2427384" cy="2981149"/>
          </a:xfrm>
          <a:prstGeom prst="rect">
            <a:avLst/>
          </a:prstGeom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8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268779"/>
            <a:ext cx="11743267" cy="1456267"/>
          </a:xfrm>
        </p:spPr>
        <p:txBody>
          <a:bodyPr>
            <a:normAutofit/>
          </a:bodyPr>
          <a:lstStyle/>
          <a:p>
            <a:r>
              <a:rPr lang="cs-CZ" sz="4000" dirty="0"/>
              <a:t>Létání nedávné minulosti a současnosti (1990 – 2015)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Výkonné letouny</a:t>
            </a:r>
          </a:p>
          <a:p>
            <a:endParaRPr lang="cs-CZ" b="1" dirty="0"/>
          </a:p>
          <a:p>
            <a:r>
              <a:rPr lang="cs-CZ" b="1" dirty="0"/>
              <a:t>Vysoké letové hladiny</a:t>
            </a:r>
          </a:p>
          <a:p>
            <a:endParaRPr lang="cs-CZ" b="1" dirty="0"/>
          </a:p>
          <a:p>
            <a:r>
              <a:rPr lang="cs-CZ" b="1" dirty="0"/>
              <a:t>Moderní vybavení</a:t>
            </a:r>
          </a:p>
          <a:p>
            <a:endParaRPr lang="cs-CZ" b="1" dirty="0"/>
          </a:p>
          <a:p>
            <a:r>
              <a:rPr lang="cs-CZ" b="1" dirty="0"/>
              <a:t>Luxusní přeprava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Dnes důraz na </a:t>
            </a:r>
            <a:r>
              <a:rPr lang="cs-CZ" b="1" u="sng" dirty="0"/>
              <a:t>BEZPEČNOST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965" y="4206239"/>
            <a:ext cx="4030035" cy="26850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532" y="2397793"/>
            <a:ext cx="2333679" cy="3498021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378" y="1581528"/>
            <a:ext cx="7830590" cy="520997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1535" y="260188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/>
              <a:t>Boeing 747-8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019" y="1720732"/>
            <a:ext cx="8986058" cy="4871959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69848" y="276814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/>
              <a:t>Airbus A380-800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04" y="1987771"/>
            <a:ext cx="12202904" cy="442965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1348" y="243563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 err="1"/>
              <a:t>Antonov</a:t>
            </a:r>
            <a:r>
              <a:rPr lang="cs-CZ" sz="4000" dirty="0"/>
              <a:t> </a:t>
            </a:r>
            <a:r>
              <a:rPr lang="cs-CZ" sz="4000" dirty="0" err="1"/>
              <a:t>An</a:t>
            </a:r>
            <a:r>
              <a:rPr lang="cs-CZ" sz="4000" dirty="0"/>
              <a:t> – 225 „</a:t>
            </a:r>
            <a:r>
              <a:rPr lang="cs-CZ" sz="4000" dirty="0" err="1"/>
              <a:t>Mrija</a:t>
            </a:r>
            <a:r>
              <a:rPr lang="cs-CZ" sz="4000" dirty="0"/>
              <a:t>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85374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836" y="1363287"/>
            <a:ext cx="11280371" cy="5274621"/>
          </a:xfrm>
        </p:spPr>
        <p:txBody>
          <a:bodyPr>
            <a:normAutofit fontScale="32500" lnSpcReduction="20000"/>
          </a:bodyPr>
          <a:lstStyle/>
          <a:p>
            <a:r>
              <a:rPr lang="cs-CZ" sz="2500" dirty="0"/>
              <a:t>Osobní </a:t>
            </a:r>
            <a:r>
              <a:rPr lang="cs-CZ" sz="2500" dirty="0" err="1"/>
              <a:t>sbírak</a:t>
            </a:r>
            <a:r>
              <a:rPr lang="cs-CZ" sz="2500" dirty="0"/>
              <a:t> plk. v. v. Metoděje Krahulce</a:t>
            </a:r>
          </a:p>
          <a:p>
            <a:r>
              <a:rPr lang="cs-CZ" sz="2500" dirty="0"/>
              <a:t>Wikipedie. Historie letectví. 27. 12. 2013. </a:t>
            </a:r>
            <a:r>
              <a:rPr lang="cs-CZ" sz="2500" dirty="0">
                <a:hlinkClick r:id="rId2"/>
              </a:rPr>
              <a:t>http://cs.wikipedia.org/wiki/Historie_letectv%C3%AD</a:t>
            </a:r>
            <a:r>
              <a:rPr lang="cs-CZ" sz="2500" dirty="0"/>
              <a:t>.</a:t>
            </a:r>
          </a:p>
          <a:p>
            <a:r>
              <a:rPr lang="cs-CZ" sz="2500" dirty="0"/>
              <a:t>ČSA. Historie ČSA. 10. 11. 2015. </a:t>
            </a:r>
            <a:r>
              <a:rPr lang="cs-CZ" sz="2500" dirty="0">
                <a:hlinkClick r:id="rId3"/>
              </a:rPr>
              <a:t>http://m.csa.cz/cs/portal/quicklinks/about-us/history.htm</a:t>
            </a:r>
            <a:endParaRPr lang="cs-CZ" sz="2500" dirty="0"/>
          </a:p>
          <a:p>
            <a:r>
              <a:rPr lang="cs-CZ" sz="2500" dirty="0"/>
              <a:t>Pavelec, S. Mike. 2. světová válka v datech: Německé letectvo 1933 – 1945. 1. vydání. Praha: nakladatelství Svojtka &amp; Co., 2011. 192 s. ISBN 978 – 80 – 256 – 0576 – 9. (Strana 118. Nová letadla.)</a:t>
            </a:r>
          </a:p>
          <a:p>
            <a:r>
              <a:rPr lang="cs-CZ" sz="2500" dirty="0"/>
              <a:t>Škvor, Josef, Malá, Eva.  Encyklopedie Letadel. 3. vydání. Bratislava: vydavatelství SLOVO, 1998. 432 s. ISBN 80 – 7321 – 261 – 7. (Strana 108. </a:t>
            </a:r>
            <a:r>
              <a:rPr lang="cs-CZ" sz="2500" dirty="0" err="1"/>
              <a:t>Gloster</a:t>
            </a:r>
            <a:r>
              <a:rPr lang="cs-CZ" sz="2500" dirty="0"/>
              <a:t> Meteor.), (Strana 195. </a:t>
            </a:r>
            <a:r>
              <a:rPr lang="cs-CZ" sz="2500" dirty="0" err="1"/>
              <a:t>Gloster</a:t>
            </a:r>
            <a:r>
              <a:rPr lang="cs-CZ" sz="2500" dirty="0"/>
              <a:t> E. 28/ 39).</a:t>
            </a:r>
          </a:p>
          <a:p>
            <a:r>
              <a:rPr lang="cs-CZ" sz="2500" dirty="0" err="1"/>
              <a:t>Price</a:t>
            </a:r>
            <a:r>
              <a:rPr lang="cs-CZ" sz="2500" dirty="0"/>
              <a:t>. Slavná letadla 2. světové války. 892. publikace 2003. Praha: vydalo OTTOVO NAKLADATELSTVÍ s.r.o., 2003. ISBN 80 – 7181 – 794 – 5. (Strana 9 – 72. </a:t>
            </a:r>
            <a:r>
              <a:rPr lang="cs-CZ" sz="2500" dirty="0" err="1"/>
              <a:t>Supermarine</a:t>
            </a:r>
            <a:r>
              <a:rPr lang="cs-CZ" sz="2500" dirty="0"/>
              <a:t> </a:t>
            </a:r>
            <a:r>
              <a:rPr lang="cs-CZ" sz="2500" dirty="0" err="1"/>
              <a:t>Spitfire</a:t>
            </a:r>
            <a:r>
              <a:rPr lang="cs-CZ" sz="2500" dirty="0"/>
              <a:t>.), (Strana 137 – 200. </a:t>
            </a:r>
            <a:r>
              <a:rPr lang="cs-CZ" sz="2500" dirty="0" err="1"/>
              <a:t>Messerschmitt</a:t>
            </a:r>
            <a:r>
              <a:rPr lang="cs-CZ" sz="2500" dirty="0"/>
              <a:t> BF109 a 262.), (Strana 265 – 327. Boeing B – 17 </a:t>
            </a:r>
            <a:r>
              <a:rPr lang="cs-CZ" sz="2500" dirty="0" err="1"/>
              <a:t>Flying</a:t>
            </a:r>
            <a:r>
              <a:rPr lang="cs-CZ" sz="2500" dirty="0"/>
              <a:t> </a:t>
            </a:r>
            <a:r>
              <a:rPr lang="cs-CZ" sz="2500" dirty="0" err="1"/>
              <a:t>Fortress</a:t>
            </a:r>
            <a:r>
              <a:rPr lang="cs-CZ" sz="2500" dirty="0"/>
              <a:t>)</a:t>
            </a:r>
          </a:p>
          <a:p>
            <a:r>
              <a:rPr lang="cs-CZ" sz="2500" dirty="0"/>
              <a:t>Airways.cz. Historie a současnost </a:t>
            </a:r>
            <a:r>
              <a:rPr lang="cs-CZ" sz="2500" dirty="0" err="1"/>
              <a:t>British</a:t>
            </a:r>
            <a:r>
              <a:rPr lang="cs-CZ" sz="2500" dirty="0"/>
              <a:t> </a:t>
            </a:r>
            <a:r>
              <a:rPr lang="cs-CZ" sz="2500" dirty="0" err="1"/>
              <a:t>Airways</a:t>
            </a:r>
            <a:r>
              <a:rPr lang="cs-CZ" sz="2500" dirty="0"/>
              <a:t> – 2. díl. 19. 11. 2015. </a:t>
            </a:r>
            <a:r>
              <a:rPr lang="cs-CZ" sz="2500" dirty="0">
                <a:hlinkClick r:id="rId4"/>
              </a:rPr>
              <a:t>http://www.airways.cz/clanek/2001-05-26/historie-a-soucasnost-british-airways-2-dil</a:t>
            </a:r>
            <a:endParaRPr lang="cs-CZ" sz="2500" dirty="0"/>
          </a:p>
          <a:p>
            <a:r>
              <a:rPr lang="cs-CZ" sz="2500" dirty="0"/>
              <a:t>Wikipedie. BAC – </a:t>
            </a:r>
            <a:r>
              <a:rPr lang="cs-CZ" sz="2500" dirty="0" err="1"/>
              <a:t>Aérospatiale</a:t>
            </a:r>
            <a:r>
              <a:rPr lang="cs-CZ" sz="2500" dirty="0"/>
              <a:t> Concorde 101/102. 20. 11. 2015. </a:t>
            </a:r>
            <a:r>
              <a:rPr lang="cs-CZ" sz="2500" dirty="0">
                <a:hlinkClick r:id="rId5"/>
              </a:rPr>
              <a:t>https://cs.wikipedia.org/wiki/Concorde</a:t>
            </a:r>
            <a:r>
              <a:rPr lang="cs-CZ" sz="2500" dirty="0"/>
              <a:t>, </a:t>
            </a:r>
            <a:r>
              <a:rPr lang="cs-CZ" sz="2500" dirty="0">
                <a:hlinkClick r:id="rId6"/>
              </a:rPr>
              <a:t>https://en.wikipedia.org/wiki/Concorde</a:t>
            </a:r>
            <a:endParaRPr lang="cs-CZ" sz="2500" dirty="0"/>
          </a:p>
          <a:p>
            <a:r>
              <a:rPr lang="cs-CZ" sz="2500" dirty="0"/>
              <a:t>Wikipedie. NASA. 20. 11. 2015. </a:t>
            </a:r>
            <a:r>
              <a:rPr lang="cs-CZ" sz="2500" dirty="0">
                <a:hlinkClick r:id="rId7"/>
              </a:rPr>
              <a:t>https://cs.wikipedia.org/wiki/NASA</a:t>
            </a:r>
            <a:endParaRPr lang="cs-CZ" sz="2500" dirty="0"/>
          </a:p>
          <a:p>
            <a:r>
              <a:rPr lang="cs-CZ" sz="2500" dirty="0"/>
              <a:t>Wikipedie. Apollo 11. 20. 11. 2015. </a:t>
            </a:r>
            <a:r>
              <a:rPr lang="cs-CZ" sz="2500" dirty="0">
                <a:hlinkClick r:id="rId8"/>
              </a:rPr>
              <a:t>https://en.wikipedia.org/wiki/Apollo_11</a:t>
            </a:r>
            <a:endParaRPr lang="cs-CZ" sz="2500" dirty="0"/>
          </a:p>
          <a:p>
            <a:r>
              <a:rPr lang="cs-CZ" sz="2500" dirty="0"/>
              <a:t>Wikipedie. Aeroflot. 20. 11. 2015. </a:t>
            </a:r>
            <a:r>
              <a:rPr lang="cs-CZ" sz="2500" dirty="0">
                <a:hlinkClick r:id="rId9"/>
              </a:rPr>
              <a:t>https://en.wikipedia.org/wiki/Aeroflot</a:t>
            </a:r>
            <a:endParaRPr lang="cs-CZ" sz="2500" dirty="0"/>
          </a:p>
          <a:p>
            <a:r>
              <a:rPr lang="cs-CZ" sz="2500" dirty="0"/>
              <a:t>Wikipedie. </a:t>
            </a:r>
            <a:r>
              <a:rPr lang="cs-CZ" sz="2500" dirty="0" err="1"/>
              <a:t>Tupolev</a:t>
            </a:r>
            <a:r>
              <a:rPr lang="cs-CZ" sz="2500" dirty="0"/>
              <a:t> Tu – 144. 20. 11. 2015. </a:t>
            </a:r>
            <a:r>
              <a:rPr lang="cs-CZ" sz="2500" dirty="0">
                <a:hlinkClick r:id="rId10"/>
              </a:rPr>
              <a:t>https://cs.wikipedia.org/wiki/Tupolev_Tu-144</a:t>
            </a:r>
            <a:endParaRPr lang="cs-CZ" sz="2500" dirty="0"/>
          </a:p>
          <a:p>
            <a:r>
              <a:rPr lang="cs-CZ" sz="2500" dirty="0"/>
              <a:t>Překlad Škvor, Malá. Encyklopedie letadel. 35. publikace 1998. Bratislava: vydavatelství SLOVO, 1998. 432 s. ISBN 80 – 7321 – 261 – 7. (Strana 14. Boeing B – 17 </a:t>
            </a:r>
            <a:r>
              <a:rPr lang="cs-CZ" sz="2500" dirty="0" err="1"/>
              <a:t>Flying</a:t>
            </a:r>
            <a:r>
              <a:rPr lang="cs-CZ" sz="2500" dirty="0"/>
              <a:t> </a:t>
            </a:r>
            <a:r>
              <a:rPr lang="cs-CZ" sz="2500" dirty="0" err="1"/>
              <a:t>Fortress</a:t>
            </a:r>
            <a:r>
              <a:rPr lang="cs-CZ" sz="2500" dirty="0"/>
              <a:t>.), (Strana 78, 99, 104, 107, 110, 193, 240. </a:t>
            </a:r>
            <a:r>
              <a:rPr lang="cs-CZ" sz="2500" dirty="0" err="1"/>
              <a:t>Supermarine</a:t>
            </a:r>
            <a:r>
              <a:rPr lang="cs-CZ" sz="2500" dirty="0"/>
              <a:t> </a:t>
            </a:r>
            <a:r>
              <a:rPr lang="cs-CZ" sz="2500" dirty="0" err="1"/>
              <a:t>Spitfire</a:t>
            </a:r>
            <a:r>
              <a:rPr lang="cs-CZ" sz="2500" dirty="0"/>
              <a:t> v různých variantách.), (Strana 99. </a:t>
            </a:r>
            <a:r>
              <a:rPr lang="cs-CZ" sz="2500" dirty="0" err="1"/>
              <a:t>Messerschmitt</a:t>
            </a:r>
            <a:r>
              <a:rPr lang="cs-CZ" sz="2500" dirty="0"/>
              <a:t> </a:t>
            </a:r>
            <a:r>
              <a:rPr lang="cs-CZ" sz="2500" dirty="0" err="1"/>
              <a:t>Bf</a:t>
            </a:r>
            <a:r>
              <a:rPr lang="cs-CZ" sz="2500" dirty="0"/>
              <a:t> 109.), (Strana 195. </a:t>
            </a:r>
            <a:r>
              <a:rPr lang="cs-CZ" sz="2500" dirty="0" err="1"/>
              <a:t>Messerschmitt</a:t>
            </a:r>
            <a:r>
              <a:rPr lang="cs-CZ" sz="2500" dirty="0"/>
              <a:t> </a:t>
            </a:r>
            <a:r>
              <a:rPr lang="cs-CZ" sz="2500" dirty="0" err="1"/>
              <a:t>Me</a:t>
            </a:r>
            <a:r>
              <a:rPr lang="cs-CZ" sz="2500" dirty="0"/>
              <a:t> 262.), (Strana 108, 156, 195, 196, 200, 212, 241, 242. </a:t>
            </a:r>
            <a:r>
              <a:rPr lang="cs-CZ" sz="2500" dirty="0" err="1"/>
              <a:t>Gloster</a:t>
            </a:r>
            <a:r>
              <a:rPr lang="cs-CZ" sz="2500" dirty="0"/>
              <a:t> Meteor v různých variantách), (Strana 360. </a:t>
            </a:r>
            <a:r>
              <a:rPr lang="cs-CZ" sz="2500" dirty="0" err="1"/>
              <a:t>Lockheed</a:t>
            </a:r>
            <a:r>
              <a:rPr lang="cs-CZ" sz="2500" dirty="0"/>
              <a:t> </a:t>
            </a:r>
            <a:r>
              <a:rPr lang="cs-CZ" sz="2500" dirty="0" err="1"/>
              <a:t>Constellation</a:t>
            </a:r>
            <a:r>
              <a:rPr lang="cs-CZ" sz="2500" dirty="0"/>
              <a:t>.), (Strana 428, </a:t>
            </a:r>
            <a:r>
              <a:rPr lang="cs-CZ" sz="2500" dirty="0" err="1"/>
              <a:t>Lockheed</a:t>
            </a:r>
            <a:r>
              <a:rPr lang="cs-CZ" sz="2500" dirty="0"/>
              <a:t> L – 1011 </a:t>
            </a:r>
            <a:r>
              <a:rPr lang="cs-CZ" sz="2500" dirty="0" err="1"/>
              <a:t>TriStar</a:t>
            </a:r>
            <a:r>
              <a:rPr lang="cs-CZ" sz="2500" dirty="0"/>
              <a:t>), (Strana 328, 329. </a:t>
            </a:r>
            <a:r>
              <a:rPr lang="cs-CZ" sz="2500" dirty="0" err="1"/>
              <a:t>Sikorski</a:t>
            </a:r>
            <a:r>
              <a:rPr lang="cs-CZ" sz="2500" dirty="0"/>
              <a:t> S – 61), (Strana 422. </a:t>
            </a:r>
            <a:r>
              <a:rPr lang="cs-CZ" sz="2500" dirty="0" err="1"/>
              <a:t>Tupolev</a:t>
            </a:r>
            <a:r>
              <a:rPr lang="cs-CZ" sz="2500" dirty="0"/>
              <a:t> Tu – 104), (Strana 428. Iljušin </a:t>
            </a:r>
            <a:r>
              <a:rPr lang="cs-CZ" sz="2500" dirty="0" err="1"/>
              <a:t>Il</a:t>
            </a:r>
            <a:r>
              <a:rPr lang="cs-CZ" sz="2500" dirty="0"/>
              <a:t> – 62.), (Strana 419. </a:t>
            </a:r>
            <a:r>
              <a:rPr lang="cs-CZ" sz="2500" dirty="0" err="1"/>
              <a:t>Tupolev</a:t>
            </a:r>
            <a:r>
              <a:rPr lang="cs-CZ" sz="2500" dirty="0"/>
              <a:t> Tu – 134.), (Strana 428. </a:t>
            </a:r>
            <a:r>
              <a:rPr lang="cs-CZ" sz="2500" dirty="0" err="1"/>
              <a:t>Tupolev</a:t>
            </a:r>
            <a:r>
              <a:rPr lang="cs-CZ" sz="2500" dirty="0"/>
              <a:t> Tu – 154.), (Strana 366, 425. Boeing 747 v různých variantách.)</a:t>
            </a:r>
          </a:p>
          <a:p>
            <a:r>
              <a:rPr lang="cs-CZ" sz="2500" dirty="0"/>
              <a:t>Wikipedie. Sovětský kosmický program. 20. 11. 2015. </a:t>
            </a:r>
            <a:r>
              <a:rPr lang="cs-CZ" sz="2500" dirty="0">
                <a:hlinkClick r:id="rId11"/>
              </a:rPr>
              <a:t>https://cs.wikipedia.org/wiki/Sov%C4%9Btsk%C3%BD_kosmick%C3%BD_program</a:t>
            </a:r>
            <a:endParaRPr lang="cs-CZ" sz="2500" dirty="0"/>
          </a:p>
          <a:p>
            <a:r>
              <a:rPr lang="cs-CZ" sz="2500" dirty="0"/>
              <a:t>Wikipedie. Jurij Gagarin. 20. 11. 2015. </a:t>
            </a:r>
            <a:r>
              <a:rPr lang="cs-CZ" sz="2500" dirty="0">
                <a:hlinkClick r:id="rId12"/>
              </a:rPr>
              <a:t>https://cs.wikipedia.org/wiki/Jurij_Gagarin</a:t>
            </a:r>
            <a:endParaRPr lang="cs-CZ" sz="2500" dirty="0"/>
          </a:p>
          <a:p>
            <a:r>
              <a:rPr lang="cs-CZ" sz="2500" dirty="0"/>
              <a:t>Wikipedie. Vladimír Remek. 20. 11. 2015. </a:t>
            </a:r>
            <a:r>
              <a:rPr lang="cs-CZ" sz="2500" dirty="0">
                <a:hlinkClick r:id="rId13"/>
              </a:rPr>
              <a:t>https://cs.wikipedia.org/wiki/Vladim%C3%ADr_Remek</a:t>
            </a:r>
            <a:endParaRPr lang="cs-CZ" sz="2500" dirty="0"/>
          </a:p>
          <a:p>
            <a:r>
              <a:rPr lang="cs-CZ" sz="2500" dirty="0"/>
              <a:t>Vladimír Remek. Sojuz 28. 20. 11. 2015. </a:t>
            </a:r>
            <a:r>
              <a:rPr lang="cs-CZ" sz="2500" dirty="0">
                <a:hlinkClick r:id="rId14"/>
              </a:rPr>
              <a:t>http://www.vladimirremek.cz/kosmonautika-sojuz-28-saljut-6.php?PHPSESSID=cc46f5c89c08eebe6309e818d8281b17</a:t>
            </a:r>
            <a:endParaRPr lang="cs-CZ" sz="2500" dirty="0"/>
          </a:p>
          <a:p>
            <a:r>
              <a:rPr lang="cs-CZ" sz="2500" dirty="0"/>
              <a:t>Wikipedie. Airbus A380. 20. 11. 2015. </a:t>
            </a:r>
            <a:r>
              <a:rPr lang="cs-CZ" sz="2500" dirty="0">
                <a:hlinkClick r:id="rId15"/>
              </a:rPr>
              <a:t>https://cs.wikipedia.org/wiki/Airbus_A380</a:t>
            </a:r>
            <a:endParaRPr lang="cs-CZ" sz="2500" dirty="0"/>
          </a:p>
          <a:p>
            <a:r>
              <a:rPr lang="cs-CZ" sz="2500" dirty="0"/>
              <a:t>Wikipedie. </a:t>
            </a:r>
            <a:r>
              <a:rPr lang="cs-CZ" sz="2500" dirty="0" err="1"/>
              <a:t>Antonov</a:t>
            </a:r>
            <a:r>
              <a:rPr lang="cs-CZ" sz="2500" dirty="0"/>
              <a:t> </a:t>
            </a:r>
            <a:r>
              <a:rPr lang="cs-CZ" sz="2500" dirty="0" err="1"/>
              <a:t>An</a:t>
            </a:r>
            <a:r>
              <a:rPr lang="cs-CZ" sz="2500" dirty="0"/>
              <a:t> – 225. 20. 11. 2015. </a:t>
            </a:r>
            <a:r>
              <a:rPr lang="cs-CZ" sz="2500" dirty="0">
                <a:hlinkClick r:id="rId16"/>
              </a:rPr>
              <a:t>https://cs.wikipedia.org/wiki/Antonov_An-225</a:t>
            </a:r>
            <a:endParaRPr lang="cs-CZ" sz="25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657" y="762350"/>
            <a:ext cx="10131427" cy="1468800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916" y="1989996"/>
            <a:ext cx="5345190" cy="35634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32" y="3962451"/>
            <a:ext cx="4284134" cy="2677584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1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55245"/>
            <a:ext cx="10058400" cy="1474050"/>
          </a:xfrm>
        </p:spPr>
        <p:txBody>
          <a:bodyPr>
            <a:normAutofit/>
          </a:bodyPr>
          <a:lstStyle/>
          <a:p>
            <a:r>
              <a:rPr lang="cs-CZ" sz="4000" dirty="0"/>
              <a:t>Balonem nad koruny stromů…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Joseph a Jacques Montgolfiérové</a:t>
            </a:r>
          </a:p>
          <a:p>
            <a:pPr lvl="1"/>
            <a:r>
              <a:rPr lang="cs-CZ" dirty="0"/>
              <a:t>Balon </a:t>
            </a:r>
            <a:r>
              <a:rPr lang="cs-CZ" i="1" dirty="0"/>
              <a:t>„</a:t>
            </a:r>
            <a:r>
              <a:rPr lang="cs-CZ" i="1" dirty="0" err="1"/>
              <a:t>Montgolfiera</a:t>
            </a:r>
            <a:r>
              <a:rPr lang="cs-CZ" i="1" dirty="0"/>
              <a:t>“</a:t>
            </a:r>
          </a:p>
          <a:p>
            <a:pPr lvl="1"/>
            <a:endParaRPr lang="cs-CZ" i="1" dirty="0"/>
          </a:p>
          <a:p>
            <a:r>
              <a:rPr lang="cs-CZ" b="1" dirty="0"/>
              <a:t>19. 9. 1783</a:t>
            </a:r>
          </a:p>
          <a:p>
            <a:pPr lvl="1"/>
            <a:r>
              <a:rPr lang="cs-CZ" dirty="0"/>
              <a:t>1. let se zvířaty</a:t>
            </a:r>
          </a:p>
          <a:p>
            <a:pPr lvl="1"/>
            <a:r>
              <a:rPr lang="cs-CZ" dirty="0"/>
              <a:t>2. let s lidmi </a:t>
            </a:r>
          </a:p>
          <a:p>
            <a:pPr lvl="2"/>
            <a:r>
              <a:rPr lang="cs-CZ" dirty="0"/>
              <a:t>Pilatre de Rozier </a:t>
            </a:r>
          </a:p>
          <a:p>
            <a:pPr lvl="2"/>
            <a:r>
              <a:rPr lang="cs-CZ" dirty="0"/>
              <a:t>d´ Arlandes</a:t>
            </a:r>
          </a:p>
          <a:p>
            <a:endParaRPr lang="cs-CZ" dirty="0"/>
          </a:p>
          <a:p>
            <a:r>
              <a:rPr lang="cs-CZ" b="1" dirty="0"/>
              <a:t>r.1865 Praha</a:t>
            </a:r>
          </a:p>
          <a:p>
            <a:pPr lvl="1"/>
            <a:r>
              <a:rPr lang="cs-CZ" b="1" i="1" dirty="0"/>
              <a:t>Josef Vydra </a:t>
            </a:r>
            <a:r>
              <a:rPr lang="cs-CZ" dirty="0"/>
              <a:t>jako první Čech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250" y="1744285"/>
            <a:ext cx="4248608" cy="414070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4787" y="191192"/>
            <a:ext cx="10058400" cy="1208983"/>
          </a:xfrm>
        </p:spPr>
        <p:txBody>
          <a:bodyPr>
            <a:normAutofit/>
          </a:bodyPr>
          <a:lstStyle/>
          <a:p>
            <a:r>
              <a:rPr lang="cs-CZ" sz="4000" dirty="0"/>
              <a:t>…a první letouny (1783 – 1914)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459757"/>
              </p:ext>
            </p:extLst>
          </p:nvPr>
        </p:nvGraphicFramePr>
        <p:xfrm>
          <a:off x="270165" y="1400175"/>
          <a:ext cx="4326774" cy="4676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712" y="3000376"/>
            <a:ext cx="4819650" cy="38576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6520" y="1272294"/>
            <a:ext cx="3227229" cy="2225675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7535" y="1897352"/>
            <a:ext cx="3790713" cy="23177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223" y="152224"/>
            <a:ext cx="10058400" cy="1273796"/>
          </a:xfrm>
        </p:spPr>
        <p:txBody>
          <a:bodyPr>
            <a:normAutofit/>
          </a:bodyPr>
          <a:lstStyle/>
          <a:p>
            <a:r>
              <a:rPr lang="cs-CZ" sz="4000" dirty="0"/>
              <a:t>1. Světová válka (1914 – 1918)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1223" y="1580339"/>
            <a:ext cx="6023402" cy="2951776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Letouny jako zbraně</a:t>
            </a:r>
          </a:p>
          <a:p>
            <a:endParaRPr lang="cs-CZ" b="1" dirty="0"/>
          </a:p>
          <a:p>
            <a:r>
              <a:rPr lang="cs-CZ" b="1" dirty="0"/>
              <a:t>Shromažďování konstruktérů a nadšenců</a:t>
            </a:r>
          </a:p>
          <a:p>
            <a:endParaRPr lang="cs-CZ" b="1" dirty="0"/>
          </a:p>
          <a:p>
            <a:r>
              <a:rPr lang="cs-CZ" b="1" dirty="0"/>
              <a:t>Vznik nových firem</a:t>
            </a:r>
          </a:p>
          <a:p>
            <a:pPr lvl="1"/>
            <a:r>
              <a:rPr lang="cs-CZ" dirty="0"/>
              <a:t>Francie</a:t>
            </a:r>
          </a:p>
          <a:p>
            <a:pPr lvl="2"/>
            <a:r>
              <a:rPr lang="cs-CZ" i="1" dirty="0"/>
              <a:t>Louis Blériot </a:t>
            </a:r>
            <a:r>
              <a:rPr lang="cs-CZ" dirty="0"/>
              <a:t>(SPAD)</a:t>
            </a:r>
          </a:p>
          <a:p>
            <a:pPr lvl="1"/>
            <a:r>
              <a:rPr lang="cs-CZ" dirty="0"/>
              <a:t>Německo</a:t>
            </a:r>
          </a:p>
          <a:p>
            <a:pPr lvl="2"/>
            <a:r>
              <a:rPr lang="cs-CZ" i="1" dirty="0"/>
              <a:t>Anthony Fokker </a:t>
            </a:r>
            <a:r>
              <a:rPr lang="cs-CZ" dirty="0"/>
              <a:t>(Fokker)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542" y="4686434"/>
            <a:ext cx="3523910" cy="18827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694" y="4488554"/>
            <a:ext cx="1519021" cy="22785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396" y="4488554"/>
            <a:ext cx="1690332" cy="2278533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21251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/>
              <a:t>Meziválečné období (1918 – 1939)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605866"/>
          </a:xfrm>
        </p:spPr>
        <p:txBody>
          <a:bodyPr/>
          <a:lstStyle/>
          <a:p>
            <a:r>
              <a:rPr lang="cs-CZ" b="1" dirty="0"/>
              <a:t>Vznik prvních aerolinek</a:t>
            </a:r>
          </a:p>
          <a:p>
            <a:endParaRPr lang="cs-CZ" b="1" dirty="0"/>
          </a:p>
          <a:p>
            <a:r>
              <a:rPr lang="cs-CZ" b="1" dirty="0"/>
              <a:t>Rozvoj techniky</a:t>
            </a:r>
          </a:p>
          <a:p>
            <a:endParaRPr lang="cs-CZ" b="1" dirty="0"/>
          </a:p>
          <a:p>
            <a:r>
              <a:rPr lang="cs-CZ" b="1" dirty="0"/>
              <a:t>Létání pro radost</a:t>
            </a:r>
          </a:p>
          <a:p>
            <a:pPr lvl="1"/>
            <a:r>
              <a:rPr lang="cs-CZ" dirty="0"/>
              <a:t>Aerokluby</a:t>
            </a:r>
          </a:p>
          <a:p>
            <a:pPr lvl="1"/>
            <a:r>
              <a:rPr lang="cs-CZ" dirty="0"/>
              <a:t>Závody</a:t>
            </a:r>
          </a:p>
          <a:p>
            <a:pPr lvl="2"/>
            <a:r>
              <a:rPr lang="cs-CZ" i="1" dirty="0"/>
              <a:t>Schneider </a:t>
            </a:r>
            <a:r>
              <a:rPr lang="cs-CZ" i="1" dirty="0" err="1"/>
              <a:t>Trophy</a:t>
            </a:r>
            <a:endParaRPr lang="cs-CZ" i="1" dirty="0"/>
          </a:p>
          <a:p>
            <a:pPr marL="548640" lvl="2" indent="0">
              <a:buNone/>
            </a:pPr>
            <a:endParaRPr lang="cs-CZ" i="1" dirty="0"/>
          </a:p>
          <a:p>
            <a:r>
              <a:rPr lang="cs-CZ" b="1" dirty="0"/>
              <a:t>r.1927</a:t>
            </a:r>
          </a:p>
          <a:p>
            <a:pPr lvl="1"/>
            <a:r>
              <a:rPr lang="cs-CZ" i="1" dirty="0"/>
              <a:t>Charles Lindberg</a:t>
            </a:r>
          </a:p>
          <a:p>
            <a:pPr lvl="2"/>
            <a:r>
              <a:rPr lang="cs-CZ" dirty="0"/>
              <a:t>Přelet Atlantiku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4806" y="2446338"/>
            <a:ext cx="3202791" cy="43015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472" y="1830965"/>
            <a:ext cx="2447905" cy="3207255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97380">
            <a:off x="9642480" y="2212584"/>
            <a:ext cx="26574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6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18872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/>
              <a:t>Létání v Československu…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1787236"/>
            <a:ext cx="10131425" cy="5003031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Vznik vojenského letectva</a:t>
            </a:r>
          </a:p>
          <a:p>
            <a:endParaRPr lang="cs-CZ" b="1" dirty="0"/>
          </a:p>
          <a:p>
            <a:r>
              <a:rPr lang="cs-CZ" b="1" dirty="0"/>
              <a:t>r.1920</a:t>
            </a:r>
          </a:p>
          <a:p>
            <a:pPr lvl="1"/>
            <a:r>
              <a:rPr lang="cs-CZ" dirty="0"/>
              <a:t>Zprovozněno letiště Kbely</a:t>
            </a:r>
          </a:p>
          <a:p>
            <a:pPr lvl="1"/>
            <a:endParaRPr lang="cs-CZ" dirty="0"/>
          </a:p>
          <a:p>
            <a:r>
              <a:rPr lang="cs-CZ" b="1" dirty="0"/>
              <a:t>Mnoho společností</a:t>
            </a:r>
            <a:r>
              <a:rPr lang="cs-CZ" dirty="0"/>
              <a:t> (CIDNA, </a:t>
            </a:r>
            <a:r>
              <a:rPr lang="cs-CZ" dirty="0" err="1"/>
              <a:t>Čs.L.A.S</a:t>
            </a:r>
            <a:r>
              <a:rPr lang="cs-CZ" dirty="0"/>
              <a:t>.,…)</a:t>
            </a:r>
          </a:p>
          <a:p>
            <a:endParaRPr lang="cs-CZ" dirty="0"/>
          </a:p>
          <a:p>
            <a:r>
              <a:rPr lang="cs-CZ" b="1" dirty="0"/>
              <a:t>První české</a:t>
            </a:r>
          </a:p>
          <a:p>
            <a:pPr lvl="1"/>
            <a:r>
              <a:rPr lang="cs-CZ" i="1" dirty="0"/>
              <a:t>Ikarus </a:t>
            </a:r>
            <a:r>
              <a:rPr lang="cs-CZ" dirty="0"/>
              <a:t>a</a:t>
            </a:r>
            <a:r>
              <a:rPr lang="cs-CZ" i="1" dirty="0"/>
              <a:t> </a:t>
            </a:r>
            <a:r>
              <a:rPr lang="cs-CZ" i="1" dirty="0" err="1"/>
              <a:t>Falco</a:t>
            </a:r>
            <a:endParaRPr lang="cs-CZ" i="1" dirty="0"/>
          </a:p>
          <a:p>
            <a:pPr marL="274320" lvl="1" indent="0">
              <a:buNone/>
            </a:pPr>
            <a:endParaRPr lang="cs-CZ" i="1" dirty="0"/>
          </a:p>
          <a:p>
            <a:r>
              <a:rPr lang="cs-CZ" b="1" dirty="0"/>
              <a:t>6. říjen 1923</a:t>
            </a:r>
          </a:p>
          <a:p>
            <a:pPr lvl="1"/>
            <a:r>
              <a:rPr lang="cs-CZ" dirty="0"/>
              <a:t>Vznik ČSA</a:t>
            </a:r>
          </a:p>
          <a:p>
            <a:pPr marL="274320" lvl="1" indent="0">
              <a:buNone/>
            </a:pPr>
            <a:endParaRPr lang="cs-CZ" dirty="0"/>
          </a:p>
          <a:p>
            <a:r>
              <a:rPr lang="cs-CZ" b="1" dirty="0"/>
              <a:t>29. říjen 1923</a:t>
            </a:r>
          </a:p>
          <a:p>
            <a:pPr lvl="1"/>
            <a:r>
              <a:rPr lang="cs-CZ" dirty="0"/>
              <a:t>První let ČSA</a:t>
            </a:r>
          </a:p>
          <a:p>
            <a:pPr lvl="1"/>
            <a:r>
              <a:rPr lang="cs-CZ" dirty="0"/>
              <a:t>Praha – Bratislava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496" y="2093976"/>
            <a:ext cx="4146686" cy="28363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354" y="4453412"/>
            <a:ext cx="4066318" cy="2033159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3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81343"/>
            <a:ext cx="10058400" cy="1722271"/>
          </a:xfrm>
        </p:spPr>
        <p:txBody>
          <a:bodyPr>
            <a:normAutofit/>
          </a:bodyPr>
          <a:lstStyle/>
          <a:p>
            <a:r>
              <a:rPr lang="cs-CZ" sz="4000" dirty="0"/>
              <a:t>…letiště Ruzyně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Letiště Kbely </a:t>
            </a:r>
            <a:r>
              <a:rPr lang="cs-CZ" dirty="0"/>
              <a:t>= smíšený provoz = nevyhovující</a:t>
            </a:r>
          </a:p>
          <a:p>
            <a:endParaRPr lang="cs-CZ" dirty="0"/>
          </a:p>
          <a:p>
            <a:r>
              <a:rPr lang="cs-CZ" b="1" dirty="0"/>
              <a:t>r.1930</a:t>
            </a:r>
          </a:p>
          <a:p>
            <a:pPr lvl="1"/>
            <a:r>
              <a:rPr lang="cs-CZ" dirty="0"/>
              <a:t>Rozhodnutí o Ruzyni</a:t>
            </a:r>
          </a:p>
          <a:p>
            <a:pPr lvl="1"/>
            <a:endParaRPr lang="cs-CZ" dirty="0"/>
          </a:p>
          <a:p>
            <a:r>
              <a:rPr lang="cs-CZ" b="1" dirty="0"/>
              <a:t>5. duben 1937</a:t>
            </a:r>
          </a:p>
          <a:p>
            <a:pPr lvl="1"/>
            <a:r>
              <a:rPr lang="cs-CZ" dirty="0"/>
              <a:t>Zahájení provozu</a:t>
            </a:r>
          </a:p>
          <a:p>
            <a:endParaRPr lang="cs-CZ" dirty="0"/>
          </a:p>
        </p:txBody>
      </p:sp>
      <p:pic>
        <p:nvPicPr>
          <p:cNvPr id="4" name="obrázek 2" descr="http://i.idnes.cz/12/101/cl6/KUZ466046_19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3303" y="3293575"/>
            <a:ext cx="5863908" cy="3344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68275" y="442300"/>
            <a:ext cx="3858936" cy="27432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6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49459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/>
              <a:t>2. Světová válka (1939 – 1945)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Obrovský rozvoj</a:t>
            </a:r>
          </a:p>
          <a:p>
            <a:pPr lvl="1"/>
            <a:r>
              <a:rPr lang="cs-CZ" dirty="0"/>
              <a:t>Aerodynamika</a:t>
            </a:r>
          </a:p>
          <a:p>
            <a:pPr lvl="1"/>
            <a:r>
              <a:rPr lang="cs-CZ" dirty="0"/>
              <a:t>Konstrukce</a:t>
            </a:r>
          </a:p>
          <a:p>
            <a:pPr lvl="1"/>
            <a:r>
              <a:rPr lang="cs-CZ" dirty="0"/>
              <a:t>Radiokomunikace</a:t>
            </a:r>
          </a:p>
          <a:p>
            <a:pPr lvl="1"/>
            <a:r>
              <a:rPr lang="cs-CZ" dirty="0"/>
              <a:t>Pohonné jednotky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834" y="2846618"/>
            <a:ext cx="4531174" cy="3020782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0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623</Words>
  <Application>Microsoft Office PowerPoint</Application>
  <PresentationFormat>Širokoúhlá obrazovka</PresentationFormat>
  <Paragraphs>242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Calibri</vt:lpstr>
      <vt:lpstr>Georgia</vt:lpstr>
      <vt:lpstr>Wingdings</vt:lpstr>
      <vt:lpstr>Dřevo</vt:lpstr>
      <vt:lpstr>Historie letectví</vt:lpstr>
      <vt:lpstr>Prvopočátky létání</vt:lpstr>
      <vt:lpstr>Balonem nad koruny stromů…</vt:lpstr>
      <vt:lpstr>…a první letouny (1783 – 1914)</vt:lpstr>
      <vt:lpstr>1. Světová válka (1914 – 1918)</vt:lpstr>
      <vt:lpstr>Meziválečné období (1918 – 1939)</vt:lpstr>
      <vt:lpstr>Létání v Československu…</vt:lpstr>
      <vt:lpstr>…letiště Ruzyně</vt:lpstr>
      <vt:lpstr>2. Světová válka (1939 – 1945)</vt:lpstr>
      <vt:lpstr>Prezentace aplikace PowerPoint</vt:lpstr>
      <vt:lpstr>Prezentace aplikace PowerPoint</vt:lpstr>
      <vt:lpstr>Prezentace aplikace PowerPoint</vt:lpstr>
      <vt:lpstr>Poválečné období a studená válka (1945 – 1990)</vt:lpstr>
      <vt:lpstr>USA a západní státy</vt:lpstr>
      <vt:lpstr>BAC – Aérospatiale concorde 101/102</vt:lpstr>
      <vt:lpstr>Vesmírný program</vt:lpstr>
      <vt:lpstr>Prezentace aplikace PowerPoint</vt:lpstr>
      <vt:lpstr>SSSR a východní blok</vt:lpstr>
      <vt:lpstr>Tupolev Tu - 144</vt:lpstr>
      <vt:lpstr>Vesmírný program</vt:lpstr>
      <vt:lpstr>Létání nedávné minulosti a současnosti (1990 – 2015)</vt:lpstr>
      <vt:lpstr>Boeing 747-8</vt:lpstr>
      <vt:lpstr>Airbus A380-800</vt:lpstr>
      <vt:lpstr>Antonov An – 225 „Mrija“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letectví</dc:title>
  <dc:creator>DOBR Josef (114)</dc:creator>
  <cp:lastModifiedBy>Bartůněk Ladislav</cp:lastModifiedBy>
  <cp:revision>46</cp:revision>
  <dcterms:created xsi:type="dcterms:W3CDTF">2015-11-29T17:40:53Z</dcterms:created>
  <dcterms:modified xsi:type="dcterms:W3CDTF">2018-06-20T06:16:21Z</dcterms:modified>
</cp:coreProperties>
</file>