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4"/>
  </p:notesMasterIdLst>
  <p:sldIdLst>
    <p:sldId id="256" r:id="rId2"/>
    <p:sldId id="275" r:id="rId3"/>
    <p:sldId id="257" r:id="rId4"/>
    <p:sldId id="288" r:id="rId5"/>
    <p:sldId id="258" r:id="rId6"/>
    <p:sldId id="278" r:id="rId7"/>
    <p:sldId id="260" r:id="rId8"/>
    <p:sldId id="286" r:id="rId9"/>
    <p:sldId id="287" r:id="rId10"/>
    <p:sldId id="279" r:id="rId11"/>
    <p:sldId id="261" r:id="rId12"/>
    <p:sldId id="262" r:id="rId13"/>
    <p:sldId id="285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7" r:id="rId27"/>
    <p:sldId id="276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DB972-941A-431A-A699-18BDC80DB4FA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E5F88394-B779-427C-BD1E-AD4CEE8644E5}">
      <dgm:prSet custT="1"/>
      <dgm:spPr/>
      <dgm:t>
        <a:bodyPr/>
        <a:lstStyle/>
        <a:p>
          <a:pPr rtl="0"/>
          <a:r>
            <a:rPr lang="cs-CZ" sz="2400" dirty="0"/>
            <a:t>Parciální trolejbus</a:t>
          </a:r>
        </a:p>
      </dgm:t>
    </dgm:pt>
    <dgm:pt modelId="{6667EEA3-697B-49DD-B72C-C647DD641E2C}" type="parTrans" cxnId="{9EA32785-1FDE-46AA-B068-5035435280F1}">
      <dgm:prSet/>
      <dgm:spPr/>
      <dgm:t>
        <a:bodyPr/>
        <a:lstStyle/>
        <a:p>
          <a:endParaRPr lang="cs-CZ" sz="2000"/>
        </a:p>
      </dgm:t>
    </dgm:pt>
    <dgm:pt modelId="{FF115F89-73BF-4B45-ADC4-EF60BB0700E4}" type="sibTrans" cxnId="{9EA32785-1FDE-46AA-B068-5035435280F1}">
      <dgm:prSet/>
      <dgm:spPr/>
      <dgm:t>
        <a:bodyPr/>
        <a:lstStyle/>
        <a:p>
          <a:endParaRPr lang="cs-CZ" sz="2000"/>
        </a:p>
      </dgm:t>
    </dgm:pt>
    <dgm:pt modelId="{7F417D43-DD89-492F-AAEC-D1794236F93D}">
      <dgm:prSet custT="1"/>
      <dgm:spPr/>
      <dgm:t>
        <a:bodyPr/>
        <a:lstStyle/>
        <a:p>
          <a:pPr rtl="0"/>
          <a:r>
            <a:rPr lang="cs-CZ" sz="2400"/>
            <a:t>Dynamický elektrobus</a:t>
          </a:r>
        </a:p>
      </dgm:t>
    </dgm:pt>
    <dgm:pt modelId="{C8DD3C83-6EF3-4472-B32F-43524FBC6E23}" type="parTrans" cxnId="{D654ADA7-D425-40D4-877B-4E38FC3FCF5D}">
      <dgm:prSet/>
      <dgm:spPr/>
      <dgm:t>
        <a:bodyPr/>
        <a:lstStyle/>
        <a:p>
          <a:endParaRPr lang="cs-CZ" sz="2000"/>
        </a:p>
      </dgm:t>
    </dgm:pt>
    <dgm:pt modelId="{4325C0E3-8504-479D-B464-367C57E6DD6D}" type="sibTrans" cxnId="{D654ADA7-D425-40D4-877B-4E38FC3FCF5D}">
      <dgm:prSet/>
      <dgm:spPr/>
      <dgm:t>
        <a:bodyPr/>
        <a:lstStyle/>
        <a:p>
          <a:endParaRPr lang="cs-CZ" sz="2000"/>
        </a:p>
      </dgm:t>
    </dgm:pt>
    <dgm:pt modelId="{2C84AB77-4969-430C-83A9-67CBCF71C465}">
      <dgm:prSet custT="1"/>
      <dgm:spPr/>
      <dgm:t>
        <a:bodyPr/>
        <a:lstStyle/>
        <a:p>
          <a:pPr rtl="0"/>
          <a:r>
            <a:rPr lang="cs-CZ" sz="2400"/>
            <a:t>Statický elektrobus</a:t>
          </a:r>
        </a:p>
      </dgm:t>
    </dgm:pt>
    <dgm:pt modelId="{20646F2A-2CC4-42D3-B051-4560F200BD11}" type="parTrans" cxnId="{32F0F45E-26D6-4340-A166-7361F3B284BB}">
      <dgm:prSet/>
      <dgm:spPr/>
      <dgm:t>
        <a:bodyPr/>
        <a:lstStyle/>
        <a:p>
          <a:endParaRPr lang="cs-CZ" sz="2000"/>
        </a:p>
      </dgm:t>
    </dgm:pt>
    <dgm:pt modelId="{290F17FD-9818-4055-83BB-EA3B686CD188}" type="sibTrans" cxnId="{32F0F45E-26D6-4340-A166-7361F3B284BB}">
      <dgm:prSet/>
      <dgm:spPr/>
      <dgm:t>
        <a:bodyPr/>
        <a:lstStyle/>
        <a:p>
          <a:endParaRPr lang="cs-CZ" sz="2000"/>
        </a:p>
      </dgm:t>
    </dgm:pt>
    <dgm:pt modelId="{4F389A2C-E757-4B00-B956-4D581EDBD639}">
      <dgm:prSet custT="1"/>
      <dgm:spPr/>
      <dgm:t>
        <a:bodyPr/>
        <a:lstStyle/>
        <a:p>
          <a:pPr rtl="0"/>
          <a:r>
            <a:rPr lang="cs-CZ" sz="2400" dirty="0"/>
            <a:t>Oportunitní </a:t>
          </a:r>
          <a:r>
            <a:rPr lang="cs-CZ" sz="2400" dirty="0" err="1"/>
            <a:t>elektrobus</a:t>
          </a:r>
          <a:r>
            <a:rPr lang="cs-CZ" sz="2400" dirty="0"/>
            <a:t> </a:t>
          </a:r>
          <a:br>
            <a:rPr lang="cs-CZ" sz="2400" dirty="0"/>
          </a:br>
          <a:r>
            <a:rPr lang="cs-CZ" sz="2400" dirty="0"/>
            <a:t>s nabíjením přes vrchní kontakt</a:t>
          </a:r>
        </a:p>
      </dgm:t>
    </dgm:pt>
    <dgm:pt modelId="{742ABA15-EAE4-4A11-9C28-44C70C89CE30}" type="parTrans" cxnId="{83F0A0B6-9F9F-41EC-94DC-BD0C8F47283E}">
      <dgm:prSet/>
      <dgm:spPr/>
      <dgm:t>
        <a:bodyPr/>
        <a:lstStyle/>
        <a:p>
          <a:endParaRPr lang="cs-CZ" sz="2000"/>
        </a:p>
      </dgm:t>
    </dgm:pt>
    <dgm:pt modelId="{C197AE50-35EC-4D99-B9A6-EC33274B3BB9}" type="sibTrans" cxnId="{83F0A0B6-9F9F-41EC-94DC-BD0C8F47283E}">
      <dgm:prSet/>
      <dgm:spPr/>
      <dgm:t>
        <a:bodyPr/>
        <a:lstStyle/>
        <a:p>
          <a:endParaRPr lang="cs-CZ" sz="2000"/>
        </a:p>
      </dgm:t>
    </dgm:pt>
    <dgm:pt modelId="{16C7C784-BC3F-4801-9E3F-DE720DBC2E9A}">
      <dgm:prSet custT="1"/>
      <dgm:spPr/>
      <dgm:t>
        <a:bodyPr/>
        <a:lstStyle/>
        <a:p>
          <a:pPr rtl="0"/>
          <a:r>
            <a:rPr lang="cs-CZ" sz="2400" dirty="0"/>
            <a:t>Oportunitní </a:t>
          </a:r>
          <a:r>
            <a:rPr lang="cs-CZ" sz="2400" dirty="0" err="1"/>
            <a:t>elektrobus</a:t>
          </a:r>
          <a:r>
            <a:rPr lang="cs-CZ" sz="2400" dirty="0"/>
            <a:t> </a:t>
          </a:r>
          <a:br>
            <a:rPr lang="cs-CZ" sz="2400" dirty="0"/>
          </a:br>
          <a:r>
            <a:rPr lang="cs-CZ" sz="2400" dirty="0"/>
            <a:t>s indukčním dobíjením</a:t>
          </a:r>
        </a:p>
      </dgm:t>
    </dgm:pt>
    <dgm:pt modelId="{A8171A3D-AA14-4A1D-8B87-15CFD76C644E}" type="parTrans" cxnId="{548607AE-E8E7-453D-940C-ED472020DAA8}">
      <dgm:prSet/>
      <dgm:spPr/>
      <dgm:t>
        <a:bodyPr/>
        <a:lstStyle/>
        <a:p>
          <a:endParaRPr lang="cs-CZ" sz="2000"/>
        </a:p>
      </dgm:t>
    </dgm:pt>
    <dgm:pt modelId="{FC9C055F-8503-48D3-92E2-141AC070DB87}" type="sibTrans" cxnId="{548607AE-E8E7-453D-940C-ED472020DAA8}">
      <dgm:prSet/>
      <dgm:spPr/>
      <dgm:t>
        <a:bodyPr/>
        <a:lstStyle/>
        <a:p>
          <a:endParaRPr lang="cs-CZ" sz="2000"/>
        </a:p>
      </dgm:t>
    </dgm:pt>
    <dgm:pt modelId="{D733E9D2-24EB-4E22-AF36-602880F3342C}" type="pres">
      <dgm:prSet presAssocID="{F07DB972-941A-431A-A699-18BDC80DB4FA}" presName="CompostProcess" presStyleCnt="0">
        <dgm:presLayoutVars>
          <dgm:dir/>
          <dgm:resizeHandles val="exact"/>
        </dgm:presLayoutVars>
      </dgm:prSet>
      <dgm:spPr/>
    </dgm:pt>
    <dgm:pt modelId="{2E765551-0705-4F68-BC39-49E736EB3C75}" type="pres">
      <dgm:prSet presAssocID="{F07DB972-941A-431A-A699-18BDC80DB4FA}" presName="arrow" presStyleLbl="bgShp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C9E6516F-D5B2-4536-AF4D-4A93DE053500}" type="pres">
      <dgm:prSet presAssocID="{F07DB972-941A-431A-A699-18BDC80DB4FA}" presName="linearProcess" presStyleCnt="0"/>
      <dgm:spPr/>
    </dgm:pt>
    <dgm:pt modelId="{43CFBABD-F7C0-4393-A416-D0F9929CCC79}" type="pres">
      <dgm:prSet presAssocID="{E5F88394-B779-427C-BD1E-AD4CEE8644E5}" presName="textNode" presStyleLbl="node1" presStyleIdx="0" presStyleCnt="5">
        <dgm:presLayoutVars>
          <dgm:bulletEnabled val="1"/>
        </dgm:presLayoutVars>
      </dgm:prSet>
      <dgm:spPr/>
    </dgm:pt>
    <dgm:pt modelId="{3E03E979-F085-47C0-9B97-1C822FEE62AB}" type="pres">
      <dgm:prSet presAssocID="{FF115F89-73BF-4B45-ADC4-EF60BB0700E4}" presName="sibTrans" presStyleCnt="0"/>
      <dgm:spPr/>
    </dgm:pt>
    <dgm:pt modelId="{77D5DA3A-74F3-438E-A378-95800139B7E2}" type="pres">
      <dgm:prSet presAssocID="{7F417D43-DD89-492F-AAEC-D1794236F93D}" presName="textNode" presStyleLbl="node1" presStyleIdx="1" presStyleCnt="5">
        <dgm:presLayoutVars>
          <dgm:bulletEnabled val="1"/>
        </dgm:presLayoutVars>
      </dgm:prSet>
      <dgm:spPr/>
    </dgm:pt>
    <dgm:pt modelId="{9353ECE7-4641-44FF-B7FC-29F5078CE6E2}" type="pres">
      <dgm:prSet presAssocID="{4325C0E3-8504-479D-B464-367C57E6DD6D}" presName="sibTrans" presStyleCnt="0"/>
      <dgm:spPr/>
    </dgm:pt>
    <dgm:pt modelId="{7892AFF3-7FA4-405E-AB60-6B12BC4407BF}" type="pres">
      <dgm:prSet presAssocID="{2C84AB77-4969-430C-83A9-67CBCF71C465}" presName="textNode" presStyleLbl="node1" presStyleIdx="2" presStyleCnt="5">
        <dgm:presLayoutVars>
          <dgm:bulletEnabled val="1"/>
        </dgm:presLayoutVars>
      </dgm:prSet>
      <dgm:spPr/>
    </dgm:pt>
    <dgm:pt modelId="{697768A0-31A8-4D07-8D67-D534A91E23A1}" type="pres">
      <dgm:prSet presAssocID="{290F17FD-9818-4055-83BB-EA3B686CD188}" presName="sibTrans" presStyleCnt="0"/>
      <dgm:spPr/>
    </dgm:pt>
    <dgm:pt modelId="{979E4BAF-AD5B-4672-9C40-9E6D221A0798}" type="pres">
      <dgm:prSet presAssocID="{4F389A2C-E757-4B00-B956-4D581EDBD639}" presName="textNode" presStyleLbl="node1" presStyleIdx="3" presStyleCnt="5">
        <dgm:presLayoutVars>
          <dgm:bulletEnabled val="1"/>
        </dgm:presLayoutVars>
      </dgm:prSet>
      <dgm:spPr/>
    </dgm:pt>
    <dgm:pt modelId="{CB6F3B84-5B8C-4FCB-8520-9007FAEC7E5C}" type="pres">
      <dgm:prSet presAssocID="{C197AE50-35EC-4D99-B9A6-EC33274B3BB9}" presName="sibTrans" presStyleCnt="0"/>
      <dgm:spPr/>
    </dgm:pt>
    <dgm:pt modelId="{BF1FFF4F-A90D-4C1D-8946-17D6B79A6A63}" type="pres">
      <dgm:prSet presAssocID="{16C7C784-BC3F-4801-9E3F-DE720DBC2E9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04E360B-00F8-4687-9EA2-BD7F970B907E}" type="presOf" srcId="{E5F88394-B779-427C-BD1E-AD4CEE8644E5}" destId="{43CFBABD-F7C0-4393-A416-D0F9929CCC79}" srcOrd="0" destOrd="0" presId="urn:microsoft.com/office/officeart/2005/8/layout/hProcess9"/>
    <dgm:cxn modelId="{2A31BA2D-1F2A-4CC1-8DEF-2AFE0B924B41}" type="presOf" srcId="{4F389A2C-E757-4B00-B956-4D581EDBD639}" destId="{979E4BAF-AD5B-4672-9C40-9E6D221A0798}" srcOrd="0" destOrd="0" presId="urn:microsoft.com/office/officeart/2005/8/layout/hProcess9"/>
    <dgm:cxn modelId="{32F0F45E-26D6-4340-A166-7361F3B284BB}" srcId="{F07DB972-941A-431A-A699-18BDC80DB4FA}" destId="{2C84AB77-4969-430C-83A9-67CBCF71C465}" srcOrd="2" destOrd="0" parTransId="{20646F2A-2CC4-42D3-B051-4560F200BD11}" sibTransId="{290F17FD-9818-4055-83BB-EA3B686CD188}"/>
    <dgm:cxn modelId="{22D1A34A-AA9A-447A-8DF3-6D3F51CDE926}" type="presOf" srcId="{2C84AB77-4969-430C-83A9-67CBCF71C465}" destId="{7892AFF3-7FA4-405E-AB60-6B12BC4407BF}" srcOrd="0" destOrd="0" presId="urn:microsoft.com/office/officeart/2005/8/layout/hProcess9"/>
    <dgm:cxn modelId="{8801E079-968F-4251-99BD-564037815E31}" type="presOf" srcId="{7F417D43-DD89-492F-AAEC-D1794236F93D}" destId="{77D5DA3A-74F3-438E-A378-95800139B7E2}" srcOrd="0" destOrd="0" presId="urn:microsoft.com/office/officeart/2005/8/layout/hProcess9"/>
    <dgm:cxn modelId="{9EA32785-1FDE-46AA-B068-5035435280F1}" srcId="{F07DB972-941A-431A-A699-18BDC80DB4FA}" destId="{E5F88394-B779-427C-BD1E-AD4CEE8644E5}" srcOrd="0" destOrd="0" parTransId="{6667EEA3-697B-49DD-B72C-C647DD641E2C}" sibTransId="{FF115F89-73BF-4B45-ADC4-EF60BB0700E4}"/>
    <dgm:cxn modelId="{D654ADA7-D425-40D4-877B-4E38FC3FCF5D}" srcId="{F07DB972-941A-431A-A699-18BDC80DB4FA}" destId="{7F417D43-DD89-492F-AAEC-D1794236F93D}" srcOrd="1" destOrd="0" parTransId="{C8DD3C83-6EF3-4472-B32F-43524FBC6E23}" sibTransId="{4325C0E3-8504-479D-B464-367C57E6DD6D}"/>
    <dgm:cxn modelId="{548607AE-E8E7-453D-940C-ED472020DAA8}" srcId="{F07DB972-941A-431A-A699-18BDC80DB4FA}" destId="{16C7C784-BC3F-4801-9E3F-DE720DBC2E9A}" srcOrd="4" destOrd="0" parTransId="{A8171A3D-AA14-4A1D-8B87-15CFD76C644E}" sibTransId="{FC9C055F-8503-48D3-92E2-141AC070DB87}"/>
    <dgm:cxn modelId="{83F0A0B6-9F9F-41EC-94DC-BD0C8F47283E}" srcId="{F07DB972-941A-431A-A699-18BDC80DB4FA}" destId="{4F389A2C-E757-4B00-B956-4D581EDBD639}" srcOrd="3" destOrd="0" parTransId="{742ABA15-EAE4-4A11-9C28-44C70C89CE30}" sibTransId="{C197AE50-35EC-4D99-B9A6-EC33274B3BB9}"/>
    <dgm:cxn modelId="{3B6ABFC7-C678-4817-8DF9-1CE74FFC919C}" type="presOf" srcId="{16C7C784-BC3F-4801-9E3F-DE720DBC2E9A}" destId="{BF1FFF4F-A90D-4C1D-8946-17D6B79A6A63}" srcOrd="0" destOrd="0" presId="urn:microsoft.com/office/officeart/2005/8/layout/hProcess9"/>
    <dgm:cxn modelId="{39ACF5E6-458F-4A33-B1B5-5943529F8CBE}" type="presOf" srcId="{F07DB972-941A-431A-A699-18BDC80DB4FA}" destId="{D733E9D2-24EB-4E22-AF36-602880F3342C}" srcOrd="0" destOrd="0" presId="urn:microsoft.com/office/officeart/2005/8/layout/hProcess9"/>
    <dgm:cxn modelId="{E1249B08-FAB8-44BA-A537-9B5FA880E9D9}" type="presParOf" srcId="{D733E9D2-24EB-4E22-AF36-602880F3342C}" destId="{2E765551-0705-4F68-BC39-49E736EB3C75}" srcOrd="0" destOrd="0" presId="urn:microsoft.com/office/officeart/2005/8/layout/hProcess9"/>
    <dgm:cxn modelId="{3B902F5B-A402-43DA-9494-70AB97CB11F3}" type="presParOf" srcId="{D733E9D2-24EB-4E22-AF36-602880F3342C}" destId="{C9E6516F-D5B2-4536-AF4D-4A93DE053500}" srcOrd="1" destOrd="0" presId="urn:microsoft.com/office/officeart/2005/8/layout/hProcess9"/>
    <dgm:cxn modelId="{F15D0D29-A7A1-4B1F-8598-EC01DAB78201}" type="presParOf" srcId="{C9E6516F-D5B2-4536-AF4D-4A93DE053500}" destId="{43CFBABD-F7C0-4393-A416-D0F9929CCC79}" srcOrd="0" destOrd="0" presId="urn:microsoft.com/office/officeart/2005/8/layout/hProcess9"/>
    <dgm:cxn modelId="{D9C57CC2-DD28-4506-82E4-4EBE10F03617}" type="presParOf" srcId="{C9E6516F-D5B2-4536-AF4D-4A93DE053500}" destId="{3E03E979-F085-47C0-9B97-1C822FEE62AB}" srcOrd="1" destOrd="0" presId="urn:microsoft.com/office/officeart/2005/8/layout/hProcess9"/>
    <dgm:cxn modelId="{BE1874AA-77BC-4C01-A8D6-B18AE23C6FC6}" type="presParOf" srcId="{C9E6516F-D5B2-4536-AF4D-4A93DE053500}" destId="{77D5DA3A-74F3-438E-A378-95800139B7E2}" srcOrd="2" destOrd="0" presId="urn:microsoft.com/office/officeart/2005/8/layout/hProcess9"/>
    <dgm:cxn modelId="{3C9724D2-F37B-4F14-962E-5A9B91E7CCDE}" type="presParOf" srcId="{C9E6516F-D5B2-4536-AF4D-4A93DE053500}" destId="{9353ECE7-4641-44FF-B7FC-29F5078CE6E2}" srcOrd="3" destOrd="0" presId="urn:microsoft.com/office/officeart/2005/8/layout/hProcess9"/>
    <dgm:cxn modelId="{2D9B0883-36AC-4F34-8E95-290A29D15334}" type="presParOf" srcId="{C9E6516F-D5B2-4536-AF4D-4A93DE053500}" destId="{7892AFF3-7FA4-405E-AB60-6B12BC4407BF}" srcOrd="4" destOrd="0" presId="urn:microsoft.com/office/officeart/2005/8/layout/hProcess9"/>
    <dgm:cxn modelId="{B4A42FEA-E596-4453-B653-FD88F72AF7D0}" type="presParOf" srcId="{C9E6516F-D5B2-4536-AF4D-4A93DE053500}" destId="{697768A0-31A8-4D07-8D67-D534A91E23A1}" srcOrd="5" destOrd="0" presId="urn:microsoft.com/office/officeart/2005/8/layout/hProcess9"/>
    <dgm:cxn modelId="{E1730714-1F61-48F5-89F3-970367306AEB}" type="presParOf" srcId="{C9E6516F-D5B2-4536-AF4D-4A93DE053500}" destId="{979E4BAF-AD5B-4672-9C40-9E6D221A0798}" srcOrd="6" destOrd="0" presId="urn:microsoft.com/office/officeart/2005/8/layout/hProcess9"/>
    <dgm:cxn modelId="{5750B853-CD5B-42CA-8A4C-A632A3F890E0}" type="presParOf" srcId="{C9E6516F-D5B2-4536-AF4D-4A93DE053500}" destId="{CB6F3B84-5B8C-4FCB-8520-9007FAEC7E5C}" srcOrd="7" destOrd="0" presId="urn:microsoft.com/office/officeart/2005/8/layout/hProcess9"/>
    <dgm:cxn modelId="{0F1E230B-DF5A-4880-B94C-4FC70CA333B8}" type="presParOf" srcId="{C9E6516F-D5B2-4536-AF4D-4A93DE053500}" destId="{BF1FFF4F-A90D-4C1D-8946-17D6B79A6A6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D673E-33B7-4783-A404-C6B1C86AFAC7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786026D6-2E2E-4479-9976-D0DF46CA28D8}">
      <dgm:prSet custT="1"/>
      <dgm:spPr/>
      <dgm:t>
        <a:bodyPr/>
        <a:lstStyle/>
        <a:p>
          <a:pPr rtl="0"/>
          <a:r>
            <a:rPr lang="cs-CZ" sz="2400" dirty="0"/>
            <a:t>Náklady na pořízení </a:t>
          </a:r>
          <a:r>
            <a:rPr lang="cs-CZ" sz="2400" dirty="0" err="1"/>
            <a:t>elektrobusu</a:t>
          </a:r>
          <a:endParaRPr lang="cs-CZ" sz="2400" dirty="0"/>
        </a:p>
      </dgm:t>
    </dgm:pt>
    <dgm:pt modelId="{56808661-0899-4107-B841-FBD180F888D7}" type="parTrans" cxnId="{2EB106C6-0010-47E8-B9E3-6A1FA63B7CEF}">
      <dgm:prSet/>
      <dgm:spPr/>
      <dgm:t>
        <a:bodyPr/>
        <a:lstStyle/>
        <a:p>
          <a:endParaRPr lang="cs-CZ" sz="2800"/>
        </a:p>
      </dgm:t>
    </dgm:pt>
    <dgm:pt modelId="{9300AA2A-8957-4095-B070-F2C30517EE29}" type="sibTrans" cxnId="{2EB106C6-0010-47E8-B9E3-6A1FA63B7CEF}">
      <dgm:prSet/>
      <dgm:spPr/>
      <dgm:t>
        <a:bodyPr/>
        <a:lstStyle/>
        <a:p>
          <a:endParaRPr lang="cs-CZ" sz="2800"/>
        </a:p>
      </dgm:t>
    </dgm:pt>
    <dgm:pt modelId="{C331ED44-038E-4D67-BDC3-4ABD6D2524A3}">
      <dgm:prSet custT="1"/>
      <dgm:spPr/>
      <dgm:t>
        <a:bodyPr/>
        <a:lstStyle/>
        <a:p>
          <a:pPr rtl="0"/>
          <a:r>
            <a:rPr lang="cs-CZ" sz="2400"/>
            <a:t>Náklady na infrastrukturu</a:t>
          </a:r>
        </a:p>
      </dgm:t>
    </dgm:pt>
    <dgm:pt modelId="{1A260E3C-7B23-469B-9AE4-85D2C1262301}" type="parTrans" cxnId="{1C589ACE-A7E0-420F-8688-338992FBDB33}">
      <dgm:prSet/>
      <dgm:spPr/>
      <dgm:t>
        <a:bodyPr/>
        <a:lstStyle/>
        <a:p>
          <a:endParaRPr lang="cs-CZ" sz="2800"/>
        </a:p>
      </dgm:t>
    </dgm:pt>
    <dgm:pt modelId="{17B3E21C-9BC6-4C64-A144-8D0DB9E94778}" type="sibTrans" cxnId="{1C589ACE-A7E0-420F-8688-338992FBDB33}">
      <dgm:prSet/>
      <dgm:spPr/>
      <dgm:t>
        <a:bodyPr/>
        <a:lstStyle/>
        <a:p>
          <a:endParaRPr lang="cs-CZ" sz="2800"/>
        </a:p>
      </dgm:t>
    </dgm:pt>
    <dgm:pt modelId="{B2BB5C16-85E7-425C-803E-0F857CF28B66}">
      <dgm:prSet custT="1"/>
      <dgm:spPr/>
      <dgm:t>
        <a:bodyPr/>
        <a:lstStyle/>
        <a:p>
          <a:pPr rtl="0"/>
          <a:r>
            <a:rPr lang="cs-CZ" sz="2400" dirty="0"/>
            <a:t>Provozní náklady</a:t>
          </a:r>
        </a:p>
      </dgm:t>
    </dgm:pt>
    <dgm:pt modelId="{A2785956-D735-4E5E-8E7E-3AF87E866C9A}" type="parTrans" cxnId="{4ED7172E-3CF1-4EC8-8311-9E05309BEE69}">
      <dgm:prSet/>
      <dgm:spPr/>
      <dgm:t>
        <a:bodyPr/>
        <a:lstStyle/>
        <a:p>
          <a:endParaRPr lang="cs-CZ" sz="2800"/>
        </a:p>
      </dgm:t>
    </dgm:pt>
    <dgm:pt modelId="{04E575E4-8079-443B-A1FC-E236DF2DF7ED}" type="sibTrans" cxnId="{4ED7172E-3CF1-4EC8-8311-9E05309BEE69}">
      <dgm:prSet/>
      <dgm:spPr/>
      <dgm:t>
        <a:bodyPr/>
        <a:lstStyle/>
        <a:p>
          <a:endParaRPr lang="cs-CZ" sz="2800"/>
        </a:p>
      </dgm:t>
    </dgm:pt>
    <dgm:pt modelId="{F2E57B1F-6561-4B8C-A45A-39BB0D2B978E}">
      <dgm:prSet custT="1"/>
      <dgm:spPr/>
      <dgm:t>
        <a:bodyPr/>
        <a:lstStyle/>
        <a:p>
          <a:pPr rtl="0"/>
          <a:r>
            <a:rPr lang="cs-CZ" sz="2400" dirty="0"/>
            <a:t>Celkové náklady</a:t>
          </a:r>
        </a:p>
      </dgm:t>
    </dgm:pt>
    <dgm:pt modelId="{81563D69-3A24-4565-AC6D-542DC94440D8}" type="parTrans" cxnId="{31B3B92E-4A05-4AE5-9CCB-1D4C7D32087E}">
      <dgm:prSet/>
      <dgm:spPr/>
      <dgm:t>
        <a:bodyPr/>
        <a:lstStyle/>
        <a:p>
          <a:endParaRPr lang="cs-CZ" sz="2800"/>
        </a:p>
      </dgm:t>
    </dgm:pt>
    <dgm:pt modelId="{F07CE5A1-EA66-4941-9864-36116FF60473}" type="sibTrans" cxnId="{31B3B92E-4A05-4AE5-9CCB-1D4C7D32087E}">
      <dgm:prSet/>
      <dgm:spPr/>
      <dgm:t>
        <a:bodyPr/>
        <a:lstStyle/>
        <a:p>
          <a:endParaRPr lang="cs-CZ" sz="2800"/>
        </a:p>
      </dgm:t>
    </dgm:pt>
    <dgm:pt modelId="{9BD69DB2-DAEF-4543-A009-6D8D950944A0}" type="pres">
      <dgm:prSet presAssocID="{4F4D673E-33B7-4783-A404-C6B1C86AFAC7}" presName="Name0" presStyleCnt="0">
        <dgm:presLayoutVars>
          <dgm:dir/>
          <dgm:animLvl val="lvl"/>
          <dgm:resizeHandles/>
        </dgm:presLayoutVars>
      </dgm:prSet>
      <dgm:spPr/>
    </dgm:pt>
    <dgm:pt modelId="{B876BF7D-668A-450D-AD36-56788E4CEA79}" type="pres">
      <dgm:prSet presAssocID="{786026D6-2E2E-4479-9976-D0DF46CA28D8}" presName="linNode" presStyleCnt="0"/>
      <dgm:spPr/>
    </dgm:pt>
    <dgm:pt modelId="{DA163F13-775C-487D-96C9-4EEDCA4272A0}" type="pres">
      <dgm:prSet presAssocID="{786026D6-2E2E-4479-9976-D0DF46CA28D8}" presName="parentShp" presStyleLbl="node1" presStyleIdx="0" presStyleCnt="4">
        <dgm:presLayoutVars>
          <dgm:bulletEnabled val="1"/>
        </dgm:presLayoutVars>
      </dgm:prSet>
      <dgm:spPr/>
    </dgm:pt>
    <dgm:pt modelId="{A4CFDFEE-D87B-44C5-893C-410EC248DC1A}" type="pres">
      <dgm:prSet presAssocID="{786026D6-2E2E-4479-9976-D0DF46CA28D8}" presName="childShp" presStyleLbl="bgAccFollowNode1" presStyleIdx="0" presStyleCnt="4" custScaleX="14532">
        <dgm:presLayoutVars>
          <dgm:bulletEnabled val="1"/>
        </dgm:presLayoutVars>
      </dgm:prSet>
      <dgm:spPr>
        <a:solidFill>
          <a:schemeClr val="accent2">
            <a:lumMod val="75000"/>
            <a:alpha val="90000"/>
          </a:schemeClr>
        </a:solidFill>
      </dgm:spPr>
    </dgm:pt>
    <dgm:pt modelId="{45F948B1-8076-4D93-AE01-B456033715A5}" type="pres">
      <dgm:prSet presAssocID="{9300AA2A-8957-4095-B070-F2C30517EE29}" presName="spacing" presStyleCnt="0"/>
      <dgm:spPr/>
    </dgm:pt>
    <dgm:pt modelId="{A2BAE905-36C7-4CF2-8A93-2A85C761E202}" type="pres">
      <dgm:prSet presAssocID="{C331ED44-038E-4D67-BDC3-4ABD6D2524A3}" presName="linNode" presStyleCnt="0"/>
      <dgm:spPr/>
    </dgm:pt>
    <dgm:pt modelId="{D45D5CDC-8EEE-4EF2-872D-2BA15DFEC742}" type="pres">
      <dgm:prSet presAssocID="{C331ED44-038E-4D67-BDC3-4ABD6D2524A3}" presName="parentShp" presStyleLbl="node1" presStyleIdx="1" presStyleCnt="4">
        <dgm:presLayoutVars>
          <dgm:bulletEnabled val="1"/>
        </dgm:presLayoutVars>
      </dgm:prSet>
      <dgm:spPr/>
    </dgm:pt>
    <dgm:pt modelId="{8E0629E9-0309-4DE0-B685-1E96F0C85DF0}" type="pres">
      <dgm:prSet presAssocID="{C331ED44-038E-4D67-BDC3-4ABD6D2524A3}" presName="childShp" presStyleLbl="bgAccFollowNode1" presStyleIdx="1" presStyleCnt="4" custScaleX="14532">
        <dgm:presLayoutVars>
          <dgm:bulletEnabled val="1"/>
        </dgm:presLayoutVars>
      </dgm:prSet>
      <dgm:spPr/>
    </dgm:pt>
    <dgm:pt modelId="{3CE90B16-E6FB-4DBE-84B5-807710904C06}" type="pres">
      <dgm:prSet presAssocID="{17B3E21C-9BC6-4C64-A144-8D0DB9E94778}" presName="spacing" presStyleCnt="0"/>
      <dgm:spPr/>
    </dgm:pt>
    <dgm:pt modelId="{DE51EB12-5AD5-4B77-8620-9CF20C1361A9}" type="pres">
      <dgm:prSet presAssocID="{B2BB5C16-85E7-425C-803E-0F857CF28B66}" presName="linNode" presStyleCnt="0"/>
      <dgm:spPr/>
    </dgm:pt>
    <dgm:pt modelId="{B62A46B0-4362-4C1A-9023-3B34B08D17E6}" type="pres">
      <dgm:prSet presAssocID="{B2BB5C16-85E7-425C-803E-0F857CF28B66}" presName="parentShp" presStyleLbl="node1" presStyleIdx="2" presStyleCnt="4">
        <dgm:presLayoutVars>
          <dgm:bulletEnabled val="1"/>
        </dgm:presLayoutVars>
      </dgm:prSet>
      <dgm:spPr/>
    </dgm:pt>
    <dgm:pt modelId="{76D58C45-EF10-446C-B79A-1CB4ECA6F697}" type="pres">
      <dgm:prSet presAssocID="{B2BB5C16-85E7-425C-803E-0F857CF28B66}" presName="childShp" presStyleLbl="bgAccFollowNode1" presStyleIdx="2" presStyleCnt="4" custScaleX="14532">
        <dgm:presLayoutVars>
          <dgm:bulletEnabled val="1"/>
        </dgm:presLayoutVars>
      </dgm:prSet>
      <dgm:spPr/>
    </dgm:pt>
    <dgm:pt modelId="{301CF7CC-574D-40FE-B8A4-B71BC8080D9C}" type="pres">
      <dgm:prSet presAssocID="{04E575E4-8079-443B-A1FC-E236DF2DF7ED}" presName="spacing" presStyleCnt="0"/>
      <dgm:spPr/>
    </dgm:pt>
    <dgm:pt modelId="{905BF292-CA01-402E-9A0D-8C42D1045739}" type="pres">
      <dgm:prSet presAssocID="{F2E57B1F-6561-4B8C-A45A-39BB0D2B978E}" presName="linNode" presStyleCnt="0"/>
      <dgm:spPr/>
    </dgm:pt>
    <dgm:pt modelId="{BF982156-E168-432D-92FC-F519A912D6FB}" type="pres">
      <dgm:prSet presAssocID="{F2E57B1F-6561-4B8C-A45A-39BB0D2B978E}" presName="parentShp" presStyleLbl="node1" presStyleIdx="3" presStyleCnt="4">
        <dgm:presLayoutVars>
          <dgm:bulletEnabled val="1"/>
        </dgm:presLayoutVars>
      </dgm:prSet>
      <dgm:spPr/>
    </dgm:pt>
    <dgm:pt modelId="{CE9759A3-1F11-4494-8E7F-B2EE4352966E}" type="pres">
      <dgm:prSet presAssocID="{F2E57B1F-6561-4B8C-A45A-39BB0D2B978E}" presName="childShp" presStyleLbl="bgAccFollowNode1" presStyleIdx="3" presStyleCnt="4" custScaleX="14532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</dgm:ptLst>
  <dgm:cxnLst>
    <dgm:cxn modelId="{4ED7172E-3CF1-4EC8-8311-9E05309BEE69}" srcId="{4F4D673E-33B7-4783-A404-C6B1C86AFAC7}" destId="{B2BB5C16-85E7-425C-803E-0F857CF28B66}" srcOrd="2" destOrd="0" parTransId="{A2785956-D735-4E5E-8E7E-3AF87E866C9A}" sibTransId="{04E575E4-8079-443B-A1FC-E236DF2DF7ED}"/>
    <dgm:cxn modelId="{31B3B92E-4A05-4AE5-9CCB-1D4C7D32087E}" srcId="{4F4D673E-33B7-4783-A404-C6B1C86AFAC7}" destId="{F2E57B1F-6561-4B8C-A45A-39BB0D2B978E}" srcOrd="3" destOrd="0" parTransId="{81563D69-3A24-4565-AC6D-542DC94440D8}" sibTransId="{F07CE5A1-EA66-4941-9864-36116FF60473}"/>
    <dgm:cxn modelId="{6710CB61-9E7F-4467-9649-F1BEAA62A5A9}" type="presOf" srcId="{B2BB5C16-85E7-425C-803E-0F857CF28B66}" destId="{B62A46B0-4362-4C1A-9023-3B34B08D17E6}" srcOrd="0" destOrd="0" presId="urn:microsoft.com/office/officeart/2005/8/layout/vList6"/>
    <dgm:cxn modelId="{D0497B9B-0E25-4DEB-B3E6-5B86C1AA3EA9}" type="presOf" srcId="{4F4D673E-33B7-4783-A404-C6B1C86AFAC7}" destId="{9BD69DB2-DAEF-4543-A009-6D8D950944A0}" srcOrd="0" destOrd="0" presId="urn:microsoft.com/office/officeart/2005/8/layout/vList6"/>
    <dgm:cxn modelId="{4B52EAA4-3B8D-4E53-A43F-46B41AE0466F}" type="presOf" srcId="{C331ED44-038E-4D67-BDC3-4ABD6D2524A3}" destId="{D45D5CDC-8EEE-4EF2-872D-2BA15DFEC742}" srcOrd="0" destOrd="0" presId="urn:microsoft.com/office/officeart/2005/8/layout/vList6"/>
    <dgm:cxn modelId="{51B024AE-9096-4E47-9290-FAA4144B86D0}" type="presOf" srcId="{786026D6-2E2E-4479-9976-D0DF46CA28D8}" destId="{DA163F13-775C-487D-96C9-4EEDCA4272A0}" srcOrd="0" destOrd="0" presId="urn:microsoft.com/office/officeart/2005/8/layout/vList6"/>
    <dgm:cxn modelId="{EA08FFB2-DAB2-48F7-B19B-00877EE3A83A}" type="presOf" srcId="{F2E57B1F-6561-4B8C-A45A-39BB0D2B978E}" destId="{BF982156-E168-432D-92FC-F519A912D6FB}" srcOrd="0" destOrd="0" presId="urn:microsoft.com/office/officeart/2005/8/layout/vList6"/>
    <dgm:cxn modelId="{2EB106C6-0010-47E8-B9E3-6A1FA63B7CEF}" srcId="{4F4D673E-33B7-4783-A404-C6B1C86AFAC7}" destId="{786026D6-2E2E-4479-9976-D0DF46CA28D8}" srcOrd="0" destOrd="0" parTransId="{56808661-0899-4107-B841-FBD180F888D7}" sibTransId="{9300AA2A-8957-4095-B070-F2C30517EE29}"/>
    <dgm:cxn modelId="{1C589ACE-A7E0-420F-8688-338992FBDB33}" srcId="{4F4D673E-33B7-4783-A404-C6B1C86AFAC7}" destId="{C331ED44-038E-4D67-BDC3-4ABD6D2524A3}" srcOrd="1" destOrd="0" parTransId="{1A260E3C-7B23-469B-9AE4-85D2C1262301}" sibTransId="{17B3E21C-9BC6-4C64-A144-8D0DB9E94778}"/>
    <dgm:cxn modelId="{160EC804-1FB4-4C62-B0CA-D917933B1A45}" type="presParOf" srcId="{9BD69DB2-DAEF-4543-A009-6D8D950944A0}" destId="{B876BF7D-668A-450D-AD36-56788E4CEA79}" srcOrd="0" destOrd="0" presId="urn:microsoft.com/office/officeart/2005/8/layout/vList6"/>
    <dgm:cxn modelId="{C5AD97BF-0B12-49FC-B8EA-151ECD7294F1}" type="presParOf" srcId="{B876BF7D-668A-450D-AD36-56788E4CEA79}" destId="{DA163F13-775C-487D-96C9-4EEDCA4272A0}" srcOrd="0" destOrd="0" presId="urn:microsoft.com/office/officeart/2005/8/layout/vList6"/>
    <dgm:cxn modelId="{94EC662F-A031-41BA-8FCE-659AD5390EC3}" type="presParOf" srcId="{B876BF7D-668A-450D-AD36-56788E4CEA79}" destId="{A4CFDFEE-D87B-44C5-893C-410EC248DC1A}" srcOrd="1" destOrd="0" presId="urn:microsoft.com/office/officeart/2005/8/layout/vList6"/>
    <dgm:cxn modelId="{603E8A03-BAF8-4C1C-ACA7-37F6A51FF035}" type="presParOf" srcId="{9BD69DB2-DAEF-4543-A009-6D8D950944A0}" destId="{45F948B1-8076-4D93-AE01-B456033715A5}" srcOrd="1" destOrd="0" presId="urn:microsoft.com/office/officeart/2005/8/layout/vList6"/>
    <dgm:cxn modelId="{4D62DE0C-2F4C-4CB2-9445-7C7CDEC44812}" type="presParOf" srcId="{9BD69DB2-DAEF-4543-A009-6D8D950944A0}" destId="{A2BAE905-36C7-4CF2-8A93-2A85C761E202}" srcOrd="2" destOrd="0" presId="urn:microsoft.com/office/officeart/2005/8/layout/vList6"/>
    <dgm:cxn modelId="{DCDD39EF-C645-4C8A-84D6-E6143D1F2F02}" type="presParOf" srcId="{A2BAE905-36C7-4CF2-8A93-2A85C761E202}" destId="{D45D5CDC-8EEE-4EF2-872D-2BA15DFEC742}" srcOrd="0" destOrd="0" presId="urn:microsoft.com/office/officeart/2005/8/layout/vList6"/>
    <dgm:cxn modelId="{68564D00-76E0-487F-9133-077A207E7A3A}" type="presParOf" srcId="{A2BAE905-36C7-4CF2-8A93-2A85C761E202}" destId="{8E0629E9-0309-4DE0-B685-1E96F0C85DF0}" srcOrd="1" destOrd="0" presId="urn:microsoft.com/office/officeart/2005/8/layout/vList6"/>
    <dgm:cxn modelId="{AFE12BBB-F8EF-4DFB-89C0-9A4DCCCBEF0B}" type="presParOf" srcId="{9BD69DB2-DAEF-4543-A009-6D8D950944A0}" destId="{3CE90B16-E6FB-4DBE-84B5-807710904C06}" srcOrd="3" destOrd="0" presId="urn:microsoft.com/office/officeart/2005/8/layout/vList6"/>
    <dgm:cxn modelId="{8458A9E5-73A2-492C-AFE5-430886011AC5}" type="presParOf" srcId="{9BD69DB2-DAEF-4543-A009-6D8D950944A0}" destId="{DE51EB12-5AD5-4B77-8620-9CF20C1361A9}" srcOrd="4" destOrd="0" presId="urn:microsoft.com/office/officeart/2005/8/layout/vList6"/>
    <dgm:cxn modelId="{0EEDE6DE-7C0F-4D39-9922-45ECAA9F2409}" type="presParOf" srcId="{DE51EB12-5AD5-4B77-8620-9CF20C1361A9}" destId="{B62A46B0-4362-4C1A-9023-3B34B08D17E6}" srcOrd="0" destOrd="0" presId="urn:microsoft.com/office/officeart/2005/8/layout/vList6"/>
    <dgm:cxn modelId="{61C3E3DA-127C-47C4-9DDA-8B11016F9FE7}" type="presParOf" srcId="{DE51EB12-5AD5-4B77-8620-9CF20C1361A9}" destId="{76D58C45-EF10-446C-B79A-1CB4ECA6F697}" srcOrd="1" destOrd="0" presId="urn:microsoft.com/office/officeart/2005/8/layout/vList6"/>
    <dgm:cxn modelId="{FE300E6B-935A-4927-A26D-683A24C8A695}" type="presParOf" srcId="{9BD69DB2-DAEF-4543-A009-6D8D950944A0}" destId="{301CF7CC-574D-40FE-B8A4-B71BC8080D9C}" srcOrd="5" destOrd="0" presId="urn:microsoft.com/office/officeart/2005/8/layout/vList6"/>
    <dgm:cxn modelId="{DD485055-2CD6-4D99-96BD-5505639B9F0C}" type="presParOf" srcId="{9BD69DB2-DAEF-4543-A009-6D8D950944A0}" destId="{905BF292-CA01-402E-9A0D-8C42D1045739}" srcOrd="6" destOrd="0" presId="urn:microsoft.com/office/officeart/2005/8/layout/vList6"/>
    <dgm:cxn modelId="{2BD9FDEA-E76C-4E6C-8F4E-EA392A417444}" type="presParOf" srcId="{905BF292-CA01-402E-9A0D-8C42D1045739}" destId="{BF982156-E168-432D-92FC-F519A912D6FB}" srcOrd="0" destOrd="0" presId="urn:microsoft.com/office/officeart/2005/8/layout/vList6"/>
    <dgm:cxn modelId="{F1964A36-FA88-4662-A423-DB87E7797180}" type="presParOf" srcId="{905BF292-CA01-402E-9A0D-8C42D1045739}" destId="{CE9759A3-1F11-4494-8E7F-B2EE435296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65551-0705-4F68-BC39-49E736EB3C75}">
      <dsp:nvSpPr>
        <dsp:cNvPr id="0" name=""/>
        <dsp:cNvSpPr/>
      </dsp:nvSpPr>
      <dsp:spPr>
        <a:xfrm>
          <a:off x="859054" y="0"/>
          <a:ext cx="9735953" cy="4960736"/>
        </a:xfrm>
        <a:prstGeom prst="rightArrow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CFBABD-F7C0-4393-A416-D0F9929CCC79}">
      <dsp:nvSpPr>
        <dsp:cNvPr id="0" name=""/>
        <dsp:cNvSpPr/>
      </dsp:nvSpPr>
      <dsp:spPr>
        <a:xfrm>
          <a:off x="3355" y="1488220"/>
          <a:ext cx="2020120" cy="19842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Parciální trolejbus</a:t>
          </a:r>
        </a:p>
      </dsp:txBody>
      <dsp:txXfrm>
        <a:off x="100220" y="1585085"/>
        <a:ext cx="1826390" cy="1790564"/>
      </dsp:txXfrm>
    </dsp:sp>
    <dsp:sp modelId="{77D5DA3A-74F3-438E-A378-95800139B7E2}">
      <dsp:nvSpPr>
        <dsp:cNvPr id="0" name=""/>
        <dsp:cNvSpPr/>
      </dsp:nvSpPr>
      <dsp:spPr>
        <a:xfrm>
          <a:off x="2360163" y="1488220"/>
          <a:ext cx="2020120" cy="1984294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Dynamický elektrobus</a:t>
          </a:r>
        </a:p>
      </dsp:txBody>
      <dsp:txXfrm>
        <a:off x="2457028" y="1585085"/>
        <a:ext cx="1826390" cy="1790564"/>
      </dsp:txXfrm>
    </dsp:sp>
    <dsp:sp modelId="{7892AFF3-7FA4-405E-AB60-6B12BC4407BF}">
      <dsp:nvSpPr>
        <dsp:cNvPr id="0" name=""/>
        <dsp:cNvSpPr/>
      </dsp:nvSpPr>
      <dsp:spPr>
        <a:xfrm>
          <a:off x="4716971" y="1488220"/>
          <a:ext cx="2020120" cy="1984294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Statický elektrobus</a:t>
          </a:r>
        </a:p>
      </dsp:txBody>
      <dsp:txXfrm>
        <a:off x="4813836" y="1585085"/>
        <a:ext cx="1826390" cy="1790564"/>
      </dsp:txXfrm>
    </dsp:sp>
    <dsp:sp modelId="{979E4BAF-AD5B-4672-9C40-9E6D221A0798}">
      <dsp:nvSpPr>
        <dsp:cNvPr id="0" name=""/>
        <dsp:cNvSpPr/>
      </dsp:nvSpPr>
      <dsp:spPr>
        <a:xfrm>
          <a:off x="7073778" y="1488220"/>
          <a:ext cx="2020120" cy="1984294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Oportunitní </a:t>
          </a:r>
          <a:r>
            <a:rPr lang="cs-CZ" sz="2400" kern="1200" dirty="0" err="1"/>
            <a:t>elektrobus</a:t>
          </a:r>
          <a:r>
            <a:rPr lang="cs-CZ" sz="2400" kern="1200" dirty="0"/>
            <a:t> </a:t>
          </a:r>
          <a:br>
            <a:rPr lang="cs-CZ" sz="2400" kern="1200" dirty="0"/>
          </a:br>
          <a:r>
            <a:rPr lang="cs-CZ" sz="2400" kern="1200" dirty="0"/>
            <a:t>s nabíjením přes vrchní kontakt</a:t>
          </a:r>
        </a:p>
      </dsp:txBody>
      <dsp:txXfrm>
        <a:off x="7170643" y="1585085"/>
        <a:ext cx="1826390" cy="1790564"/>
      </dsp:txXfrm>
    </dsp:sp>
    <dsp:sp modelId="{BF1FFF4F-A90D-4C1D-8946-17D6B79A6A63}">
      <dsp:nvSpPr>
        <dsp:cNvPr id="0" name=""/>
        <dsp:cNvSpPr/>
      </dsp:nvSpPr>
      <dsp:spPr>
        <a:xfrm>
          <a:off x="9430586" y="1488220"/>
          <a:ext cx="2020120" cy="1984294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Oportunitní </a:t>
          </a:r>
          <a:r>
            <a:rPr lang="cs-CZ" sz="2400" kern="1200" dirty="0" err="1"/>
            <a:t>elektrobus</a:t>
          </a:r>
          <a:r>
            <a:rPr lang="cs-CZ" sz="2400" kern="1200" dirty="0"/>
            <a:t> </a:t>
          </a:r>
          <a:br>
            <a:rPr lang="cs-CZ" sz="2400" kern="1200" dirty="0"/>
          </a:br>
          <a:r>
            <a:rPr lang="cs-CZ" sz="2400" kern="1200" dirty="0"/>
            <a:t>s indukčním dobíjením</a:t>
          </a:r>
        </a:p>
      </dsp:txBody>
      <dsp:txXfrm>
        <a:off x="9527451" y="1585085"/>
        <a:ext cx="1826390" cy="1790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FDFEE-D87B-44C5-893C-410EC248DC1A}">
      <dsp:nvSpPr>
        <dsp:cNvPr id="0" name=""/>
        <dsp:cNvSpPr/>
      </dsp:nvSpPr>
      <dsp:spPr>
        <a:xfrm>
          <a:off x="5420370" y="1274"/>
          <a:ext cx="720003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75000"/>
            <a:alpha val="9000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63F13-775C-487D-96C9-4EEDCA4272A0}">
      <dsp:nvSpPr>
        <dsp:cNvPr id="0" name=""/>
        <dsp:cNvSpPr/>
      </dsp:nvSpPr>
      <dsp:spPr>
        <a:xfrm>
          <a:off x="2117300" y="1274"/>
          <a:ext cx="3303070" cy="10113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Náklady na pořízení </a:t>
          </a:r>
          <a:r>
            <a:rPr lang="cs-CZ" sz="2400" kern="1200" dirty="0" err="1"/>
            <a:t>elektrobusu</a:t>
          </a:r>
          <a:endParaRPr lang="cs-CZ" sz="2400" kern="1200" dirty="0"/>
        </a:p>
      </dsp:txBody>
      <dsp:txXfrm>
        <a:off x="2166670" y="50644"/>
        <a:ext cx="3204330" cy="912606"/>
      </dsp:txXfrm>
    </dsp:sp>
    <dsp:sp modelId="{8E0629E9-0309-4DE0-B685-1E96F0C85DF0}">
      <dsp:nvSpPr>
        <dsp:cNvPr id="0" name=""/>
        <dsp:cNvSpPr/>
      </dsp:nvSpPr>
      <dsp:spPr>
        <a:xfrm>
          <a:off x="5420370" y="1113755"/>
          <a:ext cx="720003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D5CDC-8EEE-4EF2-872D-2BA15DFEC742}">
      <dsp:nvSpPr>
        <dsp:cNvPr id="0" name=""/>
        <dsp:cNvSpPr/>
      </dsp:nvSpPr>
      <dsp:spPr>
        <a:xfrm>
          <a:off x="2117300" y="1113755"/>
          <a:ext cx="3303070" cy="1011346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Náklady na infrastrukturu</a:t>
          </a:r>
        </a:p>
      </dsp:txBody>
      <dsp:txXfrm>
        <a:off x="2166670" y="1163125"/>
        <a:ext cx="3204330" cy="912606"/>
      </dsp:txXfrm>
    </dsp:sp>
    <dsp:sp modelId="{76D58C45-EF10-446C-B79A-1CB4ECA6F697}">
      <dsp:nvSpPr>
        <dsp:cNvPr id="0" name=""/>
        <dsp:cNvSpPr/>
      </dsp:nvSpPr>
      <dsp:spPr>
        <a:xfrm>
          <a:off x="5420370" y="2226236"/>
          <a:ext cx="720003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A46B0-4362-4C1A-9023-3B34B08D17E6}">
      <dsp:nvSpPr>
        <dsp:cNvPr id="0" name=""/>
        <dsp:cNvSpPr/>
      </dsp:nvSpPr>
      <dsp:spPr>
        <a:xfrm>
          <a:off x="2117300" y="2226236"/>
          <a:ext cx="3303070" cy="1011346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Provozní náklady</a:t>
          </a:r>
        </a:p>
      </dsp:txBody>
      <dsp:txXfrm>
        <a:off x="2166670" y="2275606"/>
        <a:ext cx="3204330" cy="912606"/>
      </dsp:txXfrm>
    </dsp:sp>
    <dsp:sp modelId="{CE9759A3-1F11-4494-8E7F-B2EE4352966E}">
      <dsp:nvSpPr>
        <dsp:cNvPr id="0" name=""/>
        <dsp:cNvSpPr/>
      </dsp:nvSpPr>
      <dsp:spPr>
        <a:xfrm>
          <a:off x="5420370" y="3338717"/>
          <a:ext cx="720003" cy="1011346"/>
        </a:xfrm>
        <a:prstGeom prst="rightArrow">
          <a:avLst>
            <a:gd name="adj1" fmla="val 75000"/>
            <a:gd name="adj2" fmla="val 50000"/>
          </a:avLst>
        </a:prstGeom>
        <a:solidFill>
          <a:srgbClr val="7030A0">
            <a:alpha val="90000"/>
          </a:srgb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82156-E168-432D-92FC-F519A912D6FB}">
      <dsp:nvSpPr>
        <dsp:cNvPr id="0" name=""/>
        <dsp:cNvSpPr/>
      </dsp:nvSpPr>
      <dsp:spPr>
        <a:xfrm>
          <a:off x="2117300" y="3338717"/>
          <a:ext cx="3303070" cy="1011346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Celkové náklady</a:t>
          </a:r>
        </a:p>
      </dsp:txBody>
      <dsp:txXfrm>
        <a:off x="2166670" y="3388087"/>
        <a:ext cx="3204330" cy="91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679EF-8E23-48AD-9837-33C68D3F582D}" type="datetimeFigureOut">
              <a:rPr lang="cs-CZ" smtClean="0"/>
              <a:t>20.06.2018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3CED6-2ABA-47EC-B9E8-041BAFEED3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13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D738-2B37-4F1F-BB0F-61A90576711D}" type="datetime1">
              <a:rPr lang="cs-CZ" smtClean="0"/>
              <a:t>20.06.2018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25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A7F5-6CA0-4EAB-B65F-015366D5CE89}" type="datetime1">
              <a:rPr lang="cs-CZ" smtClean="0"/>
              <a:t>20.06.2018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66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FA5E-98C7-44AB-9390-AAF4BDADCF1C}" type="datetime1">
              <a:rPr lang="cs-CZ" smtClean="0"/>
              <a:t>20.06.2018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63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7368-E4E3-45D9-ABA9-AAA3506826A8}" type="datetime1">
              <a:rPr lang="cs-CZ" smtClean="0"/>
              <a:t>20.06.2018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41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8999-3D69-4B11-A597-4A32D0317D6C}" type="datetime1">
              <a:rPr lang="cs-CZ" smtClean="0"/>
              <a:t>20.06.2018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2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FA85-0E78-47BF-A645-C494CF30678A}" type="datetime1">
              <a:rPr lang="cs-CZ" smtClean="0"/>
              <a:t>20.06.2018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70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F50E-23E2-4548-A98A-F042948388C7}" type="datetime1">
              <a:rPr lang="cs-CZ" smtClean="0"/>
              <a:t>20.06.2018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36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C75F-27EB-474E-B02D-8A02888134FF}" type="datetime1">
              <a:rPr lang="cs-CZ" smtClean="0"/>
              <a:t>20.06.2018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0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663-98C4-476A-B7A3-E0DB397E0E14}" type="datetime1">
              <a:rPr lang="cs-CZ" smtClean="0"/>
              <a:t>20.06.2018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80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AC18-24BD-4C4B-94E1-D30D17279EEF}" type="datetime1">
              <a:rPr lang="cs-CZ" smtClean="0"/>
              <a:t>20.06.2018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63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DCC6-62B7-4B6A-BCC6-F0B3BC350E5E}" type="datetime1">
              <a:rPr lang="cs-CZ" smtClean="0"/>
              <a:t>20.06.2018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2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28000">
              <a:schemeClr val="accent6">
                <a:lumMod val="97000"/>
                <a:lumOff val="3000"/>
                <a:alpha val="47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E99FE-FBB2-4932-9F85-8D00CF8AE1DF}" type="datetime1">
              <a:rPr lang="cs-CZ" smtClean="0"/>
              <a:t>20.06.2018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EB78-20B7-4DC4-8A05-178E9C2A93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4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28000">
              <a:schemeClr val="accent6">
                <a:lumMod val="97000"/>
                <a:lumOff val="3000"/>
                <a:alpha val="47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740F6-0C87-42B2-83A3-3C746512D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9846" y="1439798"/>
            <a:ext cx="8825658" cy="1996527"/>
          </a:xfrm>
        </p:spPr>
        <p:txBody>
          <a:bodyPr/>
          <a:lstStyle/>
          <a:p>
            <a:r>
              <a:rPr lang="cs-CZ" b="1" dirty="0" err="1"/>
              <a:t>Elektrobusy</a:t>
            </a:r>
            <a:r>
              <a:rPr lang="cs-CZ" b="1" dirty="0"/>
              <a:t> v Praze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D4FBA7-0168-4313-8F0F-67E1BA04E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116" y="4730194"/>
            <a:ext cx="9144000" cy="165576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Bárta Tomáš, Chlup </a:t>
            </a:r>
            <a:r>
              <a:rPr lang="cs-CZ" b="1" dirty="0"/>
              <a:t>M</a:t>
            </a:r>
            <a:r>
              <a:rPr lang="cs-CZ" b="1" dirty="0">
                <a:solidFill>
                  <a:schemeClr val="tx1"/>
                </a:solidFill>
              </a:rPr>
              <a:t>artin</a:t>
            </a:r>
          </a:p>
          <a:p>
            <a:r>
              <a:rPr lang="cs-CZ" dirty="0"/>
              <a:t>VOŠ a SPŠD Masná 18, Praha 1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02525" y="439387"/>
            <a:ext cx="447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SOČ 2018: obor č. 9</a:t>
            </a:r>
          </a:p>
        </p:txBody>
      </p:sp>
    </p:spTree>
    <p:extLst>
      <p:ext uri="{BB962C8B-B14F-4D97-AF65-F5344CB8AC3E}">
        <p14:creationId xmlns:p14="http://schemas.microsoft.com/office/powerpoint/2010/main" val="38390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81FB4F-36D7-4687-82EF-03A1291B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10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59651C7-2909-4A0E-BA4E-36AFD57FB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b="1" dirty="0"/>
              <a:t>Ekologie provozu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40D6C9D-3699-4C6C-831A-413929EB5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67269"/>
              </p:ext>
            </p:extLst>
          </p:nvPr>
        </p:nvGraphicFramePr>
        <p:xfrm>
          <a:off x="419100" y="1988213"/>
          <a:ext cx="11353800" cy="43047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4600">
                  <a:extLst>
                    <a:ext uri="{9D8B030D-6E8A-4147-A177-3AD203B41FA5}">
                      <a16:colId xmlns:a16="http://schemas.microsoft.com/office/drawing/2014/main" val="2033181735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849712238"/>
                    </a:ext>
                  </a:extLst>
                </a:gridCol>
                <a:gridCol w="3784600">
                  <a:extLst>
                    <a:ext uri="{9D8B030D-6E8A-4147-A177-3AD203B41FA5}">
                      <a16:colId xmlns:a16="http://schemas.microsoft.com/office/drawing/2014/main" val="3459904870"/>
                    </a:ext>
                  </a:extLst>
                </a:gridCol>
              </a:tblGrid>
              <a:tr h="71745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+/-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0577894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Nízká hlučnost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Výroba elektrické 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Baterie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0193653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Vyšší účinnost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Neekologický v místě provozu (?)</a:t>
                      </a:r>
                    </a:p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60113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Rekuperace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664377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Lepší stoupavost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594932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Ekologický v místě provozu (?)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11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3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681719"/>
              </p:ext>
            </p:extLst>
          </p:nvPr>
        </p:nvGraphicFramePr>
        <p:xfrm>
          <a:off x="-1303423" y="1789530"/>
          <a:ext cx="82576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11</a:t>
            </a:fld>
            <a:endParaRPr lang="cs-CZ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F18A560-04B5-4881-9C25-176FB018D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5458"/>
              </p:ext>
            </p:extLst>
          </p:nvPr>
        </p:nvGraphicFramePr>
        <p:xfrm>
          <a:off x="4979963" y="1714453"/>
          <a:ext cx="6783753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1251">
                  <a:extLst>
                    <a:ext uri="{9D8B030D-6E8A-4147-A177-3AD203B41FA5}">
                      <a16:colId xmlns:a16="http://schemas.microsoft.com/office/drawing/2014/main" val="2357657958"/>
                    </a:ext>
                  </a:extLst>
                </a:gridCol>
                <a:gridCol w="2261251">
                  <a:extLst>
                    <a:ext uri="{9D8B030D-6E8A-4147-A177-3AD203B41FA5}">
                      <a16:colId xmlns:a16="http://schemas.microsoft.com/office/drawing/2014/main" val="2888594396"/>
                    </a:ext>
                  </a:extLst>
                </a:gridCol>
                <a:gridCol w="2261251">
                  <a:extLst>
                    <a:ext uri="{9D8B030D-6E8A-4147-A177-3AD203B41FA5}">
                      <a16:colId xmlns:a16="http://schemas.microsoft.com/office/drawing/2014/main" val="114858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Typ vozidla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SOR NS 12 Electric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SOR NB 12 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64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Typ pohonu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Elektrický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Naftový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4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Cena (Kč)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14 963 545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6 132 030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8469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4E5D466-07ED-498F-8DB0-2B7E111D2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88548"/>
              </p:ext>
            </p:extLst>
          </p:nvPr>
        </p:nvGraphicFramePr>
        <p:xfrm>
          <a:off x="4867421" y="1714453"/>
          <a:ext cx="7212037" cy="4597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19968">
                  <a:extLst>
                    <a:ext uri="{9D8B030D-6E8A-4147-A177-3AD203B41FA5}">
                      <a16:colId xmlns:a16="http://schemas.microsoft.com/office/drawing/2014/main" val="721976730"/>
                    </a:ext>
                  </a:extLst>
                </a:gridCol>
                <a:gridCol w="3492069">
                  <a:extLst>
                    <a:ext uri="{9D8B030D-6E8A-4147-A177-3AD203B41FA5}">
                      <a16:colId xmlns:a16="http://schemas.microsoft.com/office/drawing/2014/main" val="1706175722"/>
                    </a:ext>
                  </a:extLst>
                </a:gridCol>
              </a:tblGrid>
              <a:tr h="5746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Cena (Kč)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6833222"/>
                  </a:ext>
                </a:extLst>
              </a:tr>
              <a:tr h="5746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Zásuvka, AC (střídavý proud) vstup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225 000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4643986"/>
                  </a:ext>
                </a:extLst>
              </a:tr>
              <a:tr h="5746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Zásuvka, DC (stejnosměrný proud) vstup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2 000 000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5016591"/>
                  </a:ext>
                </a:extLst>
              </a:tr>
              <a:tr h="5746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Zásuvka z tramvajové sítě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375 000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5435915"/>
                  </a:ext>
                </a:extLst>
              </a:tr>
              <a:tr h="5746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Rameno s kontakty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700 000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535117"/>
                  </a:ext>
                </a:extLst>
              </a:tr>
              <a:tr h="5746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Pantograf, z veřejné sítě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3 125 000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4442421"/>
                  </a:ext>
                </a:extLst>
              </a:tr>
              <a:tr h="5746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Pantograf, z tramvajové sítě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800 000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6648448"/>
                  </a:ext>
                </a:extLst>
              </a:tr>
              <a:tr h="5746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Indukční přenos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1 925 000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1519378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8D4C9664-1AD7-46E4-9559-7BBD0F62E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45953"/>
              </p:ext>
            </p:extLst>
          </p:nvPr>
        </p:nvGraphicFramePr>
        <p:xfrm>
          <a:off x="5239434" y="3699803"/>
          <a:ext cx="6114366" cy="16108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7183">
                  <a:extLst>
                    <a:ext uri="{9D8B030D-6E8A-4147-A177-3AD203B41FA5}">
                      <a16:colId xmlns:a16="http://schemas.microsoft.com/office/drawing/2014/main" val="4134839583"/>
                    </a:ext>
                  </a:extLst>
                </a:gridCol>
                <a:gridCol w="3057183">
                  <a:extLst>
                    <a:ext uri="{9D8B030D-6E8A-4147-A177-3AD203B41FA5}">
                      <a16:colId xmlns:a16="http://schemas.microsoft.com/office/drawing/2014/main" val="2439220952"/>
                    </a:ext>
                  </a:extLst>
                </a:gridCol>
              </a:tblGrid>
              <a:tr h="402717">
                <a:tc>
                  <a:txBody>
                    <a:bodyPr/>
                    <a:lstStyle/>
                    <a:p>
                      <a:r>
                        <a:rPr lang="cs-CZ" dirty="0"/>
                        <a:t>Typ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Cena (Kč) / 1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484487"/>
                  </a:ext>
                </a:extLst>
              </a:tr>
              <a:tr h="402717">
                <a:tc>
                  <a:txBody>
                    <a:bodyPr/>
                    <a:lstStyle/>
                    <a:p>
                      <a:r>
                        <a:rPr lang="cs-CZ" dirty="0"/>
                        <a:t>Elektrický autobus (bez b.)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 – 5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58133"/>
                  </a:ext>
                </a:extLst>
              </a:tr>
              <a:tr h="402717">
                <a:tc>
                  <a:txBody>
                    <a:bodyPr/>
                    <a:lstStyle/>
                    <a:p>
                      <a:r>
                        <a:rPr lang="cs-CZ" dirty="0"/>
                        <a:t>Elektrický autobus (s b.)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 – 8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170973"/>
                  </a:ext>
                </a:extLst>
              </a:tr>
              <a:tr h="402717">
                <a:tc>
                  <a:txBody>
                    <a:bodyPr/>
                    <a:lstStyle/>
                    <a:p>
                      <a:r>
                        <a:rPr lang="cs-CZ" dirty="0"/>
                        <a:t>Naftový autobus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 – 9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04844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33E83B65-ED1B-418E-96B5-ED9E9ADCC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421" y="2227434"/>
            <a:ext cx="7220796" cy="4159296"/>
          </a:xfrm>
          <a:prstGeom prst="rect">
            <a:avLst/>
          </a:prstGeom>
        </p:spPr>
      </p:pic>
      <p:sp>
        <p:nvSpPr>
          <p:cNvPr id="15" name="Nadpis 1">
            <a:extLst>
              <a:ext uri="{FF2B5EF4-FFF2-40B4-BE49-F238E27FC236}">
                <a16:creationId xmlns:a16="http://schemas.microsoft.com/office/drawing/2014/main" id="{53EEEF09-48D3-486F-B8B5-88B0419731D9}"/>
              </a:ext>
            </a:extLst>
          </p:cNvPr>
          <p:cNvSpPr txBox="1">
            <a:spLocks/>
          </p:cNvSpPr>
          <p:nvPr/>
        </p:nvSpPr>
        <p:spPr>
          <a:xfrm>
            <a:off x="646111" y="452719"/>
            <a:ext cx="10976394" cy="630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Náklady</a:t>
            </a:r>
          </a:p>
        </p:txBody>
      </p:sp>
    </p:spTree>
    <p:extLst>
      <p:ext uri="{BB962C8B-B14F-4D97-AF65-F5344CB8AC3E}">
        <p14:creationId xmlns:p14="http://schemas.microsoft.com/office/powerpoint/2010/main" val="10970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B3CB03-6DB5-4EB4-8E7F-CD0AF0FB7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/>
              <a:t>Provoz klasických trolejbusů v Praze</a:t>
            </a:r>
          </a:p>
          <a:p>
            <a:r>
              <a:rPr lang="cs-CZ" sz="2600" dirty="0"/>
              <a:t>Provozování parciálního trolejbusu</a:t>
            </a:r>
          </a:p>
          <a:p>
            <a:r>
              <a:rPr lang="cs-CZ" sz="2600" dirty="0"/>
              <a:t>Provozování dynamického </a:t>
            </a:r>
            <a:r>
              <a:rPr lang="cs-CZ" sz="2600" dirty="0" err="1"/>
              <a:t>elektrobusu</a:t>
            </a:r>
            <a:endParaRPr lang="cs-CZ" sz="2600" dirty="0"/>
          </a:p>
          <a:p>
            <a:r>
              <a:rPr lang="cs-CZ" sz="2600" dirty="0"/>
              <a:t>Provozování statického </a:t>
            </a:r>
            <a:r>
              <a:rPr lang="cs-CZ" sz="2600" dirty="0" err="1"/>
              <a:t>elektrobusu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12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6FFD6B9-96DB-444C-948F-0F0FDCA9942A}"/>
              </a:ext>
            </a:extLst>
          </p:cNvPr>
          <p:cNvSpPr txBox="1">
            <a:spLocks/>
          </p:cNvSpPr>
          <p:nvPr/>
        </p:nvSpPr>
        <p:spPr>
          <a:xfrm>
            <a:off x="646111" y="452719"/>
            <a:ext cx="10976394" cy="630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Studie </a:t>
            </a:r>
            <a:r>
              <a:rPr lang="cs-CZ" sz="4000" b="1" dirty="0" err="1"/>
              <a:t>elektrobusy</a:t>
            </a:r>
            <a:r>
              <a:rPr lang="cs-CZ" sz="4000" b="1" dirty="0"/>
              <a:t> v Praze</a:t>
            </a:r>
          </a:p>
        </p:txBody>
      </p:sp>
    </p:spTree>
    <p:extLst>
      <p:ext uri="{BB962C8B-B14F-4D97-AF65-F5344CB8AC3E}">
        <p14:creationId xmlns:p14="http://schemas.microsoft.com/office/powerpoint/2010/main" val="3184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01F1A6-E08B-4C2D-8EC2-79E66CB0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54775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13</a:t>
            </a:fld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8C9C209-32D9-4590-BAE6-F9C7A90CC435}"/>
              </a:ext>
            </a:extLst>
          </p:cNvPr>
          <p:cNvSpPr txBox="1">
            <a:spLocks/>
          </p:cNvSpPr>
          <p:nvPr/>
        </p:nvSpPr>
        <p:spPr>
          <a:xfrm>
            <a:off x="646111" y="452719"/>
            <a:ext cx="10976394" cy="630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Provozování statického </a:t>
            </a:r>
            <a:r>
              <a:rPr lang="cs-CZ" sz="4000" b="1" dirty="0" err="1"/>
              <a:t>elektrobusu</a:t>
            </a:r>
            <a:endParaRPr lang="cs-CZ" sz="40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CD2268-87BF-4A2C-8D59-B28EE479A2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89" y="1238588"/>
            <a:ext cx="4777735" cy="547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25D1F9F-CC37-4171-A77E-7FCE33B668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189" y="1771650"/>
            <a:ext cx="6453715" cy="441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90BB4E3-360A-4856-80AB-BC61D2D698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5559" y="1771650"/>
            <a:ext cx="9691142" cy="4385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69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4B496F2-5E24-4B9A-B946-CBBEFB9B5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92" y="965102"/>
            <a:ext cx="5557018" cy="544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DCF5B25-C933-4FC4-9F73-4513A6C8A7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1712" y="2252870"/>
            <a:ext cx="6254496" cy="31480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14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23098F52-123C-430E-B4BB-BD40653010A5}"/>
              </a:ext>
            </a:extLst>
          </p:cNvPr>
          <p:cNvSpPr txBox="1">
            <a:spLocks/>
          </p:cNvSpPr>
          <p:nvPr/>
        </p:nvSpPr>
        <p:spPr>
          <a:xfrm>
            <a:off x="5954061" y="365125"/>
            <a:ext cx="5399739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Linka 140</a:t>
            </a:r>
          </a:p>
        </p:txBody>
      </p:sp>
    </p:spTree>
    <p:extLst>
      <p:ext uri="{BB962C8B-B14F-4D97-AF65-F5344CB8AC3E}">
        <p14:creationId xmlns:p14="http://schemas.microsoft.com/office/powerpoint/2010/main" val="16073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D11C3-0FD9-4962-818D-EB6BB49B3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b="1" dirty="0"/>
              <a:t>Vysočanská estakáda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EDC94B-452B-43B0-95F7-137ADF2954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181" y="1203158"/>
            <a:ext cx="9048963" cy="54606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15</a:t>
            </a:fld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448800" y="643948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16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ECEC3C9-A1A5-4473-BDEF-AAD1A99E7C9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Slavia - Chodovská</a:t>
            </a:r>
          </a:p>
        </p:txBody>
      </p:sp>
      <p:pic>
        <p:nvPicPr>
          <p:cNvPr id="3" name="Obrázek 2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437775CD-0613-4BF1-83A1-CF75852C7B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078" y="1158658"/>
            <a:ext cx="4183844" cy="55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6B52F74-E7E4-46C7-AEB0-FC0BFB2279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263" y="1470233"/>
            <a:ext cx="4473257" cy="481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0CB238-C3B4-4DA4-B37C-25F1129880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057" y="2342989"/>
            <a:ext cx="7253463" cy="30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466761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17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7D66ECFC-BA9C-4570-8A7A-EA2065B827D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Dejvice – Suchdol</a:t>
            </a:r>
          </a:p>
        </p:txBody>
      </p:sp>
    </p:spTree>
    <p:extLst>
      <p:ext uri="{BB962C8B-B14F-4D97-AF65-F5344CB8AC3E}">
        <p14:creationId xmlns:p14="http://schemas.microsoft.com/office/powerpoint/2010/main" val="42489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CE0FBD55-5912-4880-890A-FF3A2D380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855" y="1131177"/>
            <a:ext cx="8653651" cy="5544260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18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5E2D8D7-20E3-411C-A25D-F41971B6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4B24915-11A3-4C93-BE60-5D978156F64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Bohnice a Čimice</a:t>
            </a:r>
          </a:p>
        </p:txBody>
      </p:sp>
    </p:spTree>
    <p:extLst>
      <p:ext uri="{BB962C8B-B14F-4D97-AF65-F5344CB8AC3E}">
        <p14:creationId xmlns:p14="http://schemas.microsoft.com/office/powerpoint/2010/main" val="379059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06D62A3-D12C-4BE9-9625-B94987D91A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404" y="1356855"/>
            <a:ext cx="10519075" cy="52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448800" y="6463168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19</a:t>
            </a:fld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151284D-70CF-4048-AF55-F0591DF87C3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Jižní Město</a:t>
            </a:r>
          </a:p>
        </p:txBody>
      </p:sp>
    </p:spTree>
    <p:extLst>
      <p:ext uri="{BB962C8B-B14F-4D97-AF65-F5344CB8AC3E}">
        <p14:creationId xmlns:p14="http://schemas.microsoft.com/office/powerpoint/2010/main" val="3136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567544"/>
            <a:ext cx="8946541" cy="4680856"/>
          </a:xfrm>
        </p:spPr>
        <p:txBody>
          <a:bodyPr/>
          <a:lstStyle/>
          <a:p>
            <a:r>
              <a:rPr lang="cs-CZ" dirty="0"/>
              <a:t>Druhy </a:t>
            </a:r>
            <a:r>
              <a:rPr lang="cs-CZ" dirty="0" err="1"/>
              <a:t>elektrobusů</a:t>
            </a:r>
            <a:endParaRPr lang="cs-CZ" dirty="0"/>
          </a:p>
          <a:p>
            <a:r>
              <a:rPr lang="cs-CZ" dirty="0" err="1"/>
              <a:t>Elektrobusové</a:t>
            </a:r>
            <a:r>
              <a:rPr lang="cs-CZ" dirty="0"/>
              <a:t> provozy</a:t>
            </a:r>
          </a:p>
          <a:p>
            <a:r>
              <a:rPr lang="cs-CZ" dirty="0"/>
              <a:t>Historie </a:t>
            </a:r>
            <a:r>
              <a:rPr lang="cs-CZ" dirty="0" err="1"/>
              <a:t>elektrobusů</a:t>
            </a:r>
            <a:r>
              <a:rPr lang="cs-CZ" dirty="0"/>
              <a:t> v Praze</a:t>
            </a:r>
          </a:p>
          <a:p>
            <a:r>
              <a:rPr lang="cs-CZ" dirty="0"/>
              <a:t>Ekologie provozu</a:t>
            </a:r>
          </a:p>
          <a:p>
            <a:r>
              <a:rPr lang="cs-CZ" dirty="0"/>
              <a:t>Náklady</a:t>
            </a:r>
          </a:p>
          <a:p>
            <a:r>
              <a:rPr lang="cs-CZ" dirty="0"/>
              <a:t>Studie </a:t>
            </a:r>
            <a:r>
              <a:rPr lang="cs-CZ" dirty="0" err="1"/>
              <a:t>elektrobusy</a:t>
            </a:r>
            <a:r>
              <a:rPr lang="cs-CZ" dirty="0"/>
              <a:t> v Praze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448800" y="6396217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2</a:t>
            </a:fld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C6EADB2D-C8E2-4C74-878C-31B447E98213}"/>
              </a:ext>
            </a:extLst>
          </p:cNvPr>
          <p:cNvSpPr txBox="1">
            <a:spLocks/>
          </p:cNvSpPr>
          <p:nvPr/>
        </p:nvSpPr>
        <p:spPr>
          <a:xfrm>
            <a:off x="646111" y="452719"/>
            <a:ext cx="10976394" cy="630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Shrnutí - obsah</a:t>
            </a:r>
          </a:p>
        </p:txBody>
      </p:sp>
    </p:spTree>
    <p:extLst>
      <p:ext uri="{BB962C8B-B14F-4D97-AF65-F5344CB8AC3E}">
        <p14:creationId xmlns:p14="http://schemas.microsoft.com/office/powerpoint/2010/main" val="118648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F17A2295-2057-410E-87F8-296CA79AA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043" y="406991"/>
            <a:ext cx="8507896" cy="6042541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448800" y="645284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20</a:t>
            </a:fld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050D4C82-DAB4-46B6-9D91-723222C05F2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2283559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err="1"/>
              <a:t>Spořilov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0108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D04B7FD-6450-4688-8413-60A988A5BB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626" y="2079803"/>
            <a:ext cx="5101986" cy="42870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21</a:t>
            </a:fld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F6E16B3-6694-42D9-ABD3-96E1E078A3C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Linka 131</a:t>
            </a:r>
          </a:p>
        </p:txBody>
      </p:sp>
      <p:pic>
        <p:nvPicPr>
          <p:cNvPr id="12" name="Zástupný symbol pro obsah 11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8702CFA1-C9CC-42E8-B4EE-F340ADA34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88" y="2331634"/>
            <a:ext cx="6440455" cy="3783416"/>
          </a:xfrm>
        </p:spPr>
      </p:pic>
    </p:spTree>
    <p:extLst>
      <p:ext uri="{BB962C8B-B14F-4D97-AF65-F5344CB8AC3E}">
        <p14:creationId xmlns:p14="http://schemas.microsoft.com/office/powerpoint/2010/main" val="25485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E489833A-3EDF-43D8-AA4B-0CD8782CC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03" y="1301546"/>
            <a:ext cx="10002078" cy="5356707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1490C04-5534-49B9-940F-30E82AC0FA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09088"/>
            <a:ext cx="10675787" cy="5149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475691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22</a:t>
            </a:fld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0992B0B-7B7A-41B1-9B21-5898C984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b="1" dirty="0"/>
              <a:t>Linka 137</a:t>
            </a:r>
          </a:p>
        </p:txBody>
      </p:sp>
    </p:spTree>
    <p:extLst>
      <p:ext uri="{BB962C8B-B14F-4D97-AF65-F5344CB8AC3E}">
        <p14:creationId xmlns:p14="http://schemas.microsoft.com/office/powerpoint/2010/main" val="405594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93D0BCE-EEC0-42A1-8B30-D66FB149CF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44" y="2110729"/>
            <a:ext cx="7033089" cy="333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FAA2E7-9663-4B53-ACC8-A8C2662038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5355" y="1852129"/>
            <a:ext cx="4765701" cy="38366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462067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23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D5227C3-81C3-45F6-B2EF-2609ED7E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b="1" dirty="0"/>
              <a:t>Linka 176</a:t>
            </a:r>
          </a:p>
        </p:txBody>
      </p:sp>
    </p:spTree>
    <p:extLst>
      <p:ext uri="{BB962C8B-B14F-4D97-AF65-F5344CB8AC3E}">
        <p14:creationId xmlns:p14="http://schemas.microsoft.com/office/powerpoint/2010/main" val="31065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0FED27E-1BBD-4C0A-BE68-B90737CB4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53" y="1599903"/>
            <a:ext cx="4781988" cy="419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64C5065-0022-4548-9D92-63FF7C520B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473" y="2054086"/>
            <a:ext cx="6781527" cy="32873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24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E0F4B82D-5A73-4EF0-A34A-F41C23B5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b="1" dirty="0"/>
              <a:t>Linka 134</a:t>
            </a:r>
          </a:p>
        </p:txBody>
      </p:sp>
    </p:spTree>
    <p:extLst>
      <p:ext uri="{BB962C8B-B14F-4D97-AF65-F5344CB8AC3E}">
        <p14:creationId xmlns:p14="http://schemas.microsoft.com/office/powerpoint/2010/main" val="34353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6FAC27-4784-4ACC-A52C-D75FE09BE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Ekologie</a:t>
            </a:r>
          </a:p>
          <a:p>
            <a:r>
              <a:rPr lang="cs-CZ" dirty="0"/>
              <a:t>Náklady</a:t>
            </a:r>
          </a:p>
          <a:p>
            <a:r>
              <a:rPr lang="cs-CZ" dirty="0"/>
              <a:t>Studie </a:t>
            </a:r>
            <a:r>
              <a:rPr lang="cs-CZ" dirty="0" err="1"/>
              <a:t>elektrobusy</a:t>
            </a:r>
            <a:r>
              <a:rPr lang="cs-CZ" dirty="0"/>
              <a:t>  v Praze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25</a:t>
            </a:fld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2CF3761-97FC-47BF-A5FD-5D84F946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b="1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23203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26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E74B80A-3D81-4F5F-AFF2-E01FCBA7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3883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[1] Electric bus.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2018-03-25]. Dostupné z: https://en.wikipedia.org/wiki/Electric_bus</a:t>
            </a:r>
          </a:p>
          <a:p>
            <a:r>
              <a:rPr lang="cs-CZ" dirty="0"/>
              <a:t>[2] </a:t>
            </a:r>
            <a:r>
              <a:rPr lang="cs-CZ" i="1" dirty="0"/>
              <a:t>Československý Dopravák</a:t>
            </a:r>
            <a:r>
              <a:rPr lang="cs-CZ" dirty="0"/>
              <a:t>. 2017, </a:t>
            </a:r>
            <a:r>
              <a:rPr lang="cs-CZ" b="1" dirty="0"/>
              <a:t>2017</a:t>
            </a:r>
            <a:r>
              <a:rPr lang="cs-CZ" dirty="0"/>
              <a:t>(5).</a:t>
            </a:r>
          </a:p>
          <a:p>
            <a:r>
              <a:rPr lang="cs-CZ" dirty="0"/>
              <a:t>[3]</a:t>
            </a:r>
            <a:r>
              <a:rPr lang="cs-CZ" i="1" dirty="0"/>
              <a:t> Československý Dopravák</a:t>
            </a:r>
            <a:r>
              <a:rPr lang="cs-CZ" dirty="0"/>
              <a:t>. 2017, </a:t>
            </a:r>
            <a:r>
              <a:rPr lang="cs-CZ" b="1" dirty="0"/>
              <a:t>2017</a:t>
            </a:r>
            <a:r>
              <a:rPr lang="cs-CZ" dirty="0"/>
              <a:t>(5).</a:t>
            </a:r>
          </a:p>
          <a:p>
            <a:r>
              <a:rPr lang="cs-CZ" dirty="0"/>
              <a:t>[4]</a:t>
            </a:r>
            <a:r>
              <a:rPr lang="cs-CZ" i="1" dirty="0"/>
              <a:t> </a:t>
            </a:r>
            <a:r>
              <a:rPr lang="cs-CZ" i="1" dirty="0" err="1"/>
              <a:t>ZeEUS</a:t>
            </a:r>
            <a:r>
              <a:rPr lang="cs-CZ" i="1" dirty="0"/>
              <a:t> </a:t>
            </a:r>
            <a:r>
              <a:rPr lang="cs-CZ" i="1" dirty="0" err="1"/>
              <a:t>eBus</a:t>
            </a:r>
            <a:r>
              <a:rPr lang="cs-CZ" i="1" dirty="0"/>
              <a:t> Report</a:t>
            </a:r>
            <a:r>
              <a:rPr lang="cs-CZ" dirty="0"/>
              <a:t> [online]. 2017, </a:t>
            </a:r>
            <a:r>
              <a:rPr lang="cs-CZ" b="1" dirty="0"/>
              <a:t>2017</a:t>
            </a:r>
            <a:r>
              <a:rPr lang="cs-CZ" dirty="0"/>
              <a:t>(2) [cit. 2018-03-25]. Dostupné z: http://zeeus.eu/uploads/publications/documents/zeeus-ebus-report-internet.pdf</a:t>
            </a:r>
          </a:p>
          <a:p>
            <a:r>
              <a:rPr lang="cs-CZ" dirty="0"/>
              <a:t>[5]</a:t>
            </a:r>
            <a:r>
              <a:rPr lang="cs-CZ" i="1" dirty="0"/>
              <a:t> </a:t>
            </a:r>
            <a:r>
              <a:rPr lang="cs-CZ" i="1" dirty="0" err="1"/>
              <a:t>ZeEUS</a:t>
            </a:r>
            <a:r>
              <a:rPr lang="cs-CZ" i="1" dirty="0"/>
              <a:t> </a:t>
            </a:r>
            <a:r>
              <a:rPr lang="cs-CZ" i="1" dirty="0" err="1"/>
              <a:t>eBus</a:t>
            </a:r>
            <a:r>
              <a:rPr lang="cs-CZ" i="1" dirty="0"/>
              <a:t> Report</a:t>
            </a:r>
            <a:r>
              <a:rPr lang="cs-CZ" dirty="0"/>
              <a:t> [online]. 2017, </a:t>
            </a:r>
            <a:r>
              <a:rPr lang="cs-CZ" b="1" dirty="0"/>
              <a:t>2017</a:t>
            </a:r>
            <a:r>
              <a:rPr lang="cs-CZ" dirty="0"/>
              <a:t>(2) [cit. 2018-03-25]. Dostupné z: http://zeeus.eu/uploads/publications/documents/zeeus-ebus-report-internet.pdf</a:t>
            </a:r>
          </a:p>
          <a:p>
            <a:r>
              <a:rPr lang="cs-CZ" dirty="0"/>
              <a:t>[6]</a:t>
            </a:r>
            <a:r>
              <a:rPr lang="cs-CZ" i="1" dirty="0"/>
              <a:t> Aktuální informace o rozvoji elektromobility v DPP</a:t>
            </a:r>
            <a:r>
              <a:rPr lang="cs-CZ" dirty="0"/>
              <a:t> [online]. [cit. 2018-03-25]. Dostupné z: http://www.top-expo.cz/domain/top-expo/files/smart-city/smart-city-2017/praha-integrovana-doprava/prezentace-id-2017/10_surovsky_jan.pdf</a:t>
            </a:r>
          </a:p>
          <a:p>
            <a:r>
              <a:rPr lang="cs-CZ" dirty="0"/>
              <a:t>[7] Oportunitní </a:t>
            </a:r>
            <a:r>
              <a:rPr lang="cs-CZ" dirty="0" err="1"/>
              <a:t>elektrobusy</a:t>
            </a:r>
            <a:r>
              <a:rPr lang="cs-CZ" dirty="0"/>
              <a:t> s nabíjením přes vrchní kontakt. </a:t>
            </a:r>
            <a:r>
              <a:rPr lang="cs-CZ" i="1" dirty="0"/>
              <a:t>Trolejbusy v Praze</a:t>
            </a:r>
            <a:r>
              <a:rPr lang="cs-CZ" dirty="0"/>
              <a:t> [online]. [cit. 2018-03-25]. Dostupné z: http://www.trolejbusyvpraze.net/elektrobusy_oport_vrch.htm</a:t>
            </a:r>
          </a:p>
          <a:p>
            <a:r>
              <a:rPr lang="cs-CZ" dirty="0"/>
              <a:t>[8] Oportunitní </a:t>
            </a:r>
            <a:r>
              <a:rPr lang="cs-CZ" dirty="0" err="1"/>
              <a:t>elektrobusy</a:t>
            </a:r>
            <a:r>
              <a:rPr lang="cs-CZ" dirty="0"/>
              <a:t> s indukčním nabíjením. </a:t>
            </a:r>
            <a:r>
              <a:rPr lang="cs-CZ" i="1" dirty="0"/>
              <a:t>Trolejbusy v Praze</a:t>
            </a:r>
            <a:r>
              <a:rPr lang="cs-CZ" dirty="0"/>
              <a:t> [online]. [cit. 2018-03-25]. Dostupné z: http://www.trolejbusyvpraze.net/elektrobusy_oport_indukce.htm</a:t>
            </a:r>
          </a:p>
          <a:p>
            <a:r>
              <a:rPr lang="cs-CZ" dirty="0"/>
              <a:t>[9] Město </a:t>
            </a:r>
            <a:r>
              <a:rPr lang="cs-CZ" dirty="0" err="1"/>
              <a:t>Shenzhen</a:t>
            </a:r>
            <a:r>
              <a:rPr lang="cs-CZ" dirty="0"/>
              <a:t> v Číně dokončilo přechod na plně elektrickou flotilu. </a:t>
            </a:r>
            <a:r>
              <a:rPr lang="cs-CZ" i="1" dirty="0" err="1"/>
              <a:t>BUSportal</a:t>
            </a:r>
            <a:r>
              <a:rPr lang="cs-CZ" dirty="0"/>
              <a:t> [online]. [cit. 2018-03-25] Dostupné z: http://www.busportal.cz/modules.php?name=article&amp;sid=14228</a:t>
            </a:r>
          </a:p>
          <a:p>
            <a:r>
              <a:rPr lang="cs-CZ" dirty="0"/>
              <a:t>[10]</a:t>
            </a:r>
            <a:r>
              <a:rPr lang="cs-CZ" i="1" dirty="0"/>
              <a:t> </a:t>
            </a:r>
            <a:r>
              <a:rPr lang="cs-CZ" i="1" dirty="0" err="1"/>
              <a:t>ZeEUS</a:t>
            </a:r>
            <a:r>
              <a:rPr lang="cs-CZ" i="1" dirty="0"/>
              <a:t> </a:t>
            </a:r>
            <a:r>
              <a:rPr lang="cs-CZ" i="1" dirty="0" err="1"/>
              <a:t>eBus</a:t>
            </a:r>
            <a:r>
              <a:rPr lang="cs-CZ" i="1" dirty="0"/>
              <a:t> Report</a:t>
            </a:r>
            <a:r>
              <a:rPr lang="cs-CZ" dirty="0"/>
              <a:t> [online]. 2017, </a:t>
            </a:r>
            <a:r>
              <a:rPr lang="cs-CZ" b="1" dirty="0"/>
              <a:t>2017</a:t>
            </a:r>
            <a:r>
              <a:rPr lang="cs-CZ" dirty="0"/>
              <a:t>(2) [cit. 2018-03-25]. Dostupné z: http://zeeus.eu/uploads/publications/documents/zeeus-ebus-report-internet.pdf</a:t>
            </a:r>
          </a:p>
          <a:p>
            <a:r>
              <a:rPr lang="cs-CZ" dirty="0"/>
              <a:t>[11] 6 NOVÝCH ELEKTROBUSŮ PRO MHD HRANICE BYLO PŘEDSTAVENO NA DNI ELEKTROMOBILITY Více zde: https://csadfm.webnode.cz/</a:t>
            </a:r>
            <a:r>
              <a:rPr lang="cs-CZ" dirty="0" err="1"/>
              <a:t>news</a:t>
            </a:r>
            <a:r>
              <a:rPr lang="cs-CZ" dirty="0"/>
              <a:t>/a6-novych-elektrobusu-pro-mhd-hranice-bylo-predstaveno-na-dni-elektromobility/. </a:t>
            </a:r>
            <a:r>
              <a:rPr lang="cs-CZ" i="1" dirty="0"/>
              <a:t>ČSAD Frýdek-Místek</a:t>
            </a:r>
            <a:r>
              <a:rPr lang="cs-CZ" dirty="0"/>
              <a:t> [online]. [cit. 2018-03-25]. Dostupné z: https://csadfm.webnode.cz/news/a6-novych-elektrobusu-pro-mhd-hranice-bylo-predstaveno-na-dni-elektromobility/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27</a:t>
            </a:fld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3BDB040C-CEA3-4215-AE91-A5A4642D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b="1" dirty="0"/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33064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786935-4F75-4987-8752-497888348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[12] Hradec Králové koupí dvacet </a:t>
            </a:r>
            <a:r>
              <a:rPr lang="cs-CZ" dirty="0" err="1"/>
              <a:t>elektrobusů</a:t>
            </a:r>
            <a:r>
              <a:rPr lang="cs-CZ" dirty="0"/>
              <a:t>, bude jich mít nejvíc v Česku Zdroj: https://hradec.idnes.cz/</a:t>
            </a:r>
            <a:r>
              <a:rPr lang="cs-CZ" dirty="0" err="1"/>
              <a:t>elektrobus</a:t>
            </a:r>
            <a:r>
              <a:rPr lang="cs-CZ" dirty="0"/>
              <a:t>-</a:t>
            </a:r>
            <a:r>
              <a:rPr lang="cs-CZ" dirty="0" err="1"/>
              <a:t>hradec</a:t>
            </a:r>
            <a:r>
              <a:rPr lang="cs-CZ" dirty="0"/>
              <a:t>-</a:t>
            </a:r>
            <a:r>
              <a:rPr lang="cs-CZ" dirty="0" err="1"/>
              <a:t>kralove</a:t>
            </a:r>
            <a:r>
              <a:rPr lang="cs-CZ" dirty="0"/>
              <a:t>-nakup-vozu-</a:t>
            </a:r>
            <a:r>
              <a:rPr lang="cs-CZ" dirty="0" err="1"/>
              <a:t>dwt</a:t>
            </a:r>
            <a:r>
              <a:rPr lang="cs-CZ" dirty="0"/>
              <a:t>-/</a:t>
            </a:r>
            <a:r>
              <a:rPr lang="cs-CZ" dirty="0" err="1"/>
              <a:t>hradec-zpravy.aspx?c</a:t>
            </a:r>
            <a:r>
              <a:rPr lang="cs-CZ" dirty="0"/>
              <a:t>=A170913_124407_hradec-zpravy_the. </a:t>
            </a:r>
            <a:r>
              <a:rPr lang="cs-CZ" i="1" dirty="0"/>
              <a:t>IDnes.cz</a:t>
            </a:r>
            <a:r>
              <a:rPr lang="cs-CZ" dirty="0"/>
              <a:t> [online]. [cit. 2018-03-25]. Dostupné z: https://hradec.idnes.cz/elektrobus-hradec-kralove-nakup-vozu-dwt-/hradec-zpravy.aspx?c=A170913_124407_hradec-zpravy_the</a:t>
            </a:r>
          </a:p>
          <a:p>
            <a:r>
              <a:rPr lang="cs-CZ" dirty="0"/>
              <a:t>[13] NOVÝ JIČÍN PŘEVZAL DO PROVOZU ELEKTROBUSY. Č</a:t>
            </a:r>
            <a:r>
              <a:rPr lang="cs-CZ" i="1" dirty="0"/>
              <a:t>eskoslovenský Dopravák</a:t>
            </a:r>
            <a:r>
              <a:rPr lang="cs-CZ" dirty="0"/>
              <a:t> [online]. [cit. 2018-03-25]. Dostupné z: http://www.cs-dopravak.cz/zpravy/2017/12/5/nov-jin-pevzal-do-provozu-elektrobusy</a:t>
            </a:r>
          </a:p>
          <a:p>
            <a:r>
              <a:rPr lang="cs-CZ" dirty="0"/>
              <a:t>[14] Třinec má 10 </a:t>
            </a:r>
            <a:r>
              <a:rPr lang="cs-CZ" dirty="0" err="1"/>
              <a:t>elektrobusů</a:t>
            </a:r>
            <a:r>
              <a:rPr lang="cs-CZ" dirty="0"/>
              <a:t>, je lídrem městské elektromobility v ČR. </a:t>
            </a:r>
            <a:r>
              <a:rPr lang="cs-CZ" i="1" dirty="0"/>
              <a:t>Moravskoslezský deník</a:t>
            </a:r>
            <a:r>
              <a:rPr lang="cs-CZ" dirty="0"/>
              <a:t> [online]. [cit. 2018-03-25]. Dostupné z: https://moravskoslezsky.denik.cz/z-regionu/trinec-ma-10-elektrobusu-je-lidrem-mestske-elektromobility-v-cr-20170309.html</a:t>
            </a:r>
          </a:p>
          <a:p>
            <a:r>
              <a:rPr lang="cs-CZ" dirty="0"/>
              <a:t>[15]</a:t>
            </a:r>
            <a:r>
              <a:rPr lang="cs-CZ" i="1" dirty="0"/>
              <a:t> Elektrická trakce ve veřejné dopravě</a:t>
            </a:r>
            <a:r>
              <a:rPr lang="cs-CZ" dirty="0"/>
              <a:t> [online]. [cit. 2018-03-25]. Dostupné z: http://www.top-expo.cz/domain/top-expo/files/smart-city/smart-city-2016/integrovana-doprava-pha/prezentace/07-surovsky-jan-dpp.pdf</a:t>
            </a:r>
          </a:p>
          <a:p>
            <a:r>
              <a:rPr lang="cs-CZ" dirty="0"/>
              <a:t>[16]</a:t>
            </a:r>
            <a:r>
              <a:rPr lang="cs-CZ" i="1" dirty="0"/>
              <a:t> Elektrická trakce ve veřejné dopravě</a:t>
            </a:r>
            <a:r>
              <a:rPr lang="cs-CZ" dirty="0"/>
              <a:t> [online]. [cit. 2018-03-25]. Dostupné z: http://www.top-expo.cz/domain/top-expo/files/smart-city/smart-city-2016/integrovana-doprava-pha/prezentace/07-surovsky-jan-dpp.pdf</a:t>
            </a:r>
          </a:p>
          <a:p>
            <a:r>
              <a:rPr lang="cs-CZ" dirty="0"/>
              <a:t>[17]</a:t>
            </a:r>
            <a:r>
              <a:rPr lang="cs-CZ" i="1" dirty="0"/>
              <a:t> Elektrická trakce ve veřejné dopravě</a:t>
            </a:r>
            <a:r>
              <a:rPr lang="cs-CZ" dirty="0"/>
              <a:t> [online]. [cit. 2018-03-25]. Dostupné z: http://www.top-expo.cz/domain/top-expo/files/smart-city/smart-city-2016/integrovana-doprava-pha/prezentace/07-surovsky-jan-dpp.pdf</a:t>
            </a:r>
          </a:p>
          <a:p>
            <a:r>
              <a:rPr lang="cs-CZ" dirty="0"/>
              <a:t>[18]</a:t>
            </a:r>
            <a:r>
              <a:rPr lang="cs-CZ" i="1" dirty="0"/>
              <a:t> Elektrická trakce ve veřejné dopravě</a:t>
            </a:r>
            <a:r>
              <a:rPr lang="cs-CZ" dirty="0"/>
              <a:t> [online]. [cit. 2018-03-25]. Dostupné z: http://www.top-expo.cz/domain/top-expo/files/smart-city/smart-city-2016/integrovana-doprava-pha/prezentace/07-surovsky-jan-dpp.pdf</a:t>
            </a:r>
          </a:p>
          <a:p>
            <a:r>
              <a:rPr lang="cs-CZ" dirty="0"/>
              <a:t>[19] Úspěchy </a:t>
            </a:r>
            <a:r>
              <a:rPr lang="cs-CZ" dirty="0" err="1"/>
              <a:t>Elektrobusů</a:t>
            </a:r>
            <a:r>
              <a:rPr lang="cs-CZ" dirty="0"/>
              <a:t> SOR EBN 9,5 v Praze. </a:t>
            </a:r>
            <a:r>
              <a:rPr lang="cs-CZ" i="1" dirty="0" err="1"/>
              <a:t>BusPress</a:t>
            </a:r>
            <a:r>
              <a:rPr lang="cs-CZ" dirty="0"/>
              <a:t> [online]. [cit. 2018-03-25]. Dostupné z: http://www.buspress.eu/uspechy-elektrobusu-sor-ebn-95-v-praze/</a:t>
            </a:r>
          </a:p>
          <a:p>
            <a:r>
              <a:rPr lang="cs-CZ" dirty="0"/>
              <a:t>[20] Československý Dopravák. 2017, </a:t>
            </a:r>
            <a:r>
              <a:rPr lang="cs-CZ" b="1" dirty="0"/>
              <a:t>2017</a:t>
            </a:r>
            <a:r>
              <a:rPr lang="cs-CZ" dirty="0"/>
              <a:t>(5).</a:t>
            </a:r>
          </a:p>
          <a:p>
            <a:r>
              <a:rPr lang="cs-CZ" dirty="0"/>
              <a:t>[21] Československý Dopravák. 2018, </a:t>
            </a:r>
            <a:r>
              <a:rPr lang="cs-CZ" b="1" dirty="0"/>
              <a:t>2018</a:t>
            </a:r>
            <a:r>
              <a:rPr lang="cs-CZ" dirty="0"/>
              <a:t>(1).</a:t>
            </a:r>
          </a:p>
          <a:p>
            <a:r>
              <a:rPr lang="cs-CZ" dirty="0"/>
              <a:t>[22] </a:t>
            </a:r>
            <a:r>
              <a:rPr lang="cs-CZ" dirty="0" err="1"/>
              <a:t>Elektrobusy</a:t>
            </a:r>
            <a:r>
              <a:rPr lang="cs-CZ" dirty="0"/>
              <a:t> - linka 207. </a:t>
            </a:r>
            <a:r>
              <a:rPr lang="cs-CZ" i="1" dirty="0"/>
              <a:t>Polaď Prahu</a:t>
            </a:r>
            <a:r>
              <a:rPr lang="cs-CZ" dirty="0"/>
              <a:t> [online]. [cit. 2018-03-25]. Dostupné z: http://zasobnik.poladprahu.cz/index.php?option=com_zasobnik&amp;view=record&amp;id=28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432416-56FA-467E-B1AB-4A010F45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28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9FD6253-745E-4461-88DB-F53F1B35FCB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3055135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D03BD2-C6B9-44A9-AB67-6780A82D8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[23] </a:t>
            </a:r>
            <a:r>
              <a:rPr lang="cs-CZ" dirty="0" err="1"/>
              <a:t>Elektrobusy</a:t>
            </a:r>
            <a:r>
              <a:rPr lang="cs-CZ" dirty="0"/>
              <a:t> na lince </a:t>
            </a:r>
            <a:r>
              <a:rPr lang="cs-CZ" dirty="0" err="1"/>
              <a:t>Airport</a:t>
            </a:r>
            <a:r>
              <a:rPr lang="cs-CZ" dirty="0"/>
              <a:t> Express. </a:t>
            </a:r>
            <a:r>
              <a:rPr lang="cs-CZ" i="1" dirty="0"/>
              <a:t>Polaď Prahu</a:t>
            </a:r>
            <a:r>
              <a:rPr lang="cs-CZ" dirty="0"/>
              <a:t> [online]. [cit. 2018-03-25]. Dostupné z: http://zasobnik.poladprahu.cz/index.php?option=com_zasobnik&amp;view=record&amp;id=486</a:t>
            </a:r>
          </a:p>
          <a:p>
            <a:r>
              <a:rPr lang="cs-CZ" dirty="0"/>
              <a:t>[24] Výroba elektrické energie. </a:t>
            </a:r>
            <a:r>
              <a:rPr lang="cs-CZ" i="1" dirty="0"/>
              <a:t>Vítejte na Zemi...</a:t>
            </a:r>
            <a:r>
              <a:rPr lang="cs-CZ" dirty="0"/>
              <a:t> [online]. [cit. 2018-03-25]. Dostupné z: http://www.vitejtenazemi.cz/cenia/index.php?p=vyroba_elektricke_energie&amp;site=energie</a:t>
            </a:r>
          </a:p>
          <a:p>
            <a:r>
              <a:rPr lang="cs-CZ" dirty="0"/>
              <a:t>[25] Trolejbusy a Praha. </a:t>
            </a:r>
            <a:r>
              <a:rPr lang="cs-CZ" i="1" dirty="0"/>
              <a:t>Trolejbusy v Praze</a:t>
            </a:r>
            <a:r>
              <a:rPr lang="cs-CZ" dirty="0"/>
              <a:t> [online]. [cit. 2018-03-25]. Dostupné z: http://www.trolejbusyvpraze.net/trolejbusy_praha.htm</a:t>
            </a:r>
          </a:p>
          <a:p>
            <a:r>
              <a:rPr lang="cs-CZ" dirty="0"/>
              <a:t>[26]</a:t>
            </a:r>
            <a:r>
              <a:rPr lang="cs-CZ" i="1" dirty="0"/>
              <a:t> Elektrická trakce ve veřejné dopravě</a:t>
            </a:r>
            <a:r>
              <a:rPr lang="cs-CZ" dirty="0"/>
              <a:t> [online]. [cit. 2018-03-25]. Dostupné z: http://www.top-expo.cz/domain/top-expo/files/smart-city/smart-city-2016/integrovana-doprava-pha/prezentace/07-surovsky-jan-dpp.pdf</a:t>
            </a:r>
          </a:p>
          <a:p>
            <a:r>
              <a:rPr lang="cs-CZ" dirty="0"/>
              <a:t>[27]</a:t>
            </a:r>
            <a:r>
              <a:rPr lang="cs-CZ" i="1" dirty="0"/>
              <a:t> Zkušenosti s provozem parciálního trolejbusu</a:t>
            </a:r>
            <a:r>
              <a:rPr lang="cs-CZ" dirty="0"/>
              <a:t> [online]. [cit. 2018-03-25]. Dostupné z: http://www.smartcityvpraxi.cz/prezentace/KonferenceEbusyV/Ivana_Hurtova.pdf</a:t>
            </a:r>
          </a:p>
          <a:p>
            <a:r>
              <a:rPr lang="cs-CZ" dirty="0"/>
              <a:t>[28] </a:t>
            </a:r>
            <a:r>
              <a:rPr lang="cs-CZ" dirty="0" err="1"/>
              <a:t>Elektrobusy</a:t>
            </a:r>
            <a:r>
              <a:rPr lang="cs-CZ" dirty="0"/>
              <a:t> SOR 330 000 kilometrů v ostrém provozu!. </a:t>
            </a:r>
            <a:r>
              <a:rPr lang="cs-CZ" i="1" dirty="0"/>
              <a:t>Trolejbusy v Praze</a:t>
            </a:r>
            <a:r>
              <a:rPr lang="cs-CZ" dirty="0"/>
              <a:t> [</a:t>
            </a:r>
            <a:r>
              <a:rPr lang="cs-CZ" dirty="0" err="1"/>
              <a:t>BusPress</a:t>
            </a:r>
            <a:r>
              <a:rPr lang="cs-CZ" dirty="0"/>
              <a:t>]. [cit. 2018-03-25]. Dostupné z: http://www.buspress.eu/elektrobusy-sor-330-000-kilometru-v-ostrem-provozu/</a:t>
            </a:r>
          </a:p>
          <a:p>
            <a:r>
              <a:rPr lang="cs-CZ" dirty="0"/>
              <a:t>[29]</a:t>
            </a:r>
            <a:r>
              <a:rPr lang="cs-CZ" i="1" dirty="0"/>
              <a:t> </a:t>
            </a:r>
            <a:r>
              <a:rPr lang="cs-CZ" i="1" dirty="0" err="1"/>
              <a:t>Battery</a:t>
            </a:r>
            <a:r>
              <a:rPr lang="cs-CZ" i="1" dirty="0"/>
              <a:t> Electric </a:t>
            </a:r>
            <a:r>
              <a:rPr lang="cs-CZ" i="1" dirty="0" err="1"/>
              <a:t>Buses</a:t>
            </a:r>
            <a:r>
              <a:rPr lang="cs-CZ" i="1" dirty="0"/>
              <a:t> Project</a:t>
            </a:r>
            <a:r>
              <a:rPr lang="cs-CZ" dirty="0"/>
              <a:t> [online]. [cit. 2018-03-25]. Dostupné z: http://electromovilidad.org/wp-content/uploads/2017/05/Battery-Electric-Buses-Project-.pdf</a:t>
            </a:r>
          </a:p>
          <a:p>
            <a:r>
              <a:rPr lang="cs-CZ" dirty="0"/>
              <a:t>[30] Trolejbusová doprava v Praze.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2018-03-25]. Dostupné z: https://cs.wikipedia.org/wiki/</a:t>
            </a:r>
            <a:r>
              <a:rPr lang="cs-CZ" dirty="0" err="1"/>
              <a:t>Trolejbusová_doprava_v_Praze</a:t>
            </a:r>
            <a:endParaRPr lang="cs-CZ" dirty="0"/>
          </a:p>
          <a:p>
            <a:r>
              <a:rPr lang="cs-CZ" dirty="0"/>
              <a:t>[31] Trolejbusová doprava v Praze.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2018-03-25]. Dostupné z: https://cs.wikipedia.org/wiki/</a:t>
            </a:r>
            <a:r>
              <a:rPr lang="cs-CZ" dirty="0" err="1"/>
              <a:t>Trolejbusová_doprava_v_Praze</a:t>
            </a:r>
            <a:endParaRPr lang="cs-CZ" dirty="0"/>
          </a:p>
          <a:p>
            <a:r>
              <a:rPr lang="cs-CZ" dirty="0"/>
              <a:t>[32] Jižní Město. In: </a:t>
            </a:r>
            <a:r>
              <a:rPr lang="cs-CZ" i="1" dirty="0" err="1"/>
              <a:t>Wikipedia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2018-03-25]. Dostupné z: https://cs.wikipedia.org/wiki/</a:t>
            </a:r>
            <a:r>
              <a:rPr lang="cs-CZ" dirty="0" err="1"/>
              <a:t>Jižní_Město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832A52-3055-4F7A-8F67-B8C3140A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29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83B3637-FD0C-4D4C-A253-4DAD203ECBC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410494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42A23-09F2-4013-8E49-C4FE9037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10976394" cy="6301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000" b="1" dirty="0"/>
              <a:t>Druhy </a:t>
            </a:r>
            <a:r>
              <a:rPr lang="cs-CZ" sz="4000" b="1" dirty="0" err="1"/>
              <a:t>elektrobusů</a:t>
            </a:r>
            <a:endParaRPr lang="cs-CZ" sz="4000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558869"/>
              </p:ext>
            </p:extLst>
          </p:nvPr>
        </p:nvGraphicFramePr>
        <p:xfrm>
          <a:off x="407276" y="1633120"/>
          <a:ext cx="11454063" cy="496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3</a:t>
            </a:fld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6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9B342C-FFE5-48CD-B37A-0BC34EF0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[1] CLEANTECHNICA. </a:t>
            </a:r>
            <a:r>
              <a:rPr lang="cs-CZ" i="1" dirty="0" err="1"/>
              <a:t>cleantechnica</a:t>
            </a:r>
            <a:r>
              <a:rPr lang="cs-CZ" dirty="0"/>
              <a:t> [online]. [cit. 25.3.2018]. Dostupný na WWW: https://cleantechnica.com/files/2017/11/100-electric-bus-fleet-for-shenz.jpg</a:t>
            </a:r>
          </a:p>
          <a:p>
            <a:r>
              <a:rPr lang="cs-CZ" dirty="0"/>
              <a:t>[2] HYBRID. </a:t>
            </a:r>
            <a:r>
              <a:rPr lang="cs-CZ" i="1" dirty="0"/>
              <a:t>hybrid</a:t>
            </a:r>
            <a:r>
              <a:rPr lang="cs-CZ" dirty="0"/>
              <a:t> [online]. [cit. 25.3.2018]. Dostupný na WWW: http://www.hybrid.cz/i/auto/byd-ebus-londyn-elektrobus-elektricky-autobus.jpg</a:t>
            </a:r>
          </a:p>
          <a:p>
            <a:r>
              <a:rPr lang="cs-CZ" dirty="0"/>
              <a:t>[3] BUSPORTAL. </a:t>
            </a:r>
            <a:r>
              <a:rPr lang="cs-CZ" i="1" dirty="0" err="1"/>
              <a:t>busportal</a:t>
            </a:r>
            <a:r>
              <a:rPr lang="cs-CZ" dirty="0"/>
              <a:t> [online]. [cit. 25.3.2018]. Dostupný na WWW: http://www.busportal.cz/images/stories/2017/14080_de__flotila.JPG</a:t>
            </a:r>
          </a:p>
          <a:p>
            <a:r>
              <a:rPr lang="cs-CZ" dirty="0"/>
              <a:t>[4] SOR. </a:t>
            </a:r>
            <a:r>
              <a:rPr lang="cs-CZ" i="1" dirty="0" err="1"/>
              <a:t>dpmhk</a:t>
            </a:r>
            <a:r>
              <a:rPr lang="cs-CZ" dirty="0"/>
              <a:t> [online]. [cit. 25.3.2018]. Dostupný na WWW: http://www.dpmhk.cz/common/cms_files/clanky/2018/clanek_elektro_doprava_07.jpg</a:t>
            </a:r>
          </a:p>
          <a:p>
            <a:r>
              <a:rPr lang="cs-CZ" dirty="0"/>
              <a:t>[5]	Foto Tomáš Bárta</a:t>
            </a:r>
          </a:p>
          <a:p>
            <a:r>
              <a:rPr lang="cs-CZ" dirty="0"/>
              <a:t>[6] HINČICA. </a:t>
            </a:r>
            <a:r>
              <a:rPr lang="cs-CZ" i="1" dirty="0"/>
              <a:t>Československý Dopravák</a:t>
            </a:r>
            <a:r>
              <a:rPr lang="cs-CZ" dirty="0"/>
              <a:t> [online]. [cit. 25.3.2018]. Dostupný na WWW: https://static1.squarespace.com/static/55ffc53de4b07f44d4c86be8/t/5a26c5e48165f50b24eebf84/1512490529741/?format=1000w</a:t>
            </a:r>
          </a:p>
          <a:p>
            <a:r>
              <a:rPr lang="cs-CZ" dirty="0"/>
              <a:t>[7] PLAČKO. </a:t>
            </a:r>
            <a:r>
              <a:rPr lang="cs-CZ" i="1" dirty="0" err="1"/>
              <a:t>mhdzive</a:t>
            </a:r>
            <a:r>
              <a:rPr lang="cs-CZ" dirty="0"/>
              <a:t> [online]. [cit. 25.3.2018]. Dostupný na WWW: http://mhdzive.cz/</a:t>
            </a:r>
            <a:r>
              <a:rPr lang="cs-CZ" dirty="0" err="1"/>
              <a:t>images</a:t>
            </a:r>
            <a:r>
              <a:rPr lang="cs-CZ" dirty="0"/>
              <a:t>/</a:t>
            </a:r>
            <a:r>
              <a:rPr lang="cs-CZ" dirty="0" err="1"/>
              <a:t>phocagallery</a:t>
            </a:r>
            <a:r>
              <a:rPr lang="cs-CZ" dirty="0"/>
              <a:t>/</a:t>
            </a:r>
            <a:r>
              <a:rPr lang="cs-CZ" dirty="0" err="1"/>
              <a:t>nezarazeno</a:t>
            </a:r>
            <a:r>
              <a:rPr lang="cs-CZ" dirty="0"/>
              <a:t>/</a:t>
            </a:r>
            <a:r>
              <a:rPr lang="cs-CZ" dirty="0" err="1"/>
              <a:t>Fotojizda_Trinec</a:t>
            </a:r>
            <a:r>
              <a:rPr lang="cs-CZ" dirty="0"/>
              <a:t>/</a:t>
            </a:r>
            <a:r>
              <a:rPr lang="cs-CZ" dirty="0" err="1"/>
              <a:t>thumbs</a:t>
            </a:r>
            <a:r>
              <a:rPr lang="cs-CZ" dirty="0"/>
              <a:t>/phoca_thumb_l_11.3.2017%20-%20Elektrobusy%20Škoda%20Perun%20HE%20v%20garážích%20společnosti%20ARRIVA%20MORAVA%20a.s.%20v%20Třinci.JPG</a:t>
            </a:r>
          </a:p>
          <a:p>
            <a:r>
              <a:rPr lang="cs-CZ" dirty="0"/>
              <a:t>[8] WIKIPEDIA. </a:t>
            </a:r>
            <a:r>
              <a:rPr lang="cs-CZ" i="1" dirty="0" err="1"/>
              <a:t>Wikipedia</a:t>
            </a:r>
            <a:r>
              <a:rPr lang="cs-CZ" dirty="0"/>
              <a:t> [online]. [cit. 25.3.2018]. Dostupný na WWW: https://upload.wikimedia.org/</a:t>
            </a:r>
            <a:r>
              <a:rPr lang="cs-CZ" dirty="0" err="1"/>
              <a:t>wikipedia</a:t>
            </a:r>
            <a:r>
              <a:rPr lang="cs-CZ" dirty="0"/>
              <a:t>/</a:t>
            </a:r>
            <a:r>
              <a:rPr lang="cs-CZ" dirty="0" err="1"/>
              <a:t>commons</a:t>
            </a:r>
            <a:r>
              <a:rPr lang="cs-CZ" dirty="0"/>
              <a:t>/6/67/Malostranské_náměstí%2C_elektrobus_v_zastávce%2C_zpředu.jpg</a:t>
            </a:r>
          </a:p>
          <a:p>
            <a:r>
              <a:rPr lang="cs-CZ" dirty="0"/>
              <a:t>[9] WIKIPEDIA. </a:t>
            </a:r>
            <a:r>
              <a:rPr lang="cs-CZ" i="1" dirty="0" err="1"/>
              <a:t>Wikipedia</a:t>
            </a:r>
            <a:r>
              <a:rPr lang="cs-CZ" dirty="0"/>
              <a:t> [online]. [cit. 25.3.2018]. Dostupný na WWW: https://upload.wikimedia.org/wikipedia/commons/8/89/Poliklinika_Petřiny%2C_Siemens-Rampini.jpg</a:t>
            </a:r>
          </a:p>
          <a:p>
            <a:r>
              <a:rPr lang="cs-CZ" dirty="0"/>
              <a:t>[10] PRAHA. </a:t>
            </a:r>
            <a:r>
              <a:rPr lang="cs-CZ" i="1" dirty="0" err="1"/>
              <a:t>praha</a:t>
            </a:r>
            <a:r>
              <a:rPr lang="cs-CZ" dirty="0"/>
              <a:t> [online]. [cit. 25.3.2018]. Dostupný na WWW: http://www.praha.eu/public/cb/5d/81/1773824_430925_Elektrobus_vuz_2.jpg</a:t>
            </a:r>
          </a:p>
          <a:p>
            <a:r>
              <a:rPr lang="cs-CZ" dirty="0"/>
              <a:t>[11] BUSPRESS. </a:t>
            </a:r>
            <a:r>
              <a:rPr lang="cs-CZ" i="1" dirty="0" err="1"/>
              <a:t>buspress</a:t>
            </a:r>
            <a:r>
              <a:rPr lang="cs-CZ" dirty="0"/>
              <a:t> [online]. [cit. 25.3.2018]. Dostupný na WWW: http://www.buspress.eu/wp-content/uploads/2016/02/SOR-EBN-11-Praha-2.jpg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CC89A01-3C16-49BB-88C7-045CD6AD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30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C5C6C3F-E718-43C8-B593-BB320C5943A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Zdroje obrázků</a:t>
            </a:r>
          </a:p>
        </p:txBody>
      </p:sp>
    </p:spTree>
    <p:extLst>
      <p:ext uri="{BB962C8B-B14F-4D97-AF65-F5344CB8AC3E}">
        <p14:creationId xmlns:p14="http://schemas.microsoft.com/office/powerpoint/2010/main" val="2649919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06A91F-C63F-464A-A6C6-EDB4C1A7A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[12] BUSPRESS. </a:t>
            </a:r>
            <a:r>
              <a:rPr lang="cs-CZ" i="1" dirty="0" err="1"/>
              <a:t>buspress</a:t>
            </a:r>
            <a:r>
              <a:rPr lang="cs-CZ" dirty="0"/>
              <a:t> [online]. [cit. 25.3.2018]. Dostupný na WWW: http://www.buspress.eu/wp-content/uploads/2017/02/SOR-EBN-95-BB-Centrum-5.jpg</a:t>
            </a:r>
          </a:p>
          <a:p>
            <a:r>
              <a:rPr lang="cs-CZ" dirty="0"/>
              <a:t>[13] Foto Marek Pospíšil</a:t>
            </a:r>
          </a:p>
          <a:p>
            <a:r>
              <a:rPr lang="cs-CZ" dirty="0"/>
              <a:t>[14] Foto Tomáš Bárta</a:t>
            </a:r>
          </a:p>
          <a:p>
            <a:r>
              <a:rPr lang="cs-CZ" dirty="0"/>
              <a:t>[15] ELECTROMOVILIDAD. </a:t>
            </a:r>
            <a:r>
              <a:rPr lang="cs-CZ" i="1" dirty="0" err="1"/>
              <a:t>electromovilidad</a:t>
            </a:r>
            <a:r>
              <a:rPr lang="cs-CZ" dirty="0"/>
              <a:t> [online]. [cit. 25.3.2018]. Dostupný na WWW: http://electromovilidad.org/wp-content/uploads/2017/05/Battery-Electric-Buses-Project-.pdf</a:t>
            </a:r>
          </a:p>
          <a:p>
            <a:r>
              <a:rPr lang="cs-CZ" dirty="0"/>
              <a:t>[16] GOOGLE. </a:t>
            </a:r>
            <a:r>
              <a:rPr lang="cs-CZ" i="1" dirty="0" err="1"/>
              <a:t>google</a:t>
            </a:r>
            <a:r>
              <a:rPr lang="cs-CZ" dirty="0"/>
              <a:t> [online]. [cit. 25.3.2018]. Dostupný na WWW: https://www.google.cz/maps</a:t>
            </a:r>
          </a:p>
          <a:p>
            <a:r>
              <a:rPr lang="cs-CZ" dirty="0"/>
              <a:t>[17] GOOGLE. </a:t>
            </a:r>
            <a:r>
              <a:rPr lang="cs-CZ" i="1" dirty="0" err="1"/>
              <a:t>google</a:t>
            </a:r>
            <a:r>
              <a:rPr lang="cs-CZ" dirty="0"/>
              <a:t> [online]. [cit. 25.3.2018]. Dostupný na WWW: https://www.google.cz/maps</a:t>
            </a:r>
          </a:p>
          <a:p>
            <a:r>
              <a:rPr lang="cs-CZ" dirty="0"/>
              <a:t>[18] GOOGLE. </a:t>
            </a:r>
            <a:r>
              <a:rPr lang="cs-CZ" i="1" dirty="0" err="1"/>
              <a:t>google</a:t>
            </a:r>
            <a:r>
              <a:rPr lang="cs-CZ" dirty="0"/>
              <a:t> [online]. [cit. 25.3.2018]. Dostupný na WWW: https://www.google.cz/maps</a:t>
            </a:r>
          </a:p>
          <a:p>
            <a:r>
              <a:rPr lang="cs-CZ" dirty="0"/>
              <a:t>[19]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r>
              <a:rPr lang="cs-CZ" dirty="0"/>
              <a:t>[20]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r>
              <a:rPr lang="cs-CZ" dirty="0"/>
              <a:t>[21]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r>
              <a:rPr lang="cs-CZ" dirty="0"/>
              <a:t>[22]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0EA35D-895A-402A-89AB-D17F009F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31</a:t>
            </a:fld>
            <a:endParaRPr lang="cs-CZ" sz="1800" b="1" dirty="0">
              <a:solidFill>
                <a:schemeClr val="tx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BBF23FC4-3854-416C-B7B5-D59F3CF6F72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Zdroje obrázků</a:t>
            </a:r>
          </a:p>
        </p:txBody>
      </p:sp>
    </p:spTree>
    <p:extLst>
      <p:ext uri="{BB962C8B-B14F-4D97-AF65-F5344CB8AC3E}">
        <p14:creationId xmlns:p14="http://schemas.microsoft.com/office/powerpoint/2010/main" val="236759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F2A91E-3FF3-4A0B-9AE2-25CC4ED7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1"/>
            <a:ext cx="10515600" cy="471777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[23] GOOGLE. </a:t>
            </a:r>
            <a:r>
              <a:rPr lang="cs-CZ" i="1" dirty="0" err="1"/>
              <a:t>google</a:t>
            </a:r>
            <a:r>
              <a:rPr lang="cs-CZ" dirty="0"/>
              <a:t> [online]. [cit. 25.3.2018]. Dostupný na WWW: https://www.google.cz/maps</a:t>
            </a:r>
          </a:p>
          <a:p>
            <a:r>
              <a:rPr lang="cs-CZ" dirty="0"/>
              <a:t>[24]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r>
              <a:rPr lang="cs-CZ" dirty="0"/>
              <a:t>[25]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r>
              <a:rPr lang="cs-CZ" dirty="0"/>
              <a:t>[26]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r>
              <a:rPr lang="cs-CZ" dirty="0"/>
              <a:t>[27]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r>
              <a:rPr lang="cs-CZ" dirty="0"/>
              <a:t>[28] GOOGLE. </a:t>
            </a:r>
            <a:r>
              <a:rPr lang="cs-CZ" i="1" dirty="0" err="1"/>
              <a:t>google</a:t>
            </a:r>
            <a:r>
              <a:rPr lang="cs-CZ" dirty="0"/>
              <a:t> [online]. [cit. 25.3.2018]. Dostupný na WWW: https://www.google.cz/maps</a:t>
            </a:r>
          </a:p>
          <a:p>
            <a:r>
              <a:rPr lang="cs-CZ" dirty="0"/>
              <a:t>[29]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r>
              <a:rPr lang="cs-CZ" dirty="0"/>
              <a:t>[30] GOOGLE. </a:t>
            </a:r>
            <a:r>
              <a:rPr lang="cs-CZ" i="1" dirty="0" err="1"/>
              <a:t>google</a:t>
            </a:r>
            <a:r>
              <a:rPr lang="cs-CZ" dirty="0"/>
              <a:t> [online]. [cit. 25.3.2018]. Dostupný na WWW: https://www.google.cz/maps</a:t>
            </a:r>
          </a:p>
          <a:p>
            <a:r>
              <a:rPr lang="cs-CZ" dirty="0"/>
              <a:t>[31]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r>
              <a:rPr lang="cs-CZ" dirty="0"/>
              <a:t>[32] GOOGLE. </a:t>
            </a:r>
            <a:r>
              <a:rPr lang="cs-CZ" i="1" dirty="0" err="1"/>
              <a:t>google</a:t>
            </a:r>
            <a:r>
              <a:rPr lang="cs-CZ" dirty="0"/>
              <a:t> [online]. [cit. 25.3.2018]. Dostupný na WWW: https://www.google.cz/maps</a:t>
            </a:r>
          </a:p>
          <a:p>
            <a:r>
              <a:rPr lang="cs-CZ" dirty="0"/>
              <a:t>[33]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r>
              <a:rPr lang="cs-CZ" dirty="0"/>
              <a:t>[34] GOOGLE. </a:t>
            </a:r>
            <a:r>
              <a:rPr lang="cs-CZ" i="1" dirty="0" err="1"/>
              <a:t>google</a:t>
            </a:r>
            <a:r>
              <a:rPr lang="cs-CZ" dirty="0"/>
              <a:t> [online]. [cit. 25.3.2018]. Dostupný na WWW: https://www.google.cz/maps</a:t>
            </a:r>
          </a:p>
          <a:p>
            <a:r>
              <a:rPr lang="cs-CZ" dirty="0"/>
              <a:t>[35] SEZNAM. </a:t>
            </a:r>
            <a:r>
              <a:rPr lang="cs-CZ" i="1" dirty="0"/>
              <a:t>mapy.cz</a:t>
            </a:r>
            <a:r>
              <a:rPr lang="cs-CZ" dirty="0"/>
              <a:t> [online]. [cit. 25.3.2018]. Dostupný na WWW: https://mapy.cz/zakladni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92F8BD-5D4F-4A41-B8B3-6B4B5F76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32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DD5D50C-F962-4C3D-BA15-6964895AD5C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056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Zdroje obrázků</a:t>
            </a:r>
          </a:p>
        </p:txBody>
      </p:sp>
    </p:spTree>
    <p:extLst>
      <p:ext uri="{BB962C8B-B14F-4D97-AF65-F5344CB8AC3E}">
        <p14:creationId xmlns:p14="http://schemas.microsoft.com/office/powerpoint/2010/main" val="379999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2B6F36-C561-406C-A3FD-475F6C71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4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2019250-5491-4DC1-9174-FCF504A3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10976394" cy="6301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4000" b="1" dirty="0"/>
              <a:t>Druhy </a:t>
            </a:r>
            <a:r>
              <a:rPr lang="cs-CZ" sz="4000" b="1" dirty="0" err="1"/>
              <a:t>elektrobusů</a:t>
            </a:r>
            <a:endParaRPr lang="cs-CZ" sz="4000" b="1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601CED3-B0A8-4A7E-A10B-DA6510B6CBF4}"/>
              </a:ext>
            </a:extLst>
          </p:cNvPr>
          <p:cNvGrpSpPr>
            <a:grpSpLocks/>
          </p:cNvGrpSpPr>
          <p:nvPr/>
        </p:nvGrpSpPr>
        <p:grpSpPr bwMode="auto">
          <a:xfrm>
            <a:off x="4075906" y="1701518"/>
            <a:ext cx="1144588" cy="509588"/>
            <a:chOff x="7172672" y="3188161"/>
            <a:chExt cx="1143744" cy="508248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A6509A9D-9682-4285-8618-134D095AB6FF}"/>
                </a:ext>
              </a:extLst>
            </p:cNvPr>
            <p:cNvSpPr/>
            <p:nvPr/>
          </p:nvSpPr>
          <p:spPr>
            <a:xfrm>
              <a:off x="7172672" y="3346494"/>
              <a:ext cx="935934" cy="2992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7DDBC95C-8C58-4087-A063-9968BA7E1587}"/>
                </a:ext>
              </a:extLst>
            </p:cNvPr>
            <p:cNvSpPr/>
            <p:nvPr/>
          </p:nvSpPr>
          <p:spPr>
            <a:xfrm>
              <a:off x="7317028" y="3572910"/>
              <a:ext cx="144355" cy="123499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327D2099-5075-4F1D-9AD9-507904273526}"/>
                </a:ext>
              </a:extLst>
            </p:cNvPr>
            <p:cNvSpPr/>
            <p:nvPr/>
          </p:nvSpPr>
          <p:spPr>
            <a:xfrm>
              <a:off x="7821481" y="3572910"/>
              <a:ext cx="142770" cy="123499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CF112FB-2A89-4AA2-A5DD-43EFA0796F94}"/>
                </a:ext>
              </a:extLst>
            </p:cNvPr>
            <p:cNvSpPr/>
            <p:nvPr/>
          </p:nvSpPr>
          <p:spPr>
            <a:xfrm>
              <a:off x="7172672" y="3357577"/>
              <a:ext cx="935934" cy="1488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334ED36E-FA97-4D72-99F3-37EE2F435D97}"/>
                </a:ext>
              </a:extLst>
            </p:cNvPr>
            <p:cNvSpPr/>
            <p:nvPr/>
          </p:nvSpPr>
          <p:spPr>
            <a:xfrm>
              <a:off x="7244057" y="3357577"/>
              <a:ext cx="144355" cy="1488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542006A9-EF23-409B-82D3-73B1D4254DFC}"/>
                </a:ext>
              </a:extLst>
            </p:cNvPr>
            <p:cNvSpPr/>
            <p:nvPr/>
          </p:nvSpPr>
          <p:spPr>
            <a:xfrm>
              <a:off x="7532769" y="3357577"/>
              <a:ext cx="144355" cy="1488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413669AF-A29B-49D0-96C5-7FBE153E2EF6}"/>
                </a:ext>
              </a:extLst>
            </p:cNvPr>
            <p:cNvSpPr/>
            <p:nvPr/>
          </p:nvSpPr>
          <p:spPr>
            <a:xfrm>
              <a:off x="7821481" y="3357577"/>
              <a:ext cx="142770" cy="1488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80510895-F536-4C52-84E3-D1C6E2DC2B36}"/>
                </a:ext>
              </a:extLst>
            </p:cNvPr>
            <p:cNvCxnSpPr/>
            <p:nvPr/>
          </p:nvCxnSpPr>
          <p:spPr>
            <a:xfrm flipV="1">
              <a:off x="7632708" y="3188161"/>
              <a:ext cx="683708" cy="158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ovéPole 2">
            <a:extLst>
              <a:ext uri="{FF2B5EF4-FFF2-40B4-BE49-F238E27FC236}">
                <a16:creationId xmlns:a16="http://schemas.microsoft.com/office/drawing/2014/main" id="{565D4478-CB08-48F5-867B-982ED65F7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506" y="1641193"/>
            <a:ext cx="143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dirty="0"/>
              <a:t>Konvenční</a:t>
            </a:r>
          </a:p>
          <a:p>
            <a:pPr eaLnBrk="1" hangingPunct="1"/>
            <a:r>
              <a:rPr lang="cs-CZ" altLang="cs-CZ" sz="1600" dirty="0"/>
              <a:t>trolejbus</a:t>
            </a:r>
            <a:endParaRPr lang="en-GB" altLang="cs-CZ" sz="1600" dirty="0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42456FB-D859-4F7A-8F70-297FBAC105D5}"/>
              </a:ext>
            </a:extLst>
          </p:cNvPr>
          <p:cNvCxnSpPr>
            <a:endCxn id="101" idx="7"/>
          </p:cNvCxnSpPr>
          <p:nvPr/>
        </p:nvCxnSpPr>
        <p:spPr>
          <a:xfrm flipV="1">
            <a:off x="3323431" y="2201581"/>
            <a:ext cx="55578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Skupina 16">
            <a:extLst>
              <a:ext uri="{FF2B5EF4-FFF2-40B4-BE49-F238E27FC236}">
                <a16:creationId xmlns:a16="http://schemas.microsoft.com/office/drawing/2014/main" id="{C882DA0C-23E8-4CAE-8D6F-24B78DBF4D72}"/>
              </a:ext>
            </a:extLst>
          </p:cNvPr>
          <p:cNvGrpSpPr>
            <a:grpSpLocks/>
          </p:cNvGrpSpPr>
          <p:nvPr/>
        </p:nvGrpSpPr>
        <p:grpSpPr bwMode="auto">
          <a:xfrm>
            <a:off x="8886031" y="1701518"/>
            <a:ext cx="1143000" cy="504825"/>
            <a:chOff x="7172672" y="3192487"/>
            <a:chExt cx="1143744" cy="503922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C71850C1-DEF3-4125-92DB-435F1B69174D}"/>
                </a:ext>
              </a:extLst>
            </p:cNvPr>
            <p:cNvSpPr/>
            <p:nvPr/>
          </p:nvSpPr>
          <p:spPr>
            <a:xfrm>
              <a:off x="7172672" y="3346200"/>
              <a:ext cx="935647" cy="299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4B98DC4A-AAA7-4A65-A58E-18383FD8C5FB}"/>
                </a:ext>
              </a:extLst>
            </p:cNvPr>
            <p:cNvSpPr/>
            <p:nvPr/>
          </p:nvSpPr>
          <p:spPr>
            <a:xfrm>
              <a:off x="7317229" y="3572805"/>
              <a:ext cx="142968" cy="12360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EF2230F7-CBEA-4CF0-9853-883759094841}"/>
                </a:ext>
              </a:extLst>
            </p:cNvPr>
            <p:cNvSpPr/>
            <p:nvPr/>
          </p:nvSpPr>
          <p:spPr>
            <a:xfrm>
              <a:off x="7820794" y="3572805"/>
              <a:ext cx="144557" cy="12360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41AEA92B-3418-4689-8EF9-BEB852FF2B98}"/>
                </a:ext>
              </a:extLst>
            </p:cNvPr>
            <p:cNvSpPr/>
            <p:nvPr/>
          </p:nvSpPr>
          <p:spPr>
            <a:xfrm>
              <a:off x="7172672" y="3357292"/>
              <a:ext cx="935647" cy="1489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95656FE8-A572-4BA0-8575-E0A4A73DA5D6}"/>
                </a:ext>
              </a:extLst>
            </p:cNvPr>
            <p:cNvSpPr/>
            <p:nvPr/>
          </p:nvSpPr>
          <p:spPr>
            <a:xfrm>
              <a:off x="7244157" y="3357292"/>
              <a:ext cx="144556" cy="1489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D387F3E2-7A04-4882-859E-20EFCE28729C}"/>
                </a:ext>
              </a:extLst>
            </p:cNvPr>
            <p:cNvSpPr/>
            <p:nvPr/>
          </p:nvSpPr>
          <p:spPr>
            <a:xfrm>
              <a:off x="7533270" y="3357292"/>
              <a:ext cx="142968" cy="1489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24094C67-1832-4FE1-9D5A-D88EDEC8776C}"/>
                </a:ext>
              </a:extLst>
            </p:cNvPr>
            <p:cNvSpPr/>
            <p:nvPr/>
          </p:nvSpPr>
          <p:spPr>
            <a:xfrm>
              <a:off x="7820794" y="3357292"/>
              <a:ext cx="144557" cy="1489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F8C6F7FD-29A2-4E11-A453-8D2C1156B500}"/>
                </a:ext>
              </a:extLst>
            </p:cNvPr>
            <p:cNvCxnSpPr/>
            <p:nvPr/>
          </p:nvCxnSpPr>
          <p:spPr>
            <a:xfrm flipV="1">
              <a:off x="7631759" y="3192487"/>
              <a:ext cx="684657" cy="153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D10EB833-2ECA-4FA9-AADA-5B9AFD0C24F9}"/>
              </a:ext>
            </a:extLst>
          </p:cNvPr>
          <p:cNvCxnSpPr>
            <a:cxnSpLocks/>
          </p:cNvCxnSpPr>
          <p:nvPr/>
        </p:nvCxnSpPr>
        <p:spPr>
          <a:xfrm>
            <a:off x="3323431" y="1701518"/>
            <a:ext cx="6777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Skupina 29">
            <a:extLst>
              <a:ext uri="{FF2B5EF4-FFF2-40B4-BE49-F238E27FC236}">
                <a16:creationId xmlns:a16="http://schemas.microsoft.com/office/drawing/2014/main" id="{C7A50E3D-9588-44C7-9F54-F05194AB6D79}"/>
              </a:ext>
            </a:extLst>
          </p:cNvPr>
          <p:cNvGrpSpPr>
            <a:grpSpLocks/>
          </p:cNvGrpSpPr>
          <p:nvPr/>
        </p:nvGrpSpPr>
        <p:grpSpPr bwMode="auto">
          <a:xfrm>
            <a:off x="4085431" y="3004856"/>
            <a:ext cx="1143000" cy="508000"/>
            <a:chOff x="7172672" y="3188161"/>
            <a:chExt cx="1143744" cy="508248"/>
          </a:xfrm>
        </p:grpSpPr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FD535625-03EF-4721-9BB2-95842093935B}"/>
                </a:ext>
              </a:extLst>
            </p:cNvPr>
            <p:cNvSpPr/>
            <p:nvPr/>
          </p:nvSpPr>
          <p:spPr>
            <a:xfrm>
              <a:off x="7172672" y="3346988"/>
              <a:ext cx="935647" cy="2985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0" name="Ovál 29">
              <a:extLst>
                <a:ext uri="{FF2B5EF4-FFF2-40B4-BE49-F238E27FC236}">
                  <a16:creationId xmlns:a16="http://schemas.microsoft.com/office/drawing/2014/main" id="{D0701C2B-E56D-4346-9C60-5A8DACDB8D84}"/>
                </a:ext>
              </a:extLst>
            </p:cNvPr>
            <p:cNvSpPr/>
            <p:nvPr/>
          </p:nvSpPr>
          <p:spPr>
            <a:xfrm>
              <a:off x="7317229" y="3572524"/>
              <a:ext cx="142968" cy="123885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5778239F-181E-4F19-9CD2-D14EC1131F29}"/>
                </a:ext>
              </a:extLst>
            </p:cNvPr>
            <p:cNvSpPr/>
            <p:nvPr/>
          </p:nvSpPr>
          <p:spPr>
            <a:xfrm>
              <a:off x="7820794" y="3572524"/>
              <a:ext cx="144557" cy="123885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EF097DBD-B3E8-4270-A30C-C5B4E92BEE85}"/>
                </a:ext>
              </a:extLst>
            </p:cNvPr>
            <p:cNvSpPr/>
            <p:nvPr/>
          </p:nvSpPr>
          <p:spPr>
            <a:xfrm>
              <a:off x="7172672" y="3356518"/>
              <a:ext cx="935647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1653C9EE-1D24-4D27-AE5F-30BBB0B78194}"/>
                </a:ext>
              </a:extLst>
            </p:cNvPr>
            <p:cNvSpPr/>
            <p:nvPr/>
          </p:nvSpPr>
          <p:spPr>
            <a:xfrm>
              <a:off x="7244157" y="3356518"/>
              <a:ext cx="144556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4" name="Obdélník 33">
              <a:extLst>
                <a:ext uri="{FF2B5EF4-FFF2-40B4-BE49-F238E27FC236}">
                  <a16:creationId xmlns:a16="http://schemas.microsoft.com/office/drawing/2014/main" id="{95F7F155-A058-4464-AE73-6614F8E291B7}"/>
                </a:ext>
              </a:extLst>
            </p:cNvPr>
            <p:cNvSpPr/>
            <p:nvPr/>
          </p:nvSpPr>
          <p:spPr>
            <a:xfrm>
              <a:off x="7533270" y="3356518"/>
              <a:ext cx="142968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90C297C2-90DA-4474-A67F-51CEC04BD638}"/>
                </a:ext>
              </a:extLst>
            </p:cNvPr>
            <p:cNvSpPr/>
            <p:nvPr/>
          </p:nvSpPr>
          <p:spPr>
            <a:xfrm>
              <a:off x="7820794" y="3356518"/>
              <a:ext cx="144557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89DCC9C1-E75F-4F50-A455-9DCBA2333153}"/>
                </a:ext>
              </a:extLst>
            </p:cNvPr>
            <p:cNvCxnSpPr/>
            <p:nvPr/>
          </p:nvCxnSpPr>
          <p:spPr>
            <a:xfrm flipV="1">
              <a:off x="7631759" y="3188161"/>
              <a:ext cx="684657" cy="1588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88AE1BDB-C9EC-4D08-89C3-323345AD86F4}"/>
              </a:ext>
            </a:extLst>
          </p:cNvPr>
          <p:cNvCxnSpPr>
            <a:endCxn id="102" idx="7"/>
          </p:cNvCxnSpPr>
          <p:nvPr/>
        </p:nvCxnSpPr>
        <p:spPr>
          <a:xfrm flipV="1">
            <a:off x="3332956" y="3508093"/>
            <a:ext cx="55260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Skupina 39">
            <a:extLst>
              <a:ext uri="{FF2B5EF4-FFF2-40B4-BE49-F238E27FC236}">
                <a16:creationId xmlns:a16="http://schemas.microsoft.com/office/drawing/2014/main" id="{41CD3AA9-FED4-4AC9-AED5-7F886837E01E}"/>
              </a:ext>
            </a:extLst>
          </p:cNvPr>
          <p:cNvGrpSpPr>
            <a:grpSpLocks/>
          </p:cNvGrpSpPr>
          <p:nvPr/>
        </p:nvGrpSpPr>
        <p:grpSpPr bwMode="auto">
          <a:xfrm>
            <a:off x="8886031" y="3152493"/>
            <a:ext cx="1143000" cy="357188"/>
            <a:chOff x="7172672" y="3340693"/>
            <a:chExt cx="1143744" cy="355716"/>
          </a:xfrm>
        </p:grpSpPr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E7681FC5-1811-4E73-A386-E442F30FC4FD}"/>
                </a:ext>
              </a:extLst>
            </p:cNvPr>
            <p:cNvSpPr/>
            <p:nvPr/>
          </p:nvSpPr>
          <p:spPr>
            <a:xfrm>
              <a:off x="7172672" y="3347017"/>
              <a:ext cx="935647" cy="297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0" name="Ovál 39">
              <a:extLst>
                <a:ext uri="{FF2B5EF4-FFF2-40B4-BE49-F238E27FC236}">
                  <a16:creationId xmlns:a16="http://schemas.microsoft.com/office/drawing/2014/main" id="{30C91B41-3222-4BB6-AE86-A3C2F82145C6}"/>
                </a:ext>
              </a:extLst>
            </p:cNvPr>
            <p:cNvSpPr/>
            <p:nvPr/>
          </p:nvSpPr>
          <p:spPr>
            <a:xfrm>
              <a:off x="7317229" y="3573094"/>
              <a:ext cx="142968" cy="123315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FE78DBA2-3F5C-459E-B7AC-BE652CCDCDD4}"/>
                </a:ext>
              </a:extLst>
            </p:cNvPr>
            <p:cNvSpPr/>
            <p:nvPr/>
          </p:nvSpPr>
          <p:spPr>
            <a:xfrm>
              <a:off x="7820794" y="3573094"/>
              <a:ext cx="144557" cy="123315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24D540C-8809-4B7B-84BD-4DC7E0C80720}"/>
                </a:ext>
              </a:extLst>
            </p:cNvPr>
            <p:cNvSpPr/>
            <p:nvPr/>
          </p:nvSpPr>
          <p:spPr>
            <a:xfrm>
              <a:off x="7172672" y="3356503"/>
              <a:ext cx="935647" cy="15019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B7856322-B0E4-4913-839E-BEA3F432E177}"/>
                </a:ext>
              </a:extLst>
            </p:cNvPr>
            <p:cNvSpPr/>
            <p:nvPr/>
          </p:nvSpPr>
          <p:spPr>
            <a:xfrm>
              <a:off x="7244157" y="3356503"/>
              <a:ext cx="144556" cy="15019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071CCEBD-E552-4300-8AF0-5BEE3D4B0802}"/>
                </a:ext>
              </a:extLst>
            </p:cNvPr>
            <p:cNvSpPr/>
            <p:nvPr/>
          </p:nvSpPr>
          <p:spPr>
            <a:xfrm>
              <a:off x="7533270" y="3356503"/>
              <a:ext cx="142968" cy="15019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29238E57-AB1B-4C11-A9BE-BCB05BFE0611}"/>
                </a:ext>
              </a:extLst>
            </p:cNvPr>
            <p:cNvSpPr/>
            <p:nvPr/>
          </p:nvSpPr>
          <p:spPr>
            <a:xfrm>
              <a:off x="7820794" y="3356503"/>
              <a:ext cx="144557" cy="15019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1F86454C-6AF7-4619-B1F3-41AAD445F191}"/>
                </a:ext>
              </a:extLst>
            </p:cNvPr>
            <p:cNvCxnSpPr/>
            <p:nvPr/>
          </p:nvCxnSpPr>
          <p:spPr>
            <a:xfrm flipV="1">
              <a:off x="7631759" y="3340693"/>
              <a:ext cx="6846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77B2ACFD-DA39-410E-AB8C-6F5311DAFF34}"/>
              </a:ext>
            </a:extLst>
          </p:cNvPr>
          <p:cNvCxnSpPr>
            <a:cxnSpLocks/>
          </p:cNvCxnSpPr>
          <p:nvPr/>
        </p:nvCxnSpPr>
        <p:spPr>
          <a:xfrm>
            <a:off x="3332956" y="3004856"/>
            <a:ext cx="43926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9">
            <a:extLst>
              <a:ext uri="{FF2B5EF4-FFF2-40B4-BE49-F238E27FC236}">
                <a16:creationId xmlns:a16="http://schemas.microsoft.com/office/drawing/2014/main" id="{724F666C-1167-47E7-8D08-90FC8EAB39A8}"/>
              </a:ext>
            </a:extLst>
          </p:cNvPr>
          <p:cNvGrpSpPr>
            <a:grpSpLocks/>
          </p:cNvGrpSpPr>
          <p:nvPr/>
        </p:nvGrpSpPr>
        <p:grpSpPr bwMode="auto">
          <a:xfrm>
            <a:off x="4085431" y="4301843"/>
            <a:ext cx="1143000" cy="508000"/>
            <a:chOff x="7172672" y="3188161"/>
            <a:chExt cx="1143744" cy="508248"/>
          </a:xfrm>
        </p:grpSpPr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79F4DE39-7935-4B42-B273-355419719512}"/>
                </a:ext>
              </a:extLst>
            </p:cNvPr>
            <p:cNvSpPr/>
            <p:nvPr/>
          </p:nvSpPr>
          <p:spPr>
            <a:xfrm>
              <a:off x="7172672" y="3346988"/>
              <a:ext cx="935647" cy="2985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60359051-9C9C-41FE-B508-CC8231A08D16}"/>
                </a:ext>
              </a:extLst>
            </p:cNvPr>
            <p:cNvSpPr/>
            <p:nvPr/>
          </p:nvSpPr>
          <p:spPr>
            <a:xfrm>
              <a:off x="7317229" y="3572524"/>
              <a:ext cx="142968" cy="123885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1" name="Ovál 50">
              <a:extLst>
                <a:ext uri="{FF2B5EF4-FFF2-40B4-BE49-F238E27FC236}">
                  <a16:creationId xmlns:a16="http://schemas.microsoft.com/office/drawing/2014/main" id="{6A697CA5-997C-466B-8443-8721115644E7}"/>
                </a:ext>
              </a:extLst>
            </p:cNvPr>
            <p:cNvSpPr/>
            <p:nvPr/>
          </p:nvSpPr>
          <p:spPr>
            <a:xfrm>
              <a:off x="7820794" y="3572524"/>
              <a:ext cx="144557" cy="123885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AD1C9A1C-D4BB-42EE-94BF-77F6282E2A96}"/>
                </a:ext>
              </a:extLst>
            </p:cNvPr>
            <p:cNvSpPr/>
            <p:nvPr/>
          </p:nvSpPr>
          <p:spPr>
            <a:xfrm>
              <a:off x="7172672" y="3356518"/>
              <a:ext cx="935647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52B880F2-4ED6-4ED3-9B5A-0C5B5AD10B20}"/>
                </a:ext>
              </a:extLst>
            </p:cNvPr>
            <p:cNvSpPr/>
            <p:nvPr/>
          </p:nvSpPr>
          <p:spPr>
            <a:xfrm>
              <a:off x="7244157" y="3356518"/>
              <a:ext cx="144556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845860D1-8C03-4556-9B86-CA819CEA35CE}"/>
                </a:ext>
              </a:extLst>
            </p:cNvPr>
            <p:cNvSpPr/>
            <p:nvPr/>
          </p:nvSpPr>
          <p:spPr>
            <a:xfrm>
              <a:off x="7533270" y="3356518"/>
              <a:ext cx="142968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99D701FA-75C3-40B8-9D4D-270765BD5508}"/>
                </a:ext>
              </a:extLst>
            </p:cNvPr>
            <p:cNvSpPr/>
            <p:nvPr/>
          </p:nvSpPr>
          <p:spPr>
            <a:xfrm>
              <a:off x="7820794" y="3356518"/>
              <a:ext cx="144557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DB42B87C-1D15-43B4-885D-1998925D8C39}"/>
                </a:ext>
              </a:extLst>
            </p:cNvPr>
            <p:cNvCxnSpPr/>
            <p:nvPr/>
          </p:nvCxnSpPr>
          <p:spPr>
            <a:xfrm flipV="1">
              <a:off x="7631759" y="3188161"/>
              <a:ext cx="684657" cy="1588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F8228897-FB74-4B2C-B3B1-149D4DA3CE0F}"/>
              </a:ext>
            </a:extLst>
          </p:cNvPr>
          <p:cNvCxnSpPr>
            <a:endCxn id="103" idx="7"/>
          </p:cNvCxnSpPr>
          <p:nvPr/>
        </p:nvCxnSpPr>
        <p:spPr>
          <a:xfrm>
            <a:off x="3332956" y="4805081"/>
            <a:ext cx="55213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Skupina 59">
            <a:extLst>
              <a:ext uri="{FF2B5EF4-FFF2-40B4-BE49-F238E27FC236}">
                <a16:creationId xmlns:a16="http://schemas.microsoft.com/office/drawing/2014/main" id="{713EC443-ADE5-4F68-9E12-AFC43A248BFA}"/>
              </a:ext>
            </a:extLst>
          </p:cNvPr>
          <p:cNvGrpSpPr>
            <a:grpSpLocks/>
          </p:cNvGrpSpPr>
          <p:nvPr/>
        </p:nvGrpSpPr>
        <p:grpSpPr bwMode="auto">
          <a:xfrm>
            <a:off x="8876506" y="4301843"/>
            <a:ext cx="1144588" cy="503238"/>
            <a:chOff x="7172672" y="3192487"/>
            <a:chExt cx="1143744" cy="503922"/>
          </a:xfrm>
        </p:grpSpPr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D42C2D4A-A54C-4A96-BC5B-99242D798459}"/>
                </a:ext>
              </a:extLst>
            </p:cNvPr>
            <p:cNvSpPr/>
            <p:nvPr/>
          </p:nvSpPr>
          <p:spPr>
            <a:xfrm>
              <a:off x="7172672" y="3346684"/>
              <a:ext cx="935934" cy="2988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69B024F4-BF08-448A-AD5E-944DCBE7C09C}"/>
                </a:ext>
              </a:extLst>
            </p:cNvPr>
            <p:cNvSpPr/>
            <p:nvPr/>
          </p:nvSpPr>
          <p:spPr>
            <a:xfrm>
              <a:off x="7317028" y="3572416"/>
              <a:ext cx="144355" cy="123993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3449601B-C82B-4F7A-9EDF-8F476CF04633}"/>
                </a:ext>
              </a:extLst>
            </p:cNvPr>
            <p:cNvSpPr/>
            <p:nvPr/>
          </p:nvSpPr>
          <p:spPr>
            <a:xfrm>
              <a:off x="7821481" y="3572416"/>
              <a:ext cx="142770" cy="123993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C7BEB192-A2F0-4A00-83A9-D957FBF4DF8E}"/>
                </a:ext>
              </a:extLst>
            </p:cNvPr>
            <p:cNvSpPr/>
            <p:nvPr/>
          </p:nvSpPr>
          <p:spPr>
            <a:xfrm>
              <a:off x="7172672" y="3356222"/>
              <a:ext cx="935934" cy="14942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344606B3-FF01-4351-B0F9-5082CB3318D4}"/>
                </a:ext>
              </a:extLst>
            </p:cNvPr>
            <p:cNvSpPr/>
            <p:nvPr/>
          </p:nvSpPr>
          <p:spPr>
            <a:xfrm>
              <a:off x="7244057" y="3356222"/>
              <a:ext cx="144355" cy="14942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38F48D67-4EB4-4E97-B52E-E2ABE3D9C592}"/>
                </a:ext>
              </a:extLst>
            </p:cNvPr>
            <p:cNvSpPr/>
            <p:nvPr/>
          </p:nvSpPr>
          <p:spPr>
            <a:xfrm>
              <a:off x="7532769" y="3356222"/>
              <a:ext cx="144355" cy="14942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E6CCBEF2-E608-4E7E-8401-0F2063C08C25}"/>
                </a:ext>
              </a:extLst>
            </p:cNvPr>
            <p:cNvSpPr/>
            <p:nvPr/>
          </p:nvSpPr>
          <p:spPr>
            <a:xfrm>
              <a:off x="7821481" y="3356222"/>
              <a:ext cx="142770" cy="14942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CF7B744B-B4D7-4926-89F6-A27BB24529A2}"/>
                </a:ext>
              </a:extLst>
            </p:cNvPr>
            <p:cNvCxnSpPr/>
            <p:nvPr/>
          </p:nvCxnSpPr>
          <p:spPr>
            <a:xfrm flipV="1">
              <a:off x="7632708" y="3192487"/>
              <a:ext cx="683708" cy="1541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1002F661-020D-40E3-906A-B91C57F6F071}"/>
              </a:ext>
            </a:extLst>
          </p:cNvPr>
          <p:cNvCxnSpPr>
            <a:cxnSpLocks/>
          </p:cNvCxnSpPr>
          <p:nvPr/>
        </p:nvCxnSpPr>
        <p:spPr>
          <a:xfrm>
            <a:off x="4075906" y="4301843"/>
            <a:ext cx="1273175" cy="31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82B58164-053A-4BE0-B0F1-06D617E4DFCB}"/>
              </a:ext>
            </a:extLst>
          </p:cNvPr>
          <p:cNvCxnSpPr>
            <a:endCxn id="104" idx="7"/>
          </p:cNvCxnSpPr>
          <p:nvPr/>
        </p:nvCxnSpPr>
        <p:spPr>
          <a:xfrm>
            <a:off x="3332956" y="6105243"/>
            <a:ext cx="5529263" cy="7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ovéPole 89">
            <a:extLst>
              <a:ext uri="{FF2B5EF4-FFF2-40B4-BE49-F238E27FC236}">
                <a16:creationId xmlns:a16="http://schemas.microsoft.com/office/drawing/2014/main" id="{4D2880B4-65EE-4833-9774-DB46EB326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506" y="2939768"/>
            <a:ext cx="12969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dirty="0"/>
              <a:t>Parciální</a:t>
            </a:r>
          </a:p>
          <a:p>
            <a:pPr eaLnBrk="1" hangingPunct="1"/>
            <a:r>
              <a:rPr lang="cs-CZ" altLang="cs-CZ" sz="1600" dirty="0"/>
              <a:t>trolejbus</a:t>
            </a:r>
            <a:endParaRPr lang="en-GB" altLang="cs-CZ" sz="1600" dirty="0"/>
          </a:p>
        </p:txBody>
      </p:sp>
      <p:sp>
        <p:nvSpPr>
          <p:cNvPr id="70" name="TextovéPole 90">
            <a:extLst>
              <a:ext uri="{FF2B5EF4-FFF2-40B4-BE49-F238E27FC236}">
                <a16:creationId xmlns:a16="http://schemas.microsoft.com/office/drawing/2014/main" id="{8C0C7E65-D02E-4F7F-AF07-120A2FAE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506" y="4233581"/>
            <a:ext cx="1185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dirty="0"/>
              <a:t>Dynamický </a:t>
            </a:r>
            <a:r>
              <a:rPr lang="cs-CZ" altLang="cs-CZ" sz="1600" dirty="0" err="1"/>
              <a:t>elektrobus</a:t>
            </a:r>
            <a:endParaRPr lang="en-GB" altLang="cs-CZ" sz="1600" dirty="0"/>
          </a:p>
        </p:txBody>
      </p:sp>
      <p:sp>
        <p:nvSpPr>
          <p:cNvPr id="71" name="TextovéPole 91">
            <a:extLst>
              <a:ext uri="{FF2B5EF4-FFF2-40B4-BE49-F238E27FC236}">
                <a16:creationId xmlns:a16="http://schemas.microsoft.com/office/drawing/2014/main" id="{02EBF5FA-6E9D-4498-AC05-ABAB8732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506" y="5528981"/>
            <a:ext cx="1155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dirty="0"/>
              <a:t>Statický </a:t>
            </a:r>
            <a:r>
              <a:rPr lang="cs-CZ" altLang="cs-CZ" sz="1600" dirty="0" err="1"/>
              <a:t>elektrobus</a:t>
            </a:r>
            <a:endParaRPr lang="cs-CZ" altLang="cs-CZ" sz="1600" dirty="0"/>
          </a:p>
        </p:txBody>
      </p:sp>
      <p:cxnSp>
        <p:nvCxnSpPr>
          <p:cNvPr id="72" name="Přímá spojnice 71">
            <a:extLst>
              <a:ext uri="{FF2B5EF4-FFF2-40B4-BE49-F238E27FC236}">
                <a16:creationId xmlns:a16="http://schemas.microsoft.com/office/drawing/2014/main" id="{1C1BC76F-0908-4F37-9DDE-08A778617670}"/>
              </a:ext>
            </a:extLst>
          </p:cNvPr>
          <p:cNvCxnSpPr>
            <a:cxnSpLocks/>
          </p:cNvCxnSpPr>
          <p:nvPr/>
        </p:nvCxnSpPr>
        <p:spPr>
          <a:xfrm>
            <a:off x="9813131" y="4305018"/>
            <a:ext cx="300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Skupina 99">
            <a:extLst>
              <a:ext uri="{FF2B5EF4-FFF2-40B4-BE49-F238E27FC236}">
                <a16:creationId xmlns:a16="http://schemas.microsoft.com/office/drawing/2014/main" id="{CA855025-38CC-458D-88CF-8AAA2EC9C9FF}"/>
              </a:ext>
            </a:extLst>
          </p:cNvPr>
          <p:cNvGrpSpPr>
            <a:grpSpLocks/>
          </p:cNvGrpSpPr>
          <p:nvPr/>
        </p:nvGrpSpPr>
        <p:grpSpPr bwMode="auto">
          <a:xfrm>
            <a:off x="6428581" y="4449481"/>
            <a:ext cx="1144588" cy="360362"/>
            <a:chOff x="7172672" y="3336367"/>
            <a:chExt cx="1143744" cy="360042"/>
          </a:xfrm>
        </p:grpSpPr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F46766DA-6479-4F19-8812-16C26EE41BAF}"/>
                </a:ext>
              </a:extLst>
            </p:cNvPr>
            <p:cNvSpPr/>
            <p:nvPr/>
          </p:nvSpPr>
          <p:spPr>
            <a:xfrm>
              <a:off x="7172672" y="3347469"/>
              <a:ext cx="935934" cy="2981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A60B3D2C-B5C8-42CA-81DA-D2FF4ED2CD4E}"/>
                </a:ext>
              </a:extLst>
            </p:cNvPr>
            <p:cNvSpPr/>
            <p:nvPr/>
          </p:nvSpPr>
          <p:spPr>
            <a:xfrm>
              <a:off x="7317028" y="3572694"/>
              <a:ext cx="144355" cy="123715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6" name="Ovál 75">
              <a:extLst>
                <a:ext uri="{FF2B5EF4-FFF2-40B4-BE49-F238E27FC236}">
                  <a16:creationId xmlns:a16="http://schemas.microsoft.com/office/drawing/2014/main" id="{A770BE9A-3D51-494A-98F4-C66B981A5356}"/>
                </a:ext>
              </a:extLst>
            </p:cNvPr>
            <p:cNvSpPr/>
            <p:nvPr/>
          </p:nvSpPr>
          <p:spPr>
            <a:xfrm>
              <a:off x="7821481" y="3572694"/>
              <a:ext cx="142770" cy="123715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7" name="Obdélník 76">
              <a:extLst>
                <a:ext uri="{FF2B5EF4-FFF2-40B4-BE49-F238E27FC236}">
                  <a16:creationId xmlns:a16="http://schemas.microsoft.com/office/drawing/2014/main" id="{F24E5CB7-F420-4227-BB84-E0EF99E72BEB}"/>
                </a:ext>
              </a:extLst>
            </p:cNvPr>
            <p:cNvSpPr/>
            <p:nvPr/>
          </p:nvSpPr>
          <p:spPr>
            <a:xfrm>
              <a:off x="7172672" y="3356986"/>
              <a:ext cx="935934" cy="1490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8" name="Obdélník 77">
              <a:extLst>
                <a:ext uri="{FF2B5EF4-FFF2-40B4-BE49-F238E27FC236}">
                  <a16:creationId xmlns:a16="http://schemas.microsoft.com/office/drawing/2014/main" id="{15C9578A-6FD9-4DE4-9B09-13CC8B40D58F}"/>
                </a:ext>
              </a:extLst>
            </p:cNvPr>
            <p:cNvSpPr/>
            <p:nvPr/>
          </p:nvSpPr>
          <p:spPr>
            <a:xfrm>
              <a:off x="7244057" y="3356986"/>
              <a:ext cx="144355" cy="1490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9" name="Obdélník 78">
              <a:extLst>
                <a:ext uri="{FF2B5EF4-FFF2-40B4-BE49-F238E27FC236}">
                  <a16:creationId xmlns:a16="http://schemas.microsoft.com/office/drawing/2014/main" id="{277DD136-C19E-4862-82EB-7F80CE4F8FB5}"/>
                </a:ext>
              </a:extLst>
            </p:cNvPr>
            <p:cNvSpPr/>
            <p:nvPr/>
          </p:nvSpPr>
          <p:spPr>
            <a:xfrm>
              <a:off x="7532769" y="3356986"/>
              <a:ext cx="144355" cy="1490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0" name="Obdélník 79">
              <a:extLst>
                <a:ext uri="{FF2B5EF4-FFF2-40B4-BE49-F238E27FC236}">
                  <a16:creationId xmlns:a16="http://schemas.microsoft.com/office/drawing/2014/main" id="{D2CE6521-5308-46F8-82C2-29D2899D3522}"/>
                </a:ext>
              </a:extLst>
            </p:cNvPr>
            <p:cNvSpPr/>
            <p:nvPr/>
          </p:nvSpPr>
          <p:spPr>
            <a:xfrm>
              <a:off x="7821481" y="3356986"/>
              <a:ext cx="142770" cy="1490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81" name="Přímá spojnice 80">
              <a:extLst>
                <a:ext uri="{FF2B5EF4-FFF2-40B4-BE49-F238E27FC236}">
                  <a16:creationId xmlns:a16="http://schemas.microsoft.com/office/drawing/2014/main" id="{1F8269C0-730A-447E-8895-E0660A32C7CB}"/>
                </a:ext>
              </a:extLst>
            </p:cNvPr>
            <p:cNvCxnSpPr/>
            <p:nvPr/>
          </p:nvCxnSpPr>
          <p:spPr>
            <a:xfrm flipV="1">
              <a:off x="7632708" y="3336367"/>
              <a:ext cx="6837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Skupina 109">
            <a:extLst>
              <a:ext uri="{FF2B5EF4-FFF2-40B4-BE49-F238E27FC236}">
                <a16:creationId xmlns:a16="http://schemas.microsoft.com/office/drawing/2014/main" id="{7201A101-59F7-438A-A761-FAAC69CA0632}"/>
              </a:ext>
            </a:extLst>
          </p:cNvPr>
          <p:cNvGrpSpPr>
            <a:grpSpLocks/>
          </p:cNvGrpSpPr>
          <p:nvPr/>
        </p:nvGrpSpPr>
        <p:grpSpPr bwMode="auto">
          <a:xfrm>
            <a:off x="6436519" y="3004856"/>
            <a:ext cx="1144587" cy="508000"/>
            <a:chOff x="7172672" y="3188161"/>
            <a:chExt cx="1143744" cy="508248"/>
          </a:xfrm>
        </p:grpSpPr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B4AB007B-CF7C-41B9-BFDA-27EA510B2D77}"/>
                </a:ext>
              </a:extLst>
            </p:cNvPr>
            <p:cNvSpPr/>
            <p:nvPr/>
          </p:nvSpPr>
          <p:spPr>
            <a:xfrm>
              <a:off x="7172672" y="3346988"/>
              <a:ext cx="935935" cy="2985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4" name="Ovál 83">
              <a:extLst>
                <a:ext uri="{FF2B5EF4-FFF2-40B4-BE49-F238E27FC236}">
                  <a16:creationId xmlns:a16="http://schemas.microsoft.com/office/drawing/2014/main" id="{654E98EB-8466-40E3-9A43-A1737090A5C5}"/>
                </a:ext>
              </a:extLst>
            </p:cNvPr>
            <p:cNvSpPr/>
            <p:nvPr/>
          </p:nvSpPr>
          <p:spPr>
            <a:xfrm>
              <a:off x="7317028" y="3572524"/>
              <a:ext cx="144357" cy="123885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5" name="Ovál 84">
              <a:extLst>
                <a:ext uri="{FF2B5EF4-FFF2-40B4-BE49-F238E27FC236}">
                  <a16:creationId xmlns:a16="http://schemas.microsoft.com/office/drawing/2014/main" id="{F5D859BD-AFA5-4EEA-940C-FE78885FE3FE}"/>
                </a:ext>
              </a:extLst>
            </p:cNvPr>
            <p:cNvSpPr/>
            <p:nvPr/>
          </p:nvSpPr>
          <p:spPr>
            <a:xfrm>
              <a:off x="7821481" y="3572524"/>
              <a:ext cx="142770" cy="123885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7691AA80-66DC-442F-8D8A-2D1FAA69247C}"/>
                </a:ext>
              </a:extLst>
            </p:cNvPr>
            <p:cNvSpPr/>
            <p:nvPr/>
          </p:nvSpPr>
          <p:spPr>
            <a:xfrm>
              <a:off x="7172672" y="3356518"/>
              <a:ext cx="935935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7" name="Obdélník 86">
              <a:extLst>
                <a:ext uri="{FF2B5EF4-FFF2-40B4-BE49-F238E27FC236}">
                  <a16:creationId xmlns:a16="http://schemas.microsoft.com/office/drawing/2014/main" id="{4BE4CE7B-F7E0-40F8-9406-E1F3E00BAC93}"/>
                </a:ext>
              </a:extLst>
            </p:cNvPr>
            <p:cNvSpPr/>
            <p:nvPr/>
          </p:nvSpPr>
          <p:spPr>
            <a:xfrm>
              <a:off x="7244056" y="3356518"/>
              <a:ext cx="144357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8" name="Obdélník 87">
              <a:extLst>
                <a:ext uri="{FF2B5EF4-FFF2-40B4-BE49-F238E27FC236}">
                  <a16:creationId xmlns:a16="http://schemas.microsoft.com/office/drawing/2014/main" id="{1F40DC1F-893B-48CF-8710-DC30D704C986}"/>
                </a:ext>
              </a:extLst>
            </p:cNvPr>
            <p:cNvSpPr/>
            <p:nvPr/>
          </p:nvSpPr>
          <p:spPr>
            <a:xfrm>
              <a:off x="7532769" y="3356518"/>
              <a:ext cx="144357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9" name="Obdélník 88">
              <a:extLst>
                <a:ext uri="{FF2B5EF4-FFF2-40B4-BE49-F238E27FC236}">
                  <a16:creationId xmlns:a16="http://schemas.microsoft.com/office/drawing/2014/main" id="{71624457-1E09-4B9C-9C01-6F751E882EA3}"/>
                </a:ext>
              </a:extLst>
            </p:cNvPr>
            <p:cNvSpPr/>
            <p:nvPr/>
          </p:nvSpPr>
          <p:spPr>
            <a:xfrm>
              <a:off x="7821481" y="3356518"/>
              <a:ext cx="142770" cy="1492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90" name="Přímá spojnice 89">
              <a:extLst>
                <a:ext uri="{FF2B5EF4-FFF2-40B4-BE49-F238E27FC236}">
                  <a16:creationId xmlns:a16="http://schemas.microsoft.com/office/drawing/2014/main" id="{1F8BEC81-D805-4ED6-A142-95EAD17784D1}"/>
                </a:ext>
              </a:extLst>
            </p:cNvPr>
            <p:cNvCxnSpPr/>
            <p:nvPr/>
          </p:nvCxnSpPr>
          <p:spPr>
            <a:xfrm flipV="1">
              <a:off x="7632708" y="3188161"/>
              <a:ext cx="683708" cy="1588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Skupina 118">
            <a:extLst>
              <a:ext uri="{FF2B5EF4-FFF2-40B4-BE49-F238E27FC236}">
                <a16:creationId xmlns:a16="http://schemas.microsoft.com/office/drawing/2014/main" id="{C99ED86D-C597-4BAC-AD9A-03432ECD950E}"/>
              </a:ext>
            </a:extLst>
          </p:cNvPr>
          <p:cNvGrpSpPr>
            <a:grpSpLocks/>
          </p:cNvGrpSpPr>
          <p:nvPr/>
        </p:nvGrpSpPr>
        <p:grpSpPr bwMode="auto">
          <a:xfrm>
            <a:off x="6428581" y="1701518"/>
            <a:ext cx="1144588" cy="509588"/>
            <a:chOff x="7172672" y="3188161"/>
            <a:chExt cx="1143744" cy="508248"/>
          </a:xfrm>
        </p:grpSpPr>
        <p:sp>
          <p:nvSpPr>
            <p:cNvPr id="92" name="Obdélník 91">
              <a:extLst>
                <a:ext uri="{FF2B5EF4-FFF2-40B4-BE49-F238E27FC236}">
                  <a16:creationId xmlns:a16="http://schemas.microsoft.com/office/drawing/2014/main" id="{D5785FC7-6C1F-4608-93E5-754EDC09A073}"/>
                </a:ext>
              </a:extLst>
            </p:cNvPr>
            <p:cNvSpPr/>
            <p:nvPr/>
          </p:nvSpPr>
          <p:spPr>
            <a:xfrm>
              <a:off x="7172672" y="3346494"/>
              <a:ext cx="935934" cy="2992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8FEBB3A7-F094-436F-B928-2B6E3EC15705}"/>
                </a:ext>
              </a:extLst>
            </p:cNvPr>
            <p:cNvSpPr/>
            <p:nvPr/>
          </p:nvSpPr>
          <p:spPr>
            <a:xfrm>
              <a:off x="7317028" y="3572910"/>
              <a:ext cx="144355" cy="123499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826A9489-BA9D-45E4-A011-C7EC3505FC3A}"/>
                </a:ext>
              </a:extLst>
            </p:cNvPr>
            <p:cNvSpPr/>
            <p:nvPr/>
          </p:nvSpPr>
          <p:spPr>
            <a:xfrm>
              <a:off x="7821481" y="3572910"/>
              <a:ext cx="142770" cy="123499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15FBD317-B6D3-4131-B313-65ACF56396C7}"/>
                </a:ext>
              </a:extLst>
            </p:cNvPr>
            <p:cNvSpPr/>
            <p:nvPr/>
          </p:nvSpPr>
          <p:spPr>
            <a:xfrm>
              <a:off x="7172672" y="3357577"/>
              <a:ext cx="935934" cy="1488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132EED11-2A89-4A9A-9A89-D551EE5AF9F2}"/>
                </a:ext>
              </a:extLst>
            </p:cNvPr>
            <p:cNvSpPr/>
            <p:nvPr/>
          </p:nvSpPr>
          <p:spPr>
            <a:xfrm>
              <a:off x="7244057" y="3357577"/>
              <a:ext cx="144355" cy="1488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7" name="Obdélník 96">
              <a:extLst>
                <a:ext uri="{FF2B5EF4-FFF2-40B4-BE49-F238E27FC236}">
                  <a16:creationId xmlns:a16="http://schemas.microsoft.com/office/drawing/2014/main" id="{6C3D3DE1-88F8-4766-A447-A1A68E1097ED}"/>
                </a:ext>
              </a:extLst>
            </p:cNvPr>
            <p:cNvSpPr/>
            <p:nvPr/>
          </p:nvSpPr>
          <p:spPr>
            <a:xfrm>
              <a:off x="7532769" y="3357577"/>
              <a:ext cx="144355" cy="1488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8" name="Obdélník 97">
              <a:extLst>
                <a:ext uri="{FF2B5EF4-FFF2-40B4-BE49-F238E27FC236}">
                  <a16:creationId xmlns:a16="http://schemas.microsoft.com/office/drawing/2014/main" id="{73A12331-C517-4A19-9DF4-68D798EB831B}"/>
                </a:ext>
              </a:extLst>
            </p:cNvPr>
            <p:cNvSpPr/>
            <p:nvPr/>
          </p:nvSpPr>
          <p:spPr>
            <a:xfrm>
              <a:off x="7821481" y="3357577"/>
              <a:ext cx="142770" cy="14883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C749B4F2-331C-434E-BBF3-D421369AADDD}"/>
                </a:ext>
              </a:extLst>
            </p:cNvPr>
            <p:cNvCxnSpPr/>
            <p:nvPr/>
          </p:nvCxnSpPr>
          <p:spPr>
            <a:xfrm flipV="1">
              <a:off x="7632708" y="3188161"/>
              <a:ext cx="683708" cy="1583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2EBF9055-9185-4270-87D5-1E271C4C3F20}"/>
              </a:ext>
            </a:extLst>
          </p:cNvPr>
          <p:cNvCxnSpPr>
            <a:cxnSpLocks/>
          </p:cNvCxnSpPr>
          <p:nvPr/>
        </p:nvCxnSpPr>
        <p:spPr>
          <a:xfrm>
            <a:off x="9225756" y="5528981"/>
            <a:ext cx="300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Slza 100">
            <a:extLst>
              <a:ext uri="{FF2B5EF4-FFF2-40B4-BE49-F238E27FC236}">
                <a16:creationId xmlns:a16="http://schemas.microsoft.com/office/drawing/2014/main" id="{D4915E5D-516C-497C-AF59-414E59388386}"/>
              </a:ext>
            </a:extLst>
          </p:cNvPr>
          <p:cNvSpPr/>
          <p:nvPr/>
        </p:nvSpPr>
        <p:spPr>
          <a:xfrm flipH="1">
            <a:off x="8898731" y="2204756"/>
            <a:ext cx="1155700" cy="288925"/>
          </a:xfrm>
          <a:prstGeom prst="teardrop">
            <a:avLst>
              <a:gd name="adj" fmla="val 103159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2" name="Slza 101">
            <a:extLst>
              <a:ext uri="{FF2B5EF4-FFF2-40B4-BE49-F238E27FC236}">
                <a16:creationId xmlns:a16="http://schemas.microsoft.com/office/drawing/2014/main" id="{E3884EFA-DD91-4DC8-A914-72C9D5E40719}"/>
              </a:ext>
            </a:extLst>
          </p:cNvPr>
          <p:cNvSpPr/>
          <p:nvPr/>
        </p:nvSpPr>
        <p:spPr>
          <a:xfrm flipH="1">
            <a:off x="8876506" y="3512856"/>
            <a:ext cx="1155700" cy="288925"/>
          </a:xfrm>
          <a:prstGeom prst="teardrop">
            <a:avLst>
              <a:gd name="adj" fmla="val 103159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3" name="Slza 102">
            <a:extLst>
              <a:ext uri="{FF2B5EF4-FFF2-40B4-BE49-F238E27FC236}">
                <a16:creationId xmlns:a16="http://schemas.microsoft.com/office/drawing/2014/main" id="{36DD6F49-382D-4386-A262-B53EB094F855}"/>
              </a:ext>
            </a:extLst>
          </p:cNvPr>
          <p:cNvSpPr/>
          <p:nvPr/>
        </p:nvSpPr>
        <p:spPr>
          <a:xfrm flipH="1">
            <a:off x="8873331" y="4811431"/>
            <a:ext cx="1155700" cy="288925"/>
          </a:xfrm>
          <a:prstGeom prst="teardrop">
            <a:avLst>
              <a:gd name="adj" fmla="val 103159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4" name="Slza 103">
            <a:extLst>
              <a:ext uri="{FF2B5EF4-FFF2-40B4-BE49-F238E27FC236}">
                <a16:creationId xmlns:a16="http://schemas.microsoft.com/office/drawing/2014/main" id="{518F677D-432D-42DE-A8F7-970C55357D99}"/>
              </a:ext>
            </a:extLst>
          </p:cNvPr>
          <p:cNvSpPr/>
          <p:nvPr/>
        </p:nvSpPr>
        <p:spPr>
          <a:xfrm flipH="1">
            <a:off x="8881269" y="6116356"/>
            <a:ext cx="1155700" cy="288925"/>
          </a:xfrm>
          <a:prstGeom prst="teardrop">
            <a:avLst>
              <a:gd name="adj" fmla="val 103159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5" name="TextovéPole 136">
            <a:extLst>
              <a:ext uri="{FF2B5EF4-FFF2-40B4-BE49-F238E27FC236}">
                <a16:creationId xmlns:a16="http://schemas.microsoft.com/office/drawing/2014/main" id="{5AA8383C-CE00-461F-BA21-96D878B6B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194" y="1425293"/>
            <a:ext cx="201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 sz="1200" b="1" dirty="0" err="1">
                <a:solidFill>
                  <a:srgbClr val="0000FF"/>
                </a:solidFill>
              </a:rPr>
              <a:t>trol</a:t>
            </a:r>
            <a:r>
              <a:rPr lang="cs-CZ" altLang="cs-CZ" sz="1200" b="1" dirty="0">
                <a:solidFill>
                  <a:srgbClr val="0000FF"/>
                </a:solidFill>
              </a:rPr>
              <a:t>ej</a:t>
            </a:r>
            <a:r>
              <a:rPr lang="en-GB" altLang="cs-CZ" sz="1200" b="1" dirty="0">
                <a:solidFill>
                  <a:srgbClr val="0000FF"/>
                </a:solidFill>
              </a:rPr>
              <a:t> – 100%</a:t>
            </a:r>
          </a:p>
        </p:txBody>
      </p:sp>
      <p:sp>
        <p:nvSpPr>
          <p:cNvPr id="106" name="TextovéPole 137">
            <a:extLst>
              <a:ext uri="{FF2B5EF4-FFF2-40B4-BE49-F238E27FC236}">
                <a16:creationId xmlns:a16="http://schemas.microsoft.com/office/drawing/2014/main" id="{A978DC8C-F971-4DC5-BA0D-EEEE712B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194" y="2731806"/>
            <a:ext cx="2089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 sz="1200" b="1" dirty="0" err="1">
                <a:solidFill>
                  <a:srgbClr val="0000FF"/>
                </a:solidFill>
              </a:rPr>
              <a:t>trol</a:t>
            </a:r>
            <a:r>
              <a:rPr lang="cs-CZ" altLang="cs-CZ" sz="1200" b="1" dirty="0">
                <a:solidFill>
                  <a:srgbClr val="0000FF"/>
                </a:solidFill>
              </a:rPr>
              <a:t>ej</a:t>
            </a:r>
            <a:r>
              <a:rPr lang="en-GB" altLang="cs-CZ" sz="1200" b="1" dirty="0">
                <a:solidFill>
                  <a:srgbClr val="0000FF"/>
                </a:solidFill>
              </a:rPr>
              <a:t> – 70-90%</a:t>
            </a:r>
          </a:p>
        </p:txBody>
      </p:sp>
      <p:sp>
        <p:nvSpPr>
          <p:cNvPr id="107" name="TextovéPole 138">
            <a:extLst>
              <a:ext uri="{FF2B5EF4-FFF2-40B4-BE49-F238E27FC236}">
                <a16:creationId xmlns:a16="http://schemas.microsoft.com/office/drawing/2014/main" id="{F995B6E1-C4CC-416A-98D9-C1FE30A79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006" y="2731806"/>
            <a:ext cx="2165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 sz="1200" b="1" dirty="0"/>
              <a:t>bat</a:t>
            </a:r>
            <a:r>
              <a:rPr lang="cs-CZ" altLang="cs-CZ" sz="1200" b="1" dirty="0" err="1"/>
              <a:t>erie</a:t>
            </a:r>
            <a:r>
              <a:rPr lang="en-GB" altLang="cs-CZ" sz="1200" b="1" dirty="0"/>
              <a:t> – 10-30%</a:t>
            </a:r>
          </a:p>
        </p:txBody>
      </p:sp>
      <p:sp>
        <p:nvSpPr>
          <p:cNvPr id="108" name="TextovéPole 139">
            <a:extLst>
              <a:ext uri="{FF2B5EF4-FFF2-40B4-BE49-F238E27FC236}">
                <a16:creationId xmlns:a16="http://schemas.microsoft.com/office/drawing/2014/main" id="{808F94A1-C726-43D0-BBB3-C978E9762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194" y="4028793"/>
            <a:ext cx="2089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 sz="1200" b="1" dirty="0" err="1">
                <a:solidFill>
                  <a:srgbClr val="0000FF"/>
                </a:solidFill>
              </a:rPr>
              <a:t>trol</a:t>
            </a:r>
            <a:r>
              <a:rPr lang="cs-CZ" altLang="cs-CZ" sz="1200" b="1" dirty="0">
                <a:solidFill>
                  <a:srgbClr val="0000FF"/>
                </a:solidFill>
              </a:rPr>
              <a:t>ej</a:t>
            </a:r>
            <a:r>
              <a:rPr lang="en-GB" altLang="cs-CZ" sz="1200" b="1" dirty="0">
                <a:solidFill>
                  <a:srgbClr val="0000FF"/>
                </a:solidFill>
              </a:rPr>
              <a:t> – 10-30%</a:t>
            </a:r>
          </a:p>
        </p:txBody>
      </p:sp>
      <p:sp>
        <p:nvSpPr>
          <p:cNvPr id="109" name="TextovéPole 140">
            <a:extLst>
              <a:ext uri="{FF2B5EF4-FFF2-40B4-BE49-F238E27FC236}">
                <a16:creationId xmlns:a16="http://schemas.microsoft.com/office/drawing/2014/main" id="{2C3C3264-9978-4FF1-B97B-FA0A02F68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844" y="4028793"/>
            <a:ext cx="2130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 sz="1200" b="1" dirty="0"/>
              <a:t>bat</a:t>
            </a:r>
            <a:r>
              <a:rPr lang="cs-CZ" altLang="cs-CZ" sz="1200" b="1" dirty="0" err="1"/>
              <a:t>erie</a:t>
            </a:r>
            <a:r>
              <a:rPr lang="en-GB" altLang="cs-CZ" sz="1200" b="1" dirty="0"/>
              <a:t> – 70-90%</a:t>
            </a:r>
          </a:p>
        </p:txBody>
      </p:sp>
      <p:sp>
        <p:nvSpPr>
          <p:cNvPr id="110" name="TextovéPole 142">
            <a:extLst>
              <a:ext uri="{FF2B5EF4-FFF2-40B4-BE49-F238E27FC236}">
                <a16:creationId xmlns:a16="http://schemas.microsoft.com/office/drawing/2014/main" id="{67A62930-9C37-4A81-A6F5-97DABC413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981" y="5324193"/>
            <a:ext cx="21605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 sz="1200" b="1" dirty="0"/>
              <a:t>bat</a:t>
            </a:r>
            <a:r>
              <a:rPr lang="cs-CZ" altLang="cs-CZ" sz="1200" b="1" dirty="0" err="1"/>
              <a:t>erie</a:t>
            </a:r>
            <a:r>
              <a:rPr lang="en-GB" altLang="cs-CZ" sz="1200" b="1" dirty="0"/>
              <a:t> – 100</a:t>
            </a:r>
            <a:r>
              <a:rPr lang="cs-CZ" altLang="cs-CZ" sz="1200" b="1" dirty="0"/>
              <a:t>%</a:t>
            </a:r>
            <a:endParaRPr lang="en-GB" altLang="cs-CZ" sz="1200" b="1" dirty="0"/>
          </a:p>
        </p:txBody>
      </p:sp>
      <p:grpSp>
        <p:nvGrpSpPr>
          <p:cNvPr id="111" name="Skupina 143">
            <a:extLst>
              <a:ext uri="{FF2B5EF4-FFF2-40B4-BE49-F238E27FC236}">
                <a16:creationId xmlns:a16="http://schemas.microsoft.com/office/drawing/2014/main" id="{A31C6DA4-C3D4-4AEC-AECF-CEB32BF2E734}"/>
              </a:ext>
            </a:extLst>
          </p:cNvPr>
          <p:cNvGrpSpPr>
            <a:grpSpLocks/>
          </p:cNvGrpSpPr>
          <p:nvPr/>
        </p:nvGrpSpPr>
        <p:grpSpPr bwMode="auto">
          <a:xfrm>
            <a:off x="8919369" y="5528981"/>
            <a:ext cx="936625" cy="587375"/>
            <a:chOff x="7164288" y="804728"/>
            <a:chExt cx="936104" cy="587425"/>
          </a:xfrm>
        </p:grpSpPr>
        <p:sp>
          <p:nvSpPr>
            <p:cNvPr id="112" name="Obdélník 111">
              <a:extLst>
                <a:ext uri="{FF2B5EF4-FFF2-40B4-BE49-F238E27FC236}">
                  <a16:creationId xmlns:a16="http://schemas.microsoft.com/office/drawing/2014/main" id="{B84809D4-D5FF-461D-8AB6-FBA0EF6B3A3F}"/>
                </a:ext>
              </a:extLst>
            </p:cNvPr>
            <p:cNvSpPr/>
            <p:nvPr/>
          </p:nvSpPr>
          <p:spPr>
            <a:xfrm>
              <a:off x="7164288" y="1052399"/>
              <a:ext cx="936104" cy="2984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3" name="Ovál 112">
              <a:extLst>
                <a:ext uri="{FF2B5EF4-FFF2-40B4-BE49-F238E27FC236}">
                  <a16:creationId xmlns:a16="http://schemas.microsoft.com/office/drawing/2014/main" id="{9EB4E2DD-C5AC-4CFF-B0EB-579BF11E1EFE}"/>
                </a:ext>
              </a:extLst>
            </p:cNvPr>
            <p:cNvSpPr/>
            <p:nvPr/>
          </p:nvSpPr>
          <p:spPr>
            <a:xfrm>
              <a:off x="7308670" y="1268317"/>
              <a:ext cx="144383" cy="12383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4" name="Ovál 113">
              <a:extLst>
                <a:ext uri="{FF2B5EF4-FFF2-40B4-BE49-F238E27FC236}">
                  <a16:creationId xmlns:a16="http://schemas.microsoft.com/office/drawing/2014/main" id="{D14875C8-7D4C-44DD-8185-75525B69DDF8}"/>
                </a:ext>
              </a:extLst>
            </p:cNvPr>
            <p:cNvSpPr/>
            <p:nvPr/>
          </p:nvSpPr>
          <p:spPr>
            <a:xfrm>
              <a:off x="7811628" y="1268317"/>
              <a:ext cx="144382" cy="12383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448AF343-69D4-4C84-B4E4-B9B755E7E06B}"/>
                </a:ext>
              </a:extLst>
            </p:cNvPr>
            <p:cNvSpPr/>
            <p:nvPr/>
          </p:nvSpPr>
          <p:spPr>
            <a:xfrm>
              <a:off x="7164288" y="1052399"/>
              <a:ext cx="936104" cy="14923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20E5E8CE-3BB3-49DE-B1DC-A174EA0F74E2}"/>
                </a:ext>
              </a:extLst>
            </p:cNvPr>
            <p:cNvSpPr/>
            <p:nvPr/>
          </p:nvSpPr>
          <p:spPr>
            <a:xfrm>
              <a:off x="7235685" y="1052399"/>
              <a:ext cx="144383" cy="14923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7" name="Obdélník 116">
              <a:extLst>
                <a:ext uri="{FF2B5EF4-FFF2-40B4-BE49-F238E27FC236}">
                  <a16:creationId xmlns:a16="http://schemas.microsoft.com/office/drawing/2014/main" id="{51851460-0F0D-4491-BBED-9215BDE94240}"/>
                </a:ext>
              </a:extLst>
            </p:cNvPr>
            <p:cNvSpPr/>
            <p:nvPr/>
          </p:nvSpPr>
          <p:spPr>
            <a:xfrm>
              <a:off x="7524450" y="1052399"/>
              <a:ext cx="144383" cy="14923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8" name="Obdélník 117">
              <a:extLst>
                <a:ext uri="{FF2B5EF4-FFF2-40B4-BE49-F238E27FC236}">
                  <a16:creationId xmlns:a16="http://schemas.microsoft.com/office/drawing/2014/main" id="{6F9FF70B-CD01-4DB9-8664-094FF4C9254F}"/>
                </a:ext>
              </a:extLst>
            </p:cNvPr>
            <p:cNvSpPr/>
            <p:nvPr/>
          </p:nvSpPr>
          <p:spPr>
            <a:xfrm>
              <a:off x="7811628" y="1052399"/>
              <a:ext cx="144382" cy="14923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119" name="Přímá spojnice 118">
              <a:extLst>
                <a:ext uri="{FF2B5EF4-FFF2-40B4-BE49-F238E27FC236}">
                  <a16:creationId xmlns:a16="http://schemas.microsoft.com/office/drawing/2014/main" id="{A4A6D89B-1134-4D31-9314-8A2619EB4D08}"/>
                </a:ext>
              </a:extLst>
            </p:cNvPr>
            <p:cNvCxnSpPr>
              <a:endCxn id="112" idx="0"/>
            </p:cNvCxnSpPr>
            <p:nvPr/>
          </p:nvCxnSpPr>
          <p:spPr>
            <a:xfrm>
              <a:off x="7453052" y="944440"/>
              <a:ext cx="179287" cy="1079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Přímá spojnice 119">
              <a:extLst>
                <a:ext uri="{FF2B5EF4-FFF2-40B4-BE49-F238E27FC236}">
                  <a16:creationId xmlns:a16="http://schemas.microsoft.com/office/drawing/2014/main" id="{33DBF41F-0E4F-4528-BD81-84F6241B0AB0}"/>
                </a:ext>
              </a:extLst>
            </p:cNvPr>
            <p:cNvCxnSpPr/>
            <p:nvPr/>
          </p:nvCxnSpPr>
          <p:spPr>
            <a:xfrm flipV="1">
              <a:off x="7453052" y="804728"/>
              <a:ext cx="179287" cy="146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Skupina 154">
            <a:extLst>
              <a:ext uri="{FF2B5EF4-FFF2-40B4-BE49-F238E27FC236}">
                <a16:creationId xmlns:a16="http://schemas.microsoft.com/office/drawing/2014/main" id="{9B834FFF-114C-412A-8B3B-0AFC37BD61CE}"/>
              </a:ext>
            </a:extLst>
          </p:cNvPr>
          <p:cNvGrpSpPr>
            <a:grpSpLocks/>
          </p:cNvGrpSpPr>
          <p:nvPr/>
        </p:nvGrpSpPr>
        <p:grpSpPr bwMode="auto">
          <a:xfrm>
            <a:off x="6428581" y="5711543"/>
            <a:ext cx="936625" cy="393700"/>
            <a:chOff x="7164288" y="998730"/>
            <a:chExt cx="936104" cy="393423"/>
          </a:xfrm>
        </p:grpSpPr>
        <p:sp>
          <p:nvSpPr>
            <p:cNvPr id="122" name="Obdélník 121">
              <a:extLst>
                <a:ext uri="{FF2B5EF4-FFF2-40B4-BE49-F238E27FC236}">
                  <a16:creationId xmlns:a16="http://schemas.microsoft.com/office/drawing/2014/main" id="{DF610242-5C49-468A-8509-1D584A2F439B}"/>
                </a:ext>
              </a:extLst>
            </p:cNvPr>
            <p:cNvSpPr/>
            <p:nvPr/>
          </p:nvSpPr>
          <p:spPr>
            <a:xfrm>
              <a:off x="7164288" y="1052667"/>
              <a:ext cx="936104" cy="298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3" name="Ovál 122">
              <a:extLst>
                <a:ext uri="{FF2B5EF4-FFF2-40B4-BE49-F238E27FC236}">
                  <a16:creationId xmlns:a16="http://schemas.microsoft.com/office/drawing/2014/main" id="{A72AD795-E964-479E-B68E-1EEA038EAD89}"/>
                </a:ext>
              </a:extLst>
            </p:cNvPr>
            <p:cNvSpPr/>
            <p:nvPr/>
          </p:nvSpPr>
          <p:spPr>
            <a:xfrm>
              <a:off x="7308671" y="1268415"/>
              <a:ext cx="144382" cy="12373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4" name="Ovál 123">
              <a:extLst>
                <a:ext uri="{FF2B5EF4-FFF2-40B4-BE49-F238E27FC236}">
                  <a16:creationId xmlns:a16="http://schemas.microsoft.com/office/drawing/2014/main" id="{DB5DDC20-D58A-417E-97BE-8AE7C2AABF26}"/>
                </a:ext>
              </a:extLst>
            </p:cNvPr>
            <p:cNvSpPr/>
            <p:nvPr/>
          </p:nvSpPr>
          <p:spPr>
            <a:xfrm>
              <a:off x="7811628" y="1268415"/>
              <a:ext cx="144383" cy="12373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5" name="Obdélník 124">
              <a:extLst>
                <a:ext uri="{FF2B5EF4-FFF2-40B4-BE49-F238E27FC236}">
                  <a16:creationId xmlns:a16="http://schemas.microsoft.com/office/drawing/2014/main" id="{B0962FF5-97B6-4053-8A98-B060C7DEE290}"/>
                </a:ext>
              </a:extLst>
            </p:cNvPr>
            <p:cNvSpPr/>
            <p:nvPr/>
          </p:nvSpPr>
          <p:spPr>
            <a:xfrm>
              <a:off x="7164288" y="1052667"/>
              <a:ext cx="936104" cy="1491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6" name="Obdélník 125">
              <a:extLst>
                <a:ext uri="{FF2B5EF4-FFF2-40B4-BE49-F238E27FC236}">
                  <a16:creationId xmlns:a16="http://schemas.microsoft.com/office/drawing/2014/main" id="{A875989E-D8E7-4F9D-A563-01DFA4B75308}"/>
                </a:ext>
              </a:extLst>
            </p:cNvPr>
            <p:cNvSpPr/>
            <p:nvPr/>
          </p:nvSpPr>
          <p:spPr>
            <a:xfrm>
              <a:off x="7235686" y="1052667"/>
              <a:ext cx="144382" cy="1491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7" name="Obdélník 126">
              <a:extLst>
                <a:ext uri="{FF2B5EF4-FFF2-40B4-BE49-F238E27FC236}">
                  <a16:creationId xmlns:a16="http://schemas.microsoft.com/office/drawing/2014/main" id="{38BD6E44-E110-41DA-B5FA-B97BF3BDE866}"/>
                </a:ext>
              </a:extLst>
            </p:cNvPr>
            <p:cNvSpPr/>
            <p:nvPr/>
          </p:nvSpPr>
          <p:spPr>
            <a:xfrm>
              <a:off x="7524451" y="1052667"/>
              <a:ext cx="144382" cy="1491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8" name="Obdélník 127">
              <a:extLst>
                <a:ext uri="{FF2B5EF4-FFF2-40B4-BE49-F238E27FC236}">
                  <a16:creationId xmlns:a16="http://schemas.microsoft.com/office/drawing/2014/main" id="{B89F3E43-7106-4EE9-8188-CEADF2575C60}"/>
                </a:ext>
              </a:extLst>
            </p:cNvPr>
            <p:cNvSpPr/>
            <p:nvPr/>
          </p:nvSpPr>
          <p:spPr>
            <a:xfrm>
              <a:off x="7811628" y="1052667"/>
              <a:ext cx="144383" cy="1491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129" name="Přímá spojnice 128">
              <a:extLst>
                <a:ext uri="{FF2B5EF4-FFF2-40B4-BE49-F238E27FC236}">
                  <a16:creationId xmlns:a16="http://schemas.microsoft.com/office/drawing/2014/main" id="{C55A7EBA-BCE9-4FD1-BA07-EBE073886E0A}"/>
                </a:ext>
              </a:extLst>
            </p:cNvPr>
            <p:cNvCxnSpPr>
              <a:endCxn id="122" idx="0"/>
            </p:cNvCxnSpPr>
            <p:nvPr/>
          </p:nvCxnSpPr>
          <p:spPr>
            <a:xfrm>
              <a:off x="7388001" y="1032045"/>
              <a:ext cx="244339" cy="206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129">
              <a:extLst>
                <a:ext uri="{FF2B5EF4-FFF2-40B4-BE49-F238E27FC236}">
                  <a16:creationId xmlns:a16="http://schemas.microsoft.com/office/drawing/2014/main" id="{230CD4BA-5D55-4165-91C3-4D4829AF75EF}"/>
                </a:ext>
              </a:extLst>
            </p:cNvPr>
            <p:cNvCxnSpPr/>
            <p:nvPr/>
          </p:nvCxnSpPr>
          <p:spPr>
            <a:xfrm flipV="1">
              <a:off x="7388001" y="998730"/>
              <a:ext cx="236405" cy="333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Skupina 181">
            <a:extLst>
              <a:ext uri="{FF2B5EF4-FFF2-40B4-BE49-F238E27FC236}">
                <a16:creationId xmlns:a16="http://schemas.microsoft.com/office/drawing/2014/main" id="{111E6EC1-E73B-4285-B7C2-DFFE93F6531D}"/>
              </a:ext>
            </a:extLst>
          </p:cNvPr>
          <p:cNvGrpSpPr>
            <a:grpSpLocks/>
          </p:cNvGrpSpPr>
          <p:nvPr/>
        </p:nvGrpSpPr>
        <p:grpSpPr bwMode="auto">
          <a:xfrm>
            <a:off x="4052094" y="5711543"/>
            <a:ext cx="936625" cy="393700"/>
            <a:chOff x="7164288" y="998730"/>
            <a:chExt cx="936104" cy="393423"/>
          </a:xfrm>
        </p:grpSpPr>
        <p:sp>
          <p:nvSpPr>
            <p:cNvPr id="132" name="Obdélník 131">
              <a:extLst>
                <a:ext uri="{FF2B5EF4-FFF2-40B4-BE49-F238E27FC236}">
                  <a16:creationId xmlns:a16="http://schemas.microsoft.com/office/drawing/2014/main" id="{8EA0770F-EF61-43A3-8664-754DC8FF6F82}"/>
                </a:ext>
              </a:extLst>
            </p:cNvPr>
            <p:cNvSpPr/>
            <p:nvPr/>
          </p:nvSpPr>
          <p:spPr>
            <a:xfrm>
              <a:off x="7164288" y="1052667"/>
              <a:ext cx="936104" cy="298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3" name="Ovál 132">
              <a:extLst>
                <a:ext uri="{FF2B5EF4-FFF2-40B4-BE49-F238E27FC236}">
                  <a16:creationId xmlns:a16="http://schemas.microsoft.com/office/drawing/2014/main" id="{63215E0B-80A3-468F-9D3C-4764199BDE71}"/>
                </a:ext>
              </a:extLst>
            </p:cNvPr>
            <p:cNvSpPr/>
            <p:nvPr/>
          </p:nvSpPr>
          <p:spPr>
            <a:xfrm>
              <a:off x="7308670" y="1268415"/>
              <a:ext cx="144383" cy="12373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4" name="Ovál 133">
              <a:extLst>
                <a:ext uri="{FF2B5EF4-FFF2-40B4-BE49-F238E27FC236}">
                  <a16:creationId xmlns:a16="http://schemas.microsoft.com/office/drawing/2014/main" id="{C70144A7-CE44-459A-A453-EA3EAB3BE90A}"/>
                </a:ext>
              </a:extLst>
            </p:cNvPr>
            <p:cNvSpPr/>
            <p:nvPr/>
          </p:nvSpPr>
          <p:spPr>
            <a:xfrm>
              <a:off x="7811628" y="1268415"/>
              <a:ext cx="144382" cy="12373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5" name="Obdélník 134">
              <a:extLst>
                <a:ext uri="{FF2B5EF4-FFF2-40B4-BE49-F238E27FC236}">
                  <a16:creationId xmlns:a16="http://schemas.microsoft.com/office/drawing/2014/main" id="{5E191548-9BA5-4C0A-AFAD-9B5FD5B02C09}"/>
                </a:ext>
              </a:extLst>
            </p:cNvPr>
            <p:cNvSpPr/>
            <p:nvPr/>
          </p:nvSpPr>
          <p:spPr>
            <a:xfrm>
              <a:off x="7164288" y="1052667"/>
              <a:ext cx="936104" cy="1491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6" name="Obdélník 135">
              <a:extLst>
                <a:ext uri="{FF2B5EF4-FFF2-40B4-BE49-F238E27FC236}">
                  <a16:creationId xmlns:a16="http://schemas.microsoft.com/office/drawing/2014/main" id="{1CE674DC-8F34-4C08-ACBA-A33E89F874E1}"/>
                </a:ext>
              </a:extLst>
            </p:cNvPr>
            <p:cNvSpPr/>
            <p:nvPr/>
          </p:nvSpPr>
          <p:spPr>
            <a:xfrm>
              <a:off x="7235685" y="1052667"/>
              <a:ext cx="144383" cy="1491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7" name="Obdélník 136">
              <a:extLst>
                <a:ext uri="{FF2B5EF4-FFF2-40B4-BE49-F238E27FC236}">
                  <a16:creationId xmlns:a16="http://schemas.microsoft.com/office/drawing/2014/main" id="{3C991299-7E3E-4552-BB5D-4B1B67F6FD61}"/>
                </a:ext>
              </a:extLst>
            </p:cNvPr>
            <p:cNvSpPr/>
            <p:nvPr/>
          </p:nvSpPr>
          <p:spPr>
            <a:xfrm>
              <a:off x="7524450" y="1052667"/>
              <a:ext cx="144383" cy="1491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8" name="Obdélník 137">
              <a:extLst>
                <a:ext uri="{FF2B5EF4-FFF2-40B4-BE49-F238E27FC236}">
                  <a16:creationId xmlns:a16="http://schemas.microsoft.com/office/drawing/2014/main" id="{B2AF2031-2F65-4728-A2D6-006D8446A09F}"/>
                </a:ext>
              </a:extLst>
            </p:cNvPr>
            <p:cNvSpPr/>
            <p:nvPr/>
          </p:nvSpPr>
          <p:spPr>
            <a:xfrm>
              <a:off x="7811628" y="1052667"/>
              <a:ext cx="144382" cy="1491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cxnSp>
          <p:nvCxnSpPr>
            <p:cNvPr id="139" name="Přímá spojnice 138">
              <a:extLst>
                <a:ext uri="{FF2B5EF4-FFF2-40B4-BE49-F238E27FC236}">
                  <a16:creationId xmlns:a16="http://schemas.microsoft.com/office/drawing/2014/main" id="{56C106D8-FD4C-4418-A944-E423ED6C2D3E}"/>
                </a:ext>
              </a:extLst>
            </p:cNvPr>
            <p:cNvCxnSpPr>
              <a:endCxn id="132" idx="0"/>
            </p:cNvCxnSpPr>
            <p:nvPr/>
          </p:nvCxnSpPr>
          <p:spPr>
            <a:xfrm>
              <a:off x="7388000" y="1032045"/>
              <a:ext cx="244339" cy="206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Přímá spojnice 139">
              <a:extLst>
                <a:ext uri="{FF2B5EF4-FFF2-40B4-BE49-F238E27FC236}">
                  <a16:creationId xmlns:a16="http://schemas.microsoft.com/office/drawing/2014/main" id="{860BA4AE-03ED-4A53-9EAF-8B313B0AFA91}"/>
                </a:ext>
              </a:extLst>
            </p:cNvPr>
            <p:cNvCxnSpPr/>
            <p:nvPr/>
          </p:nvCxnSpPr>
          <p:spPr>
            <a:xfrm flipV="1">
              <a:off x="7388000" y="998730"/>
              <a:ext cx="236406" cy="333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86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102" grpId="0" animBg="1"/>
      <p:bldP spid="103" grpId="0" animBg="1"/>
      <p:bldP spid="106" grpId="0"/>
      <p:bldP spid="107" grpId="0"/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74935-4D73-43A3-8DC6-BE12C4A5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31" y="255095"/>
            <a:ext cx="10515600" cy="621464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000" b="1" dirty="0"/>
              <a:t>Největší provozy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C7E596-2492-4F1B-BF81-24C99C38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1284"/>
            <a:ext cx="10910981" cy="5197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u="sng" dirty="0"/>
              <a:t>Ve světě</a:t>
            </a:r>
          </a:p>
          <a:p>
            <a:pPr lvl="1"/>
            <a:r>
              <a:rPr lang="cs-CZ" sz="2600" dirty="0" err="1"/>
              <a:t>Shenzen</a:t>
            </a:r>
            <a:r>
              <a:rPr lang="cs-CZ" sz="2600" dirty="0"/>
              <a:t> - Čína</a:t>
            </a:r>
          </a:p>
          <a:p>
            <a:pPr marL="0" indent="0">
              <a:buNone/>
            </a:pPr>
            <a:r>
              <a:rPr lang="cs-CZ" sz="2600" b="1" u="sng" dirty="0"/>
              <a:t>V Evropě</a:t>
            </a:r>
          </a:p>
          <a:p>
            <a:pPr lvl="1"/>
            <a:r>
              <a:rPr lang="cs-CZ" sz="2600" dirty="0"/>
              <a:t>Londýn – Velká Británie</a:t>
            </a:r>
          </a:p>
        </p:txBody>
      </p:sp>
      <p:pic>
        <p:nvPicPr>
          <p:cNvPr id="4" name="Obrázek 3" descr="https://cleantechnica.com/files/2017/11/100-electric-bus-fleet-for-shenz.jpg">
            <a:extLst>
              <a:ext uri="{FF2B5EF4-FFF2-40B4-BE49-F238E27FC236}">
                <a16:creationId xmlns:a16="http://schemas.microsoft.com/office/drawing/2014/main" id="{136B8247-D668-4794-9F6A-589F3667F0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957" y="1296787"/>
            <a:ext cx="6228522" cy="352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http://www.hybrid.cz/i/auto/byd-ebus-londyn-elektrobus-elektricky-autobus.jpg">
            <a:extLst>
              <a:ext uri="{FF2B5EF4-FFF2-40B4-BE49-F238E27FC236}">
                <a16:creationId xmlns:a16="http://schemas.microsoft.com/office/drawing/2014/main" id="{1E63D6EB-3987-4E52-8769-F745FF7221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31" y="3589381"/>
            <a:ext cx="4313825" cy="288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5</a:t>
            </a:fld>
            <a:endParaRPr lang="cs-CZ" sz="1800" b="1" dirty="0">
              <a:solidFill>
                <a:schemeClr val="tx1"/>
              </a:solidFill>
            </a:endParaRPr>
          </a:p>
        </p:txBody>
      </p:sp>
      <p:cxnSp>
        <p:nvCxnSpPr>
          <p:cNvPr id="8" name="Přímá spojnice se šipkou 7"/>
          <p:cNvCxnSpPr>
            <a:cxnSpLocks/>
          </p:cNvCxnSpPr>
          <p:nvPr/>
        </p:nvCxnSpPr>
        <p:spPr>
          <a:xfrm>
            <a:off x="3693695" y="1816768"/>
            <a:ext cx="192522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591199" y="3031958"/>
            <a:ext cx="16896" cy="465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C0DFDE-7246-43E1-89FE-CC90FC8F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275" y="6486707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6</a:t>
            </a:fld>
            <a:endParaRPr lang="cs-CZ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iki.rvp.cz/@api/deki/files/107/=800px-Czechia_-_outline_map.svg.png">
            <a:extLst>
              <a:ext uri="{FF2B5EF4-FFF2-40B4-BE49-F238E27FC236}">
                <a16:creationId xmlns:a16="http://schemas.microsoft.com/office/drawing/2014/main" id="{12960F9B-53FD-494C-A671-53177895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6" b="99573" l="1625" r="99875">
                        <a14:foregroundMark x1="21000" y1="32051" x2="24750" y2="40171"/>
                        <a14:foregroundMark x1="24750" y1="40171" x2="85125" y2="62179"/>
                        <a14:foregroundMark x1="85125" y1="62179" x2="88375" y2="61325"/>
                        <a14:foregroundMark x1="14750" y1="63034" x2="81125" y2="55342"/>
                        <a14:foregroundMark x1="10750" y1="70940" x2="17625" y2="70513"/>
                        <a14:foregroundMark x1="17625" y1="70513" x2="50750" y2="72222"/>
                        <a14:foregroundMark x1="50750" y1="72222" x2="55250" y2="71795"/>
                        <a14:foregroundMark x1="1625" y1="50641" x2="17375" y2="25000"/>
                        <a14:foregroundMark x1="17375" y1="25000" x2="23625" y2="18162"/>
                        <a14:foregroundMark x1="25500" y1="12821" x2="52500" y2="16453"/>
                        <a14:foregroundMark x1="77625" y1="29701" x2="94875" y2="55769"/>
                        <a14:foregroundMark x1="94875" y1="55769" x2="99875" y2="70940"/>
                        <a14:foregroundMark x1="58375" y1="90598" x2="89250" y2="67308"/>
                        <a14:foregroundMark x1="89250" y1="67308" x2="90000" y2="66239"/>
                        <a14:foregroundMark x1="32250" y1="77778" x2="29500" y2="99573"/>
                        <a14:foregroundMark x1="33250" y1="2137" x2="44875" y2="1496"/>
                        <a14:foregroundMark x1="44875" y1="1496" x2="44375" y2="2564"/>
                        <a14:foregroundMark x1="32750" y1="4060" x2="38125" y2="2137"/>
                        <a14:foregroundMark x1="38125" y1="2137" x2="38875" y2="2137"/>
                        <a14:backgroundMark x1="3750" y1="89530" x2="13750" y2="97436"/>
                        <a14:backgroundMark x1="5875" y1="88248" x2="14875" y2="94444"/>
                        <a14:backgroundMark x1="11750" y1="90171" x2="15875" y2="94444"/>
                        <a14:backgroundMark x1="12125" y1="88248" x2="15750" y2="91453"/>
                        <a14:backgroundMark x1="14500" y1="89744" x2="16500" y2="92308"/>
                        <a14:backgroundMark x1="14000" y1="89316" x2="16375" y2="91239"/>
                        <a14:backgroundMark x1="13375" y1="87393" x2="16750" y2="9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125" y="1303657"/>
            <a:ext cx="8859915" cy="51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B58F5F98-4F41-4D3D-B061-EDC1AF701E6B}"/>
              </a:ext>
            </a:extLst>
          </p:cNvPr>
          <p:cNvSpPr/>
          <p:nvPr/>
        </p:nvSpPr>
        <p:spPr>
          <a:xfrm>
            <a:off x="8598391" y="4287630"/>
            <a:ext cx="270000" cy="27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55A3D1C-3E61-4A27-9400-0D333C642CE8}"/>
              </a:ext>
            </a:extLst>
          </p:cNvPr>
          <p:cNvSpPr/>
          <p:nvPr/>
        </p:nvSpPr>
        <p:spPr>
          <a:xfrm>
            <a:off x="6055717" y="2946442"/>
            <a:ext cx="270000" cy="27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26CCB02-B3D4-4994-BE1D-5A61C0400C53}"/>
              </a:ext>
            </a:extLst>
          </p:cNvPr>
          <p:cNvSpPr/>
          <p:nvPr/>
        </p:nvSpPr>
        <p:spPr>
          <a:xfrm>
            <a:off x="9046514" y="4117961"/>
            <a:ext cx="270000" cy="27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78D1ABD5-AFF1-4266-8459-4F18ADBE1C87}"/>
              </a:ext>
            </a:extLst>
          </p:cNvPr>
          <p:cNvSpPr/>
          <p:nvPr/>
        </p:nvSpPr>
        <p:spPr>
          <a:xfrm>
            <a:off x="9692950" y="3769422"/>
            <a:ext cx="270000" cy="27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0BFA56-EF91-471C-9596-A5D3779EA138}"/>
              </a:ext>
            </a:extLst>
          </p:cNvPr>
          <p:cNvSpPr txBox="1"/>
          <p:nvPr/>
        </p:nvSpPr>
        <p:spPr>
          <a:xfrm>
            <a:off x="5198825" y="2465831"/>
            <a:ext cx="198378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Hradec</a:t>
            </a:r>
            <a:r>
              <a:rPr lang="cs-CZ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cs-CZ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Králové</a:t>
            </a:r>
            <a:endParaRPr lang="cs-CZ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203D9DD-951D-4278-AD43-9BED5CE0D82D}"/>
              </a:ext>
            </a:extLst>
          </p:cNvPr>
          <p:cNvSpPr txBox="1">
            <a:spLocks/>
          </p:cNvSpPr>
          <p:nvPr/>
        </p:nvSpPr>
        <p:spPr>
          <a:xfrm>
            <a:off x="621631" y="255095"/>
            <a:ext cx="10515600" cy="6214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err="1"/>
              <a:t>Elektrobusové</a:t>
            </a:r>
            <a:r>
              <a:rPr lang="cs-CZ" sz="4000" b="1" dirty="0"/>
              <a:t> provozy v ČR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216CB92-21AC-47B6-88D8-7E703C100843}"/>
              </a:ext>
            </a:extLst>
          </p:cNvPr>
          <p:cNvSpPr txBox="1"/>
          <p:nvPr/>
        </p:nvSpPr>
        <p:spPr>
          <a:xfrm>
            <a:off x="7741499" y="4707822"/>
            <a:ext cx="198378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Hranice</a:t>
            </a:r>
            <a:endParaRPr lang="cs-CZ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327125D-6399-455E-A764-795F8DF31E08}"/>
              </a:ext>
            </a:extLst>
          </p:cNvPr>
          <p:cNvSpPr txBox="1"/>
          <p:nvPr/>
        </p:nvSpPr>
        <p:spPr>
          <a:xfrm>
            <a:off x="8189622" y="4485129"/>
            <a:ext cx="198378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Nový Jičín</a:t>
            </a:r>
            <a:endParaRPr lang="cs-CZ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75C37E4-092F-4B87-89FB-587EEDAD894E}"/>
              </a:ext>
            </a:extLst>
          </p:cNvPr>
          <p:cNvSpPr txBox="1"/>
          <p:nvPr/>
        </p:nvSpPr>
        <p:spPr>
          <a:xfrm>
            <a:off x="8836058" y="3300663"/>
            <a:ext cx="198378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Třinec</a:t>
            </a:r>
            <a:endParaRPr lang="cs-CZ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B7D98066-CCC0-4800-82A0-BB3D98F8BC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840" y="3025678"/>
            <a:ext cx="4620323" cy="347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ázek 18" descr="http://www.dpmhk.cz/common/cms_files/clanky/2018/clanek_elektro_doprava_07.jpg">
            <a:extLst>
              <a:ext uri="{FF2B5EF4-FFF2-40B4-BE49-F238E27FC236}">
                <a16:creationId xmlns:a16="http://schemas.microsoft.com/office/drawing/2014/main" id="{E2555110-C40A-4F84-A2B1-B980A26AB1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005" y="3202006"/>
            <a:ext cx="6087365" cy="337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Obrázek 19" descr="http://www.busportal.cz/images/stories/2017/14080_de__flotila.JPG">
            <a:extLst>
              <a:ext uri="{FF2B5EF4-FFF2-40B4-BE49-F238E27FC236}">
                <a16:creationId xmlns:a16="http://schemas.microsoft.com/office/drawing/2014/main" id="{7EA3DAEC-05A5-4029-9057-6CD4CE71C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39" y="1435260"/>
            <a:ext cx="7076237" cy="471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Obrázek 20" descr="https://static1.squarespace.com/static/55ffc53de4b07f44d4c86be8/t/5a26c5e48165f50b24eebf84/1512490529741/?format=1000w">
            <a:extLst>
              <a:ext uri="{FF2B5EF4-FFF2-40B4-BE49-F238E27FC236}">
                <a16:creationId xmlns:a16="http://schemas.microsoft.com/office/drawing/2014/main" id="{C589094D-EB83-40E3-AE95-FFE4614937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7" y="1369176"/>
            <a:ext cx="7067920" cy="471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Obrázek 21" descr="http://mhdzive.cz/images/phocagallery/nezarazeno/Fotojizda_Trinec/thumbs/phoca_thumb_l_11.3.2017%20-%20Elektrobusy%20%C5%A0koda%20Perun%20HE%20v%20gar%C3%A1%C5%BE%C3%ADch%20spole%C4%8Dnosti%20ARRIVA%20MORAVA%20a.s.%20v%20T%C5%99inci.JPG">
            <a:extLst>
              <a:ext uri="{FF2B5EF4-FFF2-40B4-BE49-F238E27FC236}">
                <a16:creationId xmlns:a16="http://schemas.microsoft.com/office/drawing/2014/main" id="{B5D041E1-CCF1-443A-918A-82421DBDB0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2" y="1237007"/>
            <a:ext cx="6638614" cy="497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7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s://upload.wikimedia.org/wikipedia/commons/6/67/Malostransk%C3%A9_n%C3%A1m%C4%9Bst%C3%AD%2C_elektrobus_v_zast%C3%A1vce%2C_zp%C5%99edu.jpg">
            <a:extLst>
              <a:ext uri="{FF2B5EF4-FFF2-40B4-BE49-F238E27FC236}">
                <a16:creationId xmlns:a16="http://schemas.microsoft.com/office/drawing/2014/main" id="{132397EB-0791-4183-87F0-2262A94489E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64" y="1791353"/>
            <a:ext cx="2879725" cy="215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https://upload.wikimedia.org/wikipedia/commons/8/89/Poliklinika_Pet%C5%99iny%2C_Siemens-Rampini.jpg">
            <a:extLst>
              <a:ext uri="{FF2B5EF4-FFF2-40B4-BE49-F238E27FC236}">
                <a16:creationId xmlns:a16="http://schemas.microsoft.com/office/drawing/2014/main" id="{643B7D02-B7E8-4B94-995E-D04E481F24B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066" y="1791353"/>
            <a:ext cx="2879725" cy="215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http://www.praha.eu/public/cb/5d/81/1773824_430925_Elektrobus_vuz_2.jpg">
            <a:extLst>
              <a:ext uri="{FF2B5EF4-FFF2-40B4-BE49-F238E27FC236}">
                <a16:creationId xmlns:a16="http://schemas.microsoft.com/office/drawing/2014/main" id="{6A33B49A-A786-4404-B21A-B2CC73A608DC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290" y="1791351"/>
            <a:ext cx="3241675" cy="215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http://www.buspress.eu/wp-content/uploads/2016/02/SOR-EBN-11-Praha-2.jpg">
            <a:extLst>
              <a:ext uri="{FF2B5EF4-FFF2-40B4-BE49-F238E27FC236}">
                <a16:creationId xmlns:a16="http://schemas.microsoft.com/office/drawing/2014/main" id="{DAFDB464-C4A7-4A17-AEAC-C320597401D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7940" y="1791351"/>
            <a:ext cx="3274060" cy="215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 descr="http://www.buspress.eu/wp-content/uploads/2017/02/SOR-EBN-95-BB-Centrum-5.jpg">
            <a:extLst>
              <a:ext uri="{FF2B5EF4-FFF2-40B4-BE49-F238E27FC236}">
                <a16:creationId xmlns:a16="http://schemas.microsoft.com/office/drawing/2014/main" id="{CEA6DDCB-062C-446A-AF02-C8C6634CF99C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3548" y="3950987"/>
            <a:ext cx="2975610" cy="215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6367C79-E3F5-4643-A22D-4E521988269A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158" y="3950987"/>
            <a:ext cx="2879725" cy="215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278617-336D-4EEB-BD31-A004D5C6EA8F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883" y="3950987"/>
            <a:ext cx="2874645" cy="215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D764EB78-20B7-4DC4-8A05-178E9C2A9326}" type="slidenum">
              <a:rPr lang="cs-CZ" sz="1800" b="1">
                <a:solidFill>
                  <a:schemeClr val="tx1"/>
                </a:solidFill>
              </a:rPr>
              <a:pPr/>
              <a:t>7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07FF18AE-6691-4DA5-95CB-0B33961DEB8C}"/>
              </a:ext>
            </a:extLst>
          </p:cNvPr>
          <p:cNvSpPr txBox="1">
            <a:spLocks/>
          </p:cNvSpPr>
          <p:nvPr/>
        </p:nvSpPr>
        <p:spPr>
          <a:xfrm>
            <a:off x="646111" y="452719"/>
            <a:ext cx="10976394" cy="630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Historie </a:t>
            </a:r>
            <a:r>
              <a:rPr lang="cs-CZ" sz="4000" b="1" dirty="0" err="1"/>
              <a:t>elektrobusů</a:t>
            </a:r>
            <a:r>
              <a:rPr lang="cs-CZ" sz="4000" b="1" dirty="0"/>
              <a:t> v Praze</a:t>
            </a:r>
          </a:p>
        </p:txBody>
      </p:sp>
    </p:spTree>
    <p:extLst>
      <p:ext uri="{BB962C8B-B14F-4D97-AF65-F5344CB8AC3E}">
        <p14:creationId xmlns:p14="http://schemas.microsoft.com/office/powerpoint/2010/main" val="428261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52A1FF-7A88-4881-86CE-CCE1F8184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Vytvořen na základě 3 testovacích vozidel přímo pro Prahu</a:t>
            </a:r>
          </a:p>
          <a:p>
            <a:r>
              <a:rPr lang="cs-CZ" dirty="0"/>
              <a:t>Dobíjen pomocí dvoupólové troleje nebo v garáži</a:t>
            </a:r>
          </a:p>
          <a:p>
            <a:r>
              <a:rPr lang="cs-CZ" dirty="0"/>
              <a:t>Elektrické topení</a:t>
            </a:r>
          </a:p>
          <a:p>
            <a:r>
              <a:rPr lang="cs-CZ" dirty="0"/>
              <a:t>144 000 km</a:t>
            </a:r>
          </a:p>
          <a:p>
            <a:r>
              <a:rPr lang="cs-CZ" dirty="0"/>
              <a:t>95 % spolehlivost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2D30A1-B502-42CE-9054-8BBC9554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8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74BE2A8-0663-4D1E-AA19-698631CB413A}"/>
              </a:ext>
            </a:extLst>
          </p:cNvPr>
          <p:cNvSpPr txBox="1">
            <a:spLocks/>
          </p:cNvSpPr>
          <p:nvPr/>
        </p:nvSpPr>
        <p:spPr>
          <a:xfrm>
            <a:off x="646111" y="452719"/>
            <a:ext cx="10976394" cy="630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/>
              <a:t>SOR EBN 11</a:t>
            </a:r>
            <a:endParaRPr lang="cs-CZ" sz="4000" b="1" dirty="0"/>
          </a:p>
        </p:txBody>
      </p:sp>
      <p:pic>
        <p:nvPicPr>
          <p:cNvPr id="1026" name="Picture 2" descr="http://img.auto.cz/news/img/art/2016-07/620_56c46f88aadb3.jpg">
            <a:extLst>
              <a:ext uri="{FF2B5EF4-FFF2-40B4-BE49-F238E27FC236}">
                <a16:creationId xmlns:a16="http://schemas.microsoft.com/office/drawing/2014/main" id="{AF24516F-7C2B-434E-9A3A-0ECD040F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398755"/>
            <a:ext cx="5905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mhd86.cz/wp-content/uploads/2015/11/WP_20151124_11_54_12_Pro-1.jpg">
            <a:extLst>
              <a:ext uri="{FF2B5EF4-FFF2-40B4-BE49-F238E27FC236}">
                <a16:creationId xmlns:a16="http://schemas.microsoft.com/office/drawing/2014/main" id="{D1618827-87AF-4819-9214-AA7771FE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503" y="1877349"/>
            <a:ext cx="5748997" cy="323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uspress.eu/wp-content/uploads/2016/03/SOR-EBN-12-Praha-5.jpg">
            <a:extLst>
              <a:ext uri="{FF2B5EF4-FFF2-40B4-BE49-F238E27FC236}">
                <a16:creationId xmlns:a16="http://schemas.microsoft.com/office/drawing/2014/main" id="{0EE4E5AF-96B5-49F7-B23A-7BE52227D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924" y="1398755"/>
            <a:ext cx="7286039" cy="488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34393B-6C3F-41E5-A8D8-258EBC80A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Linka 140</a:t>
            </a:r>
          </a:p>
          <a:p>
            <a:pPr lvl="1"/>
            <a:r>
              <a:rPr lang="cs-CZ" dirty="0"/>
              <a:t>Provoz kloubových dynamických </a:t>
            </a:r>
            <a:r>
              <a:rPr lang="cs-CZ" dirty="0" err="1"/>
              <a:t>elektrobusů</a:t>
            </a:r>
            <a:endParaRPr lang="cs-CZ" dirty="0"/>
          </a:p>
          <a:p>
            <a:pPr lvl="1"/>
            <a:r>
              <a:rPr lang="cs-CZ" dirty="0"/>
              <a:t>Nejpozději rok 2021</a:t>
            </a:r>
          </a:p>
          <a:p>
            <a:r>
              <a:rPr lang="cs-CZ" dirty="0"/>
              <a:t>Linka 207</a:t>
            </a:r>
          </a:p>
          <a:p>
            <a:pPr lvl="1"/>
            <a:r>
              <a:rPr lang="cs-CZ" dirty="0"/>
              <a:t>Provoz statických standardních </a:t>
            </a:r>
            <a:r>
              <a:rPr lang="cs-CZ" dirty="0" err="1"/>
              <a:t>elektrobusů</a:t>
            </a:r>
            <a:endParaRPr lang="cs-CZ" dirty="0"/>
          </a:p>
          <a:p>
            <a:pPr lvl="1"/>
            <a:r>
              <a:rPr lang="cs-CZ" dirty="0"/>
              <a:t>2019</a:t>
            </a:r>
          </a:p>
          <a:p>
            <a:r>
              <a:rPr lang="cs-CZ" dirty="0"/>
              <a:t>Linka AE</a:t>
            </a:r>
          </a:p>
          <a:p>
            <a:pPr lvl="1"/>
            <a:r>
              <a:rPr lang="cs-CZ" dirty="0"/>
              <a:t>Provoz statických standardních </a:t>
            </a:r>
            <a:r>
              <a:rPr lang="cs-CZ" dirty="0" err="1"/>
              <a:t>elektrobusů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BE6529-FAE4-49A9-BE0F-46238B10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104"/>
            <a:ext cx="2743200" cy="365125"/>
          </a:xfrm>
        </p:spPr>
        <p:txBody>
          <a:bodyPr/>
          <a:lstStyle/>
          <a:p>
            <a:fld id="{D764EB78-20B7-4DC4-8A05-178E9C2A9326}" type="slidenum">
              <a:rPr lang="cs-CZ" sz="1800" b="1" smtClean="0">
                <a:solidFill>
                  <a:schemeClr val="tx1"/>
                </a:solidFill>
              </a:rPr>
              <a:t>9</a:t>
            </a:fld>
            <a:endParaRPr lang="cs-CZ" sz="1800" b="1">
              <a:solidFill>
                <a:schemeClr val="tx1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AF80A81-DE9C-4943-8523-054CA2654952}"/>
              </a:ext>
            </a:extLst>
          </p:cNvPr>
          <p:cNvSpPr txBox="1">
            <a:spLocks/>
          </p:cNvSpPr>
          <p:nvPr/>
        </p:nvSpPr>
        <p:spPr>
          <a:xfrm>
            <a:off x="646111" y="452719"/>
            <a:ext cx="10976394" cy="630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Budoucnost??</a:t>
            </a:r>
          </a:p>
        </p:txBody>
      </p:sp>
    </p:spTree>
    <p:extLst>
      <p:ext uri="{BB962C8B-B14F-4D97-AF65-F5344CB8AC3E}">
        <p14:creationId xmlns:p14="http://schemas.microsoft.com/office/powerpoint/2010/main" val="330377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482</Words>
  <Application>Microsoft Office PowerPoint</Application>
  <PresentationFormat>Širokoúhlá obrazovka</PresentationFormat>
  <Paragraphs>232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Motiv Office</vt:lpstr>
      <vt:lpstr>Elektrobusy v Praze</vt:lpstr>
      <vt:lpstr>Prezentace aplikace PowerPoint</vt:lpstr>
      <vt:lpstr>Druhy elektrobusů</vt:lpstr>
      <vt:lpstr>Druhy elektrobusů</vt:lpstr>
      <vt:lpstr>Největší provozy</vt:lpstr>
      <vt:lpstr>Prezentace aplikace PowerPoint</vt:lpstr>
      <vt:lpstr>Prezentace aplikace PowerPoint</vt:lpstr>
      <vt:lpstr>Prezentace aplikace PowerPoint</vt:lpstr>
      <vt:lpstr>Prezentace aplikace PowerPoint</vt:lpstr>
      <vt:lpstr>Ekologie provozu</vt:lpstr>
      <vt:lpstr>Prezentace aplikace PowerPoint</vt:lpstr>
      <vt:lpstr>Prezentace aplikace PowerPoint</vt:lpstr>
      <vt:lpstr>Prezentace aplikace PowerPoint</vt:lpstr>
      <vt:lpstr>Prezentace aplikace PowerPoint</vt:lpstr>
      <vt:lpstr>Vysočanská estakáda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Linka 137</vt:lpstr>
      <vt:lpstr>Linka 176</vt:lpstr>
      <vt:lpstr>Linka 134</vt:lpstr>
      <vt:lpstr>Závěr</vt:lpstr>
      <vt:lpstr>Děkuji za pozornost</vt:lpstr>
      <vt:lpstr>Zdroje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Elektrobusy v Praze</dc:title>
  <dc:creator>Martin Chlup</dc:creator>
  <cp:lastModifiedBy>Bartůněk Ladislav</cp:lastModifiedBy>
  <cp:revision>107</cp:revision>
  <dcterms:created xsi:type="dcterms:W3CDTF">2018-04-15T17:06:15Z</dcterms:created>
  <dcterms:modified xsi:type="dcterms:W3CDTF">2018-06-20T12:22:55Z</dcterms:modified>
</cp:coreProperties>
</file>