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9"/>
  </p:notesMasterIdLst>
  <p:sldIdLst>
    <p:sldId id="256" r:id="rId2"/>
    <p:sldId id="257" r:id="rId3"/>
    <p:sldId id="258" r:id="rId4"/>
    <p:sldId id="259" r:id="rId5"/>
    <p:sldId id="260" r:id="rId6"/>
    <p:sldId id="269" r:id="rId7"/>
    <p:sldId id="261" r:id="rId8"/>
    <p:sldId id="262" r:id="rId9"/>
    <p:sldId id="263" r:id="rId10"/>
    <p:sldId id="264" r:id="rId11"/>
    <p:sldId id="271" r:id="rId12"/>
    <p:sldId id="265" r:id="rId13"/>
    <p:sldId id="266" r:id="rId14"/>
    <p:sldId id="268" r:id="rId15"/>
    <p:sldId id="267" r:id="rId16"/>
    <p:sldId id="270" r:id="rId17"/>
    <p:sldId id="272"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2617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108" d="100"/>
          <a:sy n="108" d="100"/>
        </p:scale>
        <p:origin x="65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61D0D4-C614-49B5-A71B-C5AA6A107ED4}" type="datetimeFigureOut">
              <a:rPr lang="cs-CZ" smtClean="0"/>
              <a:t>22. 4. 2018</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013B66-DBA0-48FD-A659-DB79C9ABDDB9}" type="slidenum">
              <a:rPr lang="cs-CZ" smtClean="0"/>
              <a:t>‹#›</a:t>
            </a:fld>
            <a:endParaRPr lang="cs-CZ"/>
          </a:p>
        </p:txBody>
      </p:sp>
    </p:spTree>
    <p:extLst>
      <p:ext uri="{BB962C8B-B14F-4D97-AF65-F5344CB8AC3E}">
        <p14:creationId xmlns:p14="http://schemas.microsoft.com/office/powerpoint/2010/main" val="2662439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Dobrý den, moje jméno je Jakub </a:t>
            </a:r>
            <a:r>
              <a:rPr lang="cs-CZ" dirty="0" err="1"/>
              <a:t>Šimsa</a:t>
            </a:r>
            <a:r>
              <a:rPr lang="cs-CZ" dirty="0"/>
              <a:t>, studuji střední průmyslovou školu dopravní v Masné ulici v Praze a vzhledem k tomu, že již od dětství žiju na Kladně a veřejnou dopravu využívám denně, rozhodl jsem se zpracovat toto téma do práce SOČ a navrhnout nějaké úpravy, které by mohly pomoci.</a:t>
            </a:r>
          </a:p>
        </p:txBody>
      </p:sp>
      <p:sp>
        <p:nvSpPr>
          <p:cNvPr id="4" name="Zástupný symbol pro číslo snímku 3"/>
          <p:cNvSpPr>
            <a:spLocks noGrp="1"/>
          </p:cNvSpPr>
          <p:nvPr>
            <p:ph type="sldNum" sz="quarter" idx="10"/>
          </p:nvPr>
        </p:nvSpPr>
        <p:spPr/>
        <p:txBody>
          <a:bodyPr/>
          <a:lstStyle/>
          <a:p>
            <a:fld id="{3F013B66-DBA0-48FD-A659-DB79C9ABDDB9}" type="slidenum">
              <a:rPr lang="cs-CZ" smtClean="0"/>
              <a:t>1</a:t>
            </a:fld>
            <a:endParaRPr lang="cs-CZ"/>
          </a:p>
        </p:txBody>
      </p:sp>
    </p:spTree>
    <p:extLst>
      <p:ext uri="{BB962C8B-B14F-4D97-AF65-F5344CB8AC3E}">
        <p14:creationId xmlns:p14="http://schemas.microsoft.com/office/powerpoint/2010/main" val="29225126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Mezi Kladnem a pražským Zličínem jezdí dvě linky. Linka 324 urazí tuto vzdálenost za </a:t>
            </a:r>
            <a:r>
              <a:rPr lang="cs-CZ" dirty="0" err="1"/>
              <a:t>třičtvrtě</a:t>
            </a:r>
            <a:r>
              <a:rPr lang="cs-CZ" dirty="0"/>
              <a:t> hodiny až 50 minut a linkou 626 dojedeme do Kladna za něco málo přes hodinu. Proto není druhá zmíněná možnost přiliž využívána. Proto navrhují ve špičkách pracovních dnů ponechat linku 324 obyvatelům obce Buštěhrad a pro cestující z Kladna zavést novou linku 345. Linka by jezdila ze Švermova čímž by napojila na Zličín novou čtvrť, dále by pokračovala přes Autobusové nádraží, Sítnou, Pražskou křižovatku, Zdravotní středisko a obce Velké a Malé Přítočno na dálnici D6 a přímo směr Zličín. Napojení na autobus do Prahy by tak dostaly obce Velké i Malé Přítočno. Cesta tímto autobusem by se mohla zkrátit o cca 10, což určitě přiláká nové cestující. Linka by byla v provozu ve všední dny od 4 do 20 hodin. Ve špičkách by jezdila po 20 minutách a v sedle po 60 minutách. Byla by provozována ve standartních vozidlech. Tato linka by zastavovala ve většině zastávek MHD, to umožní rovnoměrnější nástup cestujících a také určitě zvýší jejich počet. Nevýhodou je zrušení přímého spojení se čtvrtí </a:t>
            </a:r>
            <a:r>
              <a:rPr lang="cs-CZ" dirty="0" err="1"/>
              <a:t>Rozdělov</a:t>
            </a:r>
            <a:r>
              <a:rPr lang="cs-CZ" dirty="0"/>
              <a:t>, ovšem tato čtvrť má dobrou dopravní obslužnost, a tak i s přestupem bude stále cesta časové výhodnější než linkou 324.</a:t>
            </a:r>
          </a:p>
        </p:txBody>
      </p:sp>
      <p:sp>
        <p:nvSpPr>
          <p:cNvPr id="4" name="Zástupný symbol pro číslo snímku 3"/>
          <p:cNvSpPr>
            <a:spLocks noGrp="1"/>
          </p:cNvSpPr>
          <p:nvPr>
            <p:ph type="sldNum" sz="quarter" idx="10"/>
          </p:nvPr>
        </p:nvSpPr>
        <p:spPr/>
        <p:txBody>
          <a:bodyPr/>
          <a:lstStyle/>
          <a:p>
            <a:fld id="{3F013B66-DBA0-48FD-A659-DB79C9ABDDB9}" type="slidenum">
              <a:rPr lang="cs-CZ" smtClean="0"/>
              <a:t>12</a:t>
            </a:fld>
            <a:endParaRPr lang="cs-CZ"/>
          </a:p>
        </p:txBody>
      </p:sp>
    </p:spTree>
    <p:extLst>
      <p:ext uri="{BB962C8B-B14F-4D97-AF65-F5344CB8AC3E}">
        <p14:creationId xmlns:p14="http://schemas.microsoft.com/office/powerpoint/2010/main" val="21887770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V současné době je letiště obsluhováno pouze linkami 322 což je zastávková linka jedoucí z centra Kladna přes 45 minut a nebo linkou 324 s jízdní dobou cca. 35 minut. Vzhledem k omezení linky 324 ve špičky pracovních dnů je nutné toto spojení nějak kompenzovat. Proto navrhuji zavedení linky 365 v úseku Kladno, energie – Praha, K letišti. Jednalo by se o další příměstskou linku, která by byla zaintegrována do MHD Kladno. snižovala by dobu strávenou cestou na letiště o cca třetinu, jezdila by pouze ve špičkách pracovních dnů v intervalu 30 minut. Přebrala by některé vložené spoje linky 601, a proto by zastavovala ve všech zastávkách městských linek. Linka by byla provozována ve standartních vozech. Na mapě si můžeme prohlédnout trasu linky 365 a vidět, že cestou z Prahy obsluhuje také střed sídliště </a:t>
            </a:r>
            <a:r>
              <a:rPr lang="cs-CZ" dirty="0" err="1"/>
              <a:t>Kročehlavy</a:t>
            </a:r>
            <a:r>
              <a:rPr lang="cs-CZ" dirty="0"/>
              <a:t>. </a:t>
            </a:r>
          </a:p>
        </p:txBody>
      </p:sp>
      <p:sp>
        <p:nvSpPr>
          <p:cNvPr id="4" name="Zástupný symbol pro číslo snímku 3"/>
          <p:cNvSpPr>
            <a:spLocks noGrp="1"/>
          </p:cNvSpPr>
          <p:nvPr>
            <p:ph type="sldNum" sz="quarter" idx="10"/>
          </p:nvPr>
        </p:nvSpPr>
        <p:spPr/>
        <p:txBody>
          <a:bodyPr/>
          <a:lstStyle/>
          <a:p>
            <a:fld id="{3F013B66-DBA0-48FD-A659-DB79C9ABDDB9}" type="slidenum">
              <a:rPr lang="cs-CZ" smtClean="0"/>
              <a:t>13</a:t>
            </a:fld>
            <a:endParaRPr lang="cs-CZ"/>
          </a:p>
        </p:txBody>
      </p:sp>
    </p:spTree>
    <p:extLst>
      <p:ext uri="{BB962C8B-B14F-4D97-AF65-F5344CB8AC3E}">
        <p14:creationId xmlns:p14="http://schemas.microsoft.com/office/powerpoint/2010/main" val="18649628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Spojení Kladna, Buštěhradu a Okoře zajišťují v současné době linky 350 a 624 jak můžeme vidět na mapě. Obě linky ovšem jezdí skoro prázdné a tak navrhuji zrušení obou linek v tomto úseku a prodloužení městské linky 603 přes Buštěhrad, Zájezd a Libochovičky do Okoře. Při tvorbě prezentace jsem rozhodl vést linku 603 také přes obec Číčovice. Místo současným 12 párů spojů linky 624 a 17 párů spojů linky 350 navrhuji cca 10 spojů především ve špičky pracovních dnů. Například spoje okolo 11 hodiny večerní jezdí zcela prázdné, přijdou mi zbytečné a tak nenavrhuji náhradu ve všech denních obdobích kdy jsou provozovány linky 350 a 624. Ještě se zaměříme na vedení linek v obci Buštěhrad. Jak můžeme vidět na mapě v Buštěhradu jsou tři zastávky autobus, linka 624 projíždí přes Buštěhrad, u školy a linka 350 přes zastávky Buštěhrad, U kahance a Buštěhrad. navrhuji vést linku 603 přes zastávky Buštěhrad, U kahance i Buštěhrad a dále skrz obec k zastávce Buštěhrad, u školy a směrem na Zájezd. Na konci Buštěhradu navrhuji ještě zřízení zastávky Buštěhrad, Pražská. Tato zastávky dříve existovala, ale nepodařilo sem i zjistit před jakou dobou byla zrušena. </a:t>
            </a:r>
          </a:p>
        </p:txBody>
      </p:sp>
      <p:sp>
        <p:nvSpPr>
          <p:cNvPr id="4" name="Zástupný symbol pro číslo snímku 3"/>
          <p:cNvSpPr>
            <a:spLocks noGrp="1"/>
          </p:cNvSpPr>
          <p:nvPr>
            <p:ph type="sldNum" sz="quarter" idx="10"/>
          </p:nvPr>
        </p:nvSpPr>
        <p:spPr/>
        <p:txBody>
          <a:bodyPr/>
          <a:lstStyle/>
          <a:p>
            <a:fld id="{3F013B66-DBA0-48FD-A659-DB79C9ABDDB9}" type="slidenum">
              <a:rPr lang="cs-CZ" smtClean="0"/>
              <a:t>14</a:t>
            </a:fld>
            <a:endParaRPr lang="cs-CZ"/>
          </a:p>
        </p:txBody>
      </p:sp>
    </p:spTree>
    <p:extLst>
      <p:ext uri="{BB962C8B-B14F-4D97-AF65-F5344CB8AC3E}">
        <p14:creationId xmlns:p14="http://schemas.microsoft.com/office/powerpoint/2010/main" val="12827804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Kladno má s Buštěhrad poměrně kvalitní dopravní spojení. Od Pražské křižovatky se do Buštěhradu můžeme dostat linkami 300, 322 a 624. Od Okrsku 4 zase linkami 324 a 350. Poslední možností je v špičkách pracovních dnů linka 624 z kladenských </a:t>
            </a:r>
            <a:r>
              <a:rPr lang="cs-CZ" dirty="0" err="1"/>
              <a:t>Vrapic</a:t>
            </a:r>
            <a:r>
              <a:rPr lang="cs-CZ" dirty="0"/>
              <a:t>. Ovšem vzhledem ke zrušení linek 624 a 350 v tomto úseku a omezení linky 324 ve špičkách pracovních dnů je nutné tento výpadek kompenzovat. Proto navrhuji prodloužení linky 603 od Okrsku 4. Od pražské křižovatky není náhrada linky 624 nutná, protože většinou v podobnou dobu jezdí linka 322.</a:t>
            </a:r>
          </a:p>
        </p:txBody>
      </p:sp>
      <p:sp>
        <p:nvSpPr>
          <p:cNvPr id="4" name="Zástupný symbol pro číslo snímku 3"/>
          <p:cNvSpPr>
            <a:spLocks noGrp="1"/>
          </p:cNvSpPr>
          <p:nvPr>
            <p:ph type="sldNum" sz="quarter" idx="10"/>
          </p:nvPr>
        </p:nvSpPr>
        <p:spPr/>
        <p:txBody>
          <a:bodyPr/>
          <a:lstStyle/>
          <a:p>
            <a:fld id="{3F013B66-DBA0-48FD-A659-DB79C9ABDDB9}" type="slidenum">
              <a:rPr lang="cs-CZ" smtClean="0"/>
              <a:t>15</a:t>
            </a:fld>
            <a:endParaRPr lang="cs-CZ"/>
          </a:p>
        </p:txBody>
      </p:sp>
    </p:spTree>
    <p:extLst>
      <p:ext uri="{BB962C8B-B14F-4D97-AF65-F5344CB8AC3E}">
        <p14:creationId xmlns:p14="http://schemas.microsoft.com/office/powerpoint/2010/main" val="21200973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Závěrem bych rád řekl, že i když je doprava na Kladensku momentálně v přechodném období, je její kvalita poměrně vysoká. Věřím, že po úplné integraci do PID a nějakém ustálení stavu bude kladenská doprava výborným a fungujícím systémem. Zároveň doufám, že některé z mých návrhů můžou být zrealizovány. Cíl většiny návrhů byl hlavně zlepšení situace ve prospěch cestujících a některé změny s sebou přinesly i ušetření nákladů na provoz.</a:t>
            </a:r>
          </a:p>
        </p:txBody>
      </p:sp>
      <p:sp>
        <p:nvSpPr>
          <p:cNvPr id="4" name="Zástupný symbol pro číslo snímku 3"/>
          <p:cNvSpPr>
            <a:spLocks noGrp="1"/>
          </p:cNvSpPr>
          <p:nvPr>
            <p:ph type="sldNum" sz="quarter" idx="10"/>
          </p:nvPr>
        </p:nvSpPr>
        <p:spPr/>
        <p:txBody>
          <a:bodyPr/>
          <a:lstStyle/>
          <a:p>
            <a:fld id="{3F013B66-DBA0-48FD-A659-DB79C9ABDDB9}" type="slidenum">
              <a:rPr lang="cs-CZ" smtClean="0"/>
              <a:t>16</a:t>
            </a:fld>
            <a:endParaRPr lang="cs-CZ"/>
          </a:p>
        </p:txBody>
      </p:sp>
    </p:spTree>
    <p:extLst>
      <p:ext uri="{BB962C8B-B14F-4D97-AF65-F5344CB8AC3E}">
        <p14:creationId xmlns:p14="http://schemas.microsoft.com/office/powerpoint/2010/main" val="30719679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Svojí prezentaci od dopravě na Kladensku bych začal představením obsahu prezentace. V první části si představíme současnou dopravu a jednotlivé integrované dopravní systémy jako například Středočeské integrované dopravy nebo Pražské integrované dopravy a ve druhé části práce vám představím svoje návrhy na zlepšení dopravy. Pojďme se do toho pustit.</a:t>
            </a:r>
          </a:p>
        </p:txBody>
      </p:sp>
      <p:sp>
        <p:nvSpPr>
          <p:cNvPr id="4" name="Zástupný symbol pro číslo snímku 3"/>
          <p:cNvSpPr>
            <a:spLocks noGrp="1"/>
          </p:cNvSpPr>
          <p:nvPr>
            <p:ph type="sldNum" sz="quarter" idx="10"/>
          </p:nvPr>
        </p:nvSpPr>
        <p:spPr/>
        <p:txBody>
          <a:bodyPr/>
          <a:lstStyle/>
          <a:p>
            <a:fld id="{3F013B66-DBA0-48FD-A659-DB79C9ABDDB9}" type="slidenum">
              <a:rPr lang="cs-CZ" smtClean="0"/>
              <a:t>2</a:t>
            </a:fld>
            <a:endParaRPr lang="cs-CZ"/>
          </a:p>
        </p:txBody>
      </p:sp>
    </p:spTree>
    <p:extLst>
      <p:ext uri="{BB962C8B-B14F-4D97-AF65-F5344CB8AC3E}">
        <p14:creationId xmlns:p14="http://schemas.microsoft.com/office/powerpoint/2010/main" val="41551956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Nejdříve si musíme říci něco městě Kladně. Kladno je největší město středočeského kraje. jak velikostí tak i počtem obyvatel. Je zároveň třináctým největším městem ČR. V kladně žije necelých 70 tisíc obyvatel. První zmínky o Kladně pocházejí z roku 1318 kdy bylo zmíněno v zemských deskách a jeho název je pravděpodobně odvozen od slova kláda. Nachází se zhruba 25 kilometrů severozápadně od Prahy a ve svém okolí má několik dalších měst na která je napojena. Jedná se například o Rakovník, Beroun nebo Kralupy nad Vltavou. V neposlední řadě město Slaný.</a:t>
            </a:r>
          </a:p>
        </p:txBody>
      </p:sp>
      <p:sp>
        <p:nvSpPr>
          <p:cNvPr id="4" name="Zástupný symbol pro číslo snímku 3"/>
          <p:cNvSpPr>
            <a:spLocks noGrp="1"/>
          </p:cNvSpPr>
          <p:nvPr>
            <p:ph type="sldNum" sz="quarter" idx="10"/>
          </p:nvPr>
        </p:nvSpPr>
        <p:spPr/>
        <p:txBody>
          <a:bodyPr/>
          <a:lstStyle/>
          <a:p>
            <a:fld id="{3F013B66-DBA0-48FD-A659-DB79C9ABDDB9}" type="slidenum">
              <a:rPr lang="cs-CZ" smtClean="0"/>
              <a:t>3</a:t>
            </a:fld>
            <a:endParaRPr lang="cs-CZ"/>
          </a:p>
        </p:txBody>
      </p:sp>
    </p:spTree>
    <p:extLst>
      <p:ext uri="{BB962C8B-B14F-4D97-AF65-F5344CB8AC3E}">
        <p14:creationId xmlns:p14="http://schemas.microsoft.com/office/powerpoint/2010/main" val="31180764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Prvním integrovaným systémem který si představíme je Středočeská integrovaná doprava, zkráceně SID. Jejím organizátorem je společnost IDSK, neboli Integrovaná doprava Středočeského kraje a celý systém má za úkol zajistit stejnou veřejnou dopravu všem občanům Středočeského kraje. SID postupně zaniká a jednotlivé oblasti se převádějí do systému PID. jedná se o zónový tarifní systém, což znamená že celé území pokryté tímto systémem je rozděleno do jednotlivých dopravních zón. Pro lepší orientaci má každý okres svoje písmeno, které se používá pro značení linek začínajících v daném okrese. Pro Kladno je to písmeno A </a:t>
            </a:r>
            <a:r>
              <a:rPr lang="cs-CZ" dirty="0" err="1"/>
              <a:t>a</a:t>
            </a:r>
            <a:r>
              <a:rPr lang="cs-CZ" dirty="0"/>
              <a:t> pro Rakovník písmeno B. Z Kladna vyjíždí celkem 19 linek systému SID a všechny až na jednu mají označení A </a:t>
            </a:r>
            <a:r>
              <a:rPr lang="cs-CZ" dirty="0" err="1"/>
              <a:t>a</a:t>
            </a:r>
            <a:r>
              <a:rPr lang="cs-CZ" dirty="0"/>
              <a:t> příslušné dvojčíslí. Pojďme se podívat kam všude linky SID z Kladna jezdí. Jižně do města Unhošť jezdí linky A27 až A33, směrem na Zbečno jsou to linky A34 a A35, do Nového Strašecí potom linky A37 až A41 a linka B55, severněji směrem na Stochov linky A39 až A65 a přes Smečno projíždějí linky A43 až A66. Hlavním dopravcem na těchto linkách je ČSAD MHD Kladno, ten provozuje celkem 15 linek, druhým dopravcem je společnost </a:t>
            </a:r>
            <a:r>
              <a:rPr lang="cs-CZ" dirty="0" err="1"/>
              <a:t>Anexia</a:t>
            </a:r>
            <a:r>
              <a:rPr lang="cs-CZ" dirty="0"/>
              <a:t>, která provozuje linku B55 a posledním je dopravce ČSAD Slaný s linkami A63, A65 a A66.</a:t>
            </a:r>
          </a:p>
        </p:txBody>
      </p:sp>
      <p:sp>
        <p:nvSpPr>
          <p:cNvPr id="4" name="Zástupný symbol pro číslo snímku 3"/>
          <p:cNvSpPr>
            <a:spLocks noGrp="1"/>
          </p:cNvSpPr>
          <p:nvPr>
            <p:ph type="sldNum" sz="quarter" idx="10"/>
          </p:nvPr>
        </p:nvSpPr>
        <p:spPr/>
        <p:txBody>
          <a:bodyPr/>
          <a:lstStyle/>
          <a:p>
            <a:fld id="{3F013B66-DBA0-48FD-A659-DB79C9ABDDB9}" type="slidenum">
              <a:rPr lang="cs-CZ" smtClean="0"/>
              <a:t>4</a:t>
            </a:fld>
            <a:endParaRPr lang="cs-CZ"/>
          </a:p>
        </p:txBody>
      </p:sp>
    </p:spTree>
    <p:extLst>
      <p:ext uri="{BB962C8B-B14F-4D97-AF65-F5344CB8AC3E}">
        <p14:creationId xmlns:p14="http://schemas.microsoft.com/office/powerpoint/2010/main" val="2201647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3F013B66-DBA0-48FD-A659-DB79C9ABDDB9}" type="slidenum">
              <a:rPr lang="cs-CZ" smtClean="0"/>
              <a:t>7</a:t>
            </a:fld>
            <a:endParaRPr lang="cs-CZ"/>
          </a:p>
        </p:txBody>
      </p:sp>
    </p:spTree>
    <p:extLst>
      <p:ext uri="{BB962C8B-B14F-4D97-AF65-F5344CB8AC3E}">
        <p14:creationId xmlns:p14="http://schemas.microsoft.com/office/powerpoint/2010/main" val="22856768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Nyní přejdeme od popisování současného stavu dopravy k mnou navrhovaným úpravám. Nejdříve představím změnu tarifu, kterou navrhuji. Budu pokračovat změnou vedení linek v obci Jeneč a zakončím prezentaci změnami linkového vedení. především v systému PID.</a:t>
            </a:r>
          </a:p>
        </p:txBody>
      </p:sp>
      <p:sp>
        <p:nvSpPr>
          <p:cNvPr id="4" name="Zástupný symbol pro číslo snímku 3"/>
          <p:cNvSpPr>
            <a:spLocks noGrp="1"/>
          </p:cNvSpPr>
          <p:nvPr>
            <p:ph type="sldNum" sz="quarter" idx="10"/>
          </p:nvPr>
        </p:nvSpPr>
        <p:spPr/>
        <p:txBody>
          <a:bodyPr/>
          <a:lstStyle/>
          <a:p>
            <a:fld id="{3F013B66-DBA0-48FD-A659-DB79C9ABDDB9}" type="slidenum">
              <a:rPr lang="cs-CZ" smtClean="0"/>
              <a:t>8</a:t>
            </a:fld>
            <a:endParaRPr lang="cs-CZ"/>
          </a:p>
        </p:txBody>
      </p:sp>
    </p:spTree>
    <p:extLst>
      <p:ext uri="{BB962C8B-B14F-4D97-AF65-F5344CB8AC3E}">
        <p14:creationId xmlns:p14="http://schemas.microsoft.com/office/powerpoint/2010/main" val="14752985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První navrhovanou změnou je změna tarifu. Jediný tarif, který bych upravil je tarif MHD Kladno. Z plnohodnotného tarifu bych udělal pouze jakýsi doplněk k tarifu PID platný pouze na území města Kladna. Vzhledem k nadřazenosti tarifu PID hned můžeme z této tabulky vyškrtnout určité skupiny obyvatel, které cestují zdarma. Jedná se oděti do šesti let, seniory nad 70 let a držitele průkazů ZTP a ZTP/P. Další částí tarifu, kterou bych zrušil jsou časové kupóny. například pro žáky studenty se časové kupóny vzhledem k ceně jednorázových jízdenek nevyplatí vůbec a pro dospělé cestující je lepší využít časových kupónů PID. Například čtvrtletní dvoupásmový kupón PID, který je zapotřebí pro cesty po Kladně, stojí 1200 korun a kromě cest po Kladně je možné ho využít i při cestování mimo město. Poslední zcela zrušeno kategorií je rodičovské jízdné. Nikdy jsem neviděl, že by toto jízdné někdo využíval. Navíc je pro rodiče poměrně těžko kontrolovatelné a chaotické.  Ponechal bych možnost zvýhodněného přestupu. Po zrušení všech zbytečných částí tarifu nám zbyde část hojně využívaná a to je právě ta část, kterou bych ponechal jako doplněk k tarifu PID.</a:t>
            </a:r>
          </a:p>
        </p:txBody>
      </p:sp>
      <p:sp>
        <p:nvSpPr>
          <p:cNvPr id="4" name="Zástupný symbol pro číslo snímku 3"/>
          <p:cNvSpPr>
            <a:spLocks noGrp="1"/>
          </p:cNvSpPr>
          <p:nvPr>
            <p:ph type="sldNum" sz="quarter" idx="10"/>
          </p:nvPr>
        </p:nvSpPr>
        <p:spPr/>
        <p:txBody>
          <a:bodyPr/>
          <a:lstStyle/>
          <a:p>
            <a:fld id="{3F013B66-DBA0-48FD-A659-DB79C9ABDDB9}" type="slidenum">
              <a:rPr lang="cs-CZ" smtClean="0"/>
              <a:t>9</a:t>
            </a:fld>
            <a:endParaRPr lang="cs-CZ"/>
          </a:p>
        </p:txBody>
      </p:sp>
    </p:spTree>
    <p:extLst>
      <p:ext uri="{BB962C8B-B14F-4D97-AF65-F5344CB8AC3E}">
        <p14:creationId xmlns:p14="http://schemas.microsoft.com/office/powerpoint/2010/main" val="11260882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Důvod, proč jsem si k úpravě vybral právě obec Jeneč, je jednoduchý. Je to především složité trasování linky 306 respektive 626. Linka 626 má hned čtyři varianty a tu nejpoužívanější si představíme. Autobus linky 306 přijede od Prahy v místech, kde se objevil červený puntík, který právě onen autobus představuje. Ten dojede do zastávky Jeneč, Lidická kde část spojů končí a druhá část se mění na linku 626 a pokračují přes zastávky Jeneč, Jeneč, vysílací středisko, Jeneč, komerční zóna a Jeneč, nádraží pryč z obce. To znamená, že má hned tři závleky. To prodlužuje jízdní dobu o více jak 5 minut a někdy se stává, že projíždí vlak a zpoždění může dosáhnout i 10 minut. Proto navrhuji zřídit zastávku Jeneč, u nádraží v Průmyslové ulici nedaleko železničního mostu. Zastávka by se nacházela pouze pár desítek metrů od železniční stanice, což není o moc dál než současná stanice Jeneč, nádraží. Zároveň je díky této stanici možné sjednotit trasu a číslo linky.  Linka je buď vedena do zastávky Jeneč, Lidická a zde je ukončena a nebo od Hostivic zastavuje v zastávkách Jeneč, Jeneč, vysílací středisko, Jeneč, komerční zóna a Jeneč, U nádraží. Díky této zastávce se zkrátí jízdní doba a ušetřený čas je možné využít na zbytku linky 626 kde jsou jízdní doby značně poddimenzované. Umožňuje eliminovat zpoždění vzniklé především zajížděním do zastávky Jeneč, nádraží. Pro cestující změna přinese lepší přehlednost v trase.</a:t>
            </a:r>
          </a:p>
        </p:txBody>
      </p:sp>
      <p:sp>
        <p:nvSpPr>
          <p:cNvPr id="4" name="Zástupný symbol pro číslo snímku 3"/>
          <p:cNvSpPr>
            <a:spLocks noGrp="1"/>
          </p:cNvSpPr>
          <p:nvPr>
            <p:ph type="sldNum" sz="quarter" idx="10"/>
          </p:nvPr>
        </p:nvSpPr>
        <p:spPr/>
        <p:txBody>
          <a:bodyPr/>
          <a:lstStyle/>
          <a:p>
            <a:fld id="{3F013B66-DBA0-48FD-A659-DB79C9ABDDB9}" type="slidenum">
              <a:rPr lang="cs-CZ" smtClean="0"/>
              <a:t>10</a:t>
            </a:fld>
            <a:endParaRPr lang="cs-CZ"/>
          </a:p>
        </p:txBody>
      </p:sp>
    </p:spTree>
    <p:extLst>
      <p:ext uri="{BB962C8B-B14F-4D97-AF65-F5344CB8AC3E}">
        <p14:creationId xmlns:p14="http://schemas.microsoft.com/office/powerpoint/2010/main" val="20092342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Jedním z největších problémů kladenské dopravy je neprovázanost příměstských linek s těmi městskými a tak často jezdí autobusy zároveň a některé z nich jezdí prázdné. Toto je první pokus o zapojení příměstské linky do MHD. Vytvoření svazku linek 399 a 603 s sebou nese spoustu výhod ale také nevýhod. Obě link, jak 603 tak 399 mají značnou část trasy identickou. Proto navrhuji přesměrování linky 399 z </a:t>
            </a:r>
            <a:r>
              <a:rPr lang="cs-CZ" dirty="0" err="1"/>
              <a:t>Rozdělova</a:t>
            </a:r>
            <a:r>
              <a:rPr lang="cs-CZ" dirty="0"/>
              <a:t> na Ostrovec, popřípadě Hřbitovy. Díky tomuto svazku linek je možné snížit počet pořadí na lince 603 z 6 na 2 až 3 a ušetřit tím řidiče i autobusy. Zároveň se však citelně zvedne počet spojů ve špičkových obdobích. Jediným denním obdobím kdy není využívání linky 399 pro MHD optimální, je směr do Prahy v ranní špičce, a tak by byl jízdní řád tomuto upraven. Nevýhodami je mírné zhoršení dopravní obslužnosti </a:t>
            </a:r>
            <a:r>
              <a:rPr lang="cs-CZ" dirty="0" err="1"/>
              <a:t>Rozdělova</a:t>
            </a:r>
            <a:r>
              <a:rPr lang="cs-CZ" dirty="0"/>
              <a:t>, kde však stále jezdí kloubový linka 300. druhou méně závažnou nevýhodou nepravidelnost spojů směr Vojtěcha </a:t>
            </a:r>
            <a:r>
              <a:rPr lang="cs-CZ" dirty="0" err="1"/>
              <a:t>Lanny</a:t>
            </a:r>
            <a:r>
              <a:rPr lang="cs-CZ" dirty="0"/>
              <a:t> ze zastávky </a:t>
            </a:r>
            <a:r>
              <a:rPr lang="cs-CZ" dirty="0" err="1"/>
              <a:t>Oaza</a:t>
            </a:r>
            <a:r>
              <a:rPr lang="cs-CZ" dirty="0"/>
              <a:t>. Celý svazek linek je postaven na čase odjezdu spojů linky 399 z Prahy.</a:t>
            </a:r>
          </a:p>
        </p:txBody>
      </p:sp>
      <p:sp>
        <p:nvSpPr>
          <p:cNvPr id="4" name="Zástupný symbol pro číslo snímku 3"/>
          <p:cNvSpPr>
            <a:spLocks noGrp="1"/>
          </p:cNvSpPr>
          <p:nvPr>
            <p:ph type="sldNum" sz="quarter" idx="10"/>
          </p:nvPr>
        </p:nvSpPr>
        <p:spPr/>
        <p:txBody>
          <a:bodyPr/>
          <a:lstStyle/>
          <a:p>
            <a:fld id="{3F013B66-DBA0-48FD-A659-DB79C9ABDDB9}" type="slidenum">
              <a:rPr lang="cs-CZ" smtClean="0"/>
              <a:t>11</a:t>
            </a:fld>
            <a:endParaRPr lang="cs-CZ"/>
          </a:p>
        </p:txBody>
      </p:sp>
    </p:spTree>
    <p:extLst>
      <p:ext uri="{BB962C8B-B14F-4D97-AF65-F5344CB8AC3E}">
        <p14:creationId xmlns:p14="http://schemas.microsoft.com/office/powerpoint/2010/main" val="21315336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cs-CZ"/>
              <a:t>Kliknutím lze upravit styl.</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4/22/2018</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dirty="0"/>
          </a:p>
        </p:txBody>
      </p:sp>
      <p:grpSp>
        <p:nvGrpSpPr>
          <p:cNvPr id="9" name="Group 8"/>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4/22/2018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4/22/2018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4/22/2018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accent1"/>
                </a:solidFill>
              </a:defRPr>
            </a:lvl1pPr>
          </a:lstStyle>
          <a:p>
            <a:r>
              <a:rPr lang="cs-CZ"/>
              <a:t>Kliknutím lze upravit styl.</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4/22/2018</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accent1"/>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cs-CZ"/>
              <a:t>Kliknutím lze upravit styl.</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4/22/2018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cs-CZ"/>
              <a:t>Kliknutím lze upravit styl.</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4/22/2018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4/22/2018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4/22/2018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cs-CZ"/>
              <a:t>Kliknutím lze upravit styl.</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4/22/2018</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cs-CZ"/>
              <a:t>Kliknutím lze upravit styl.</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4/22/2018</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cs-CZ"/>
              <a:t>Kliknutím lze upravit styl.</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4/22/2018</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hyperlink" Target="https://najisto.centrum.cz/1909988/pohl-kladno-spol-s-ro-autobusova-doprava/" TargetMode="External"/><Relationship Id="rId3" Type="http://schemas.openxmlformats.org/officeDocument/2006/relationships/hyperlink" Target="http://www.csadkladno.cz/index.php/tarify-ceny-jizdneho" TargetMode="External"/><Relationship Id="rId7" Type="http://schemas.openxmlformats.org/officeDocument/2006/relationships/hyperlink" Target="http://docplayer.cz/17866609-Zkusenosti-usteckeho-kraje-se-soutezemi-ve-verejne-linkove-doprave.html" TargetMode="External"/><Relationship Id="rId2" Type="http://schemas.openxmlformats.org/officeDocument/2006/relationships/hyperlink" Target="https://cs.wikipedia.org/wiki/Kladno" TargetMode="External"/><Relationship Id="rId1" Type="http://schemas.openxmlformats.org/officeDocument/2006/relationships/slideLayout" Target="../slideLayouts/slideLayout2.xml"/><Relationship Id="rId6" Type="http://schemas.openxmlformats.org/officeDocument/2006/relationships/hyperlink" Target="https://www.facebook.com/ANEXIA-sro-134602553241133/" TargetMode="External"/><Relationship Id="rId11" Type="http://schemas.openxmlformats.org/officeDocument/2006/relationships/hyperlink" Target="https://mapy.cz/" TargetMode="External"/><Relationship Id="rId5" Type="http://schemas.openxmlformats.org/officeDocument/2006/relationships/hyperlink" Target="http://www.csadkladno.cz/index.php/zamestnani-4" TargetMode="External"/><Relationship Id="rId10" Type="http://schemas.openxmlformats.org/officeDocument/2006/relationships/hyperlink" Target="http://www.csadkladno.cz/uploads/downloads/tarif_MHD-Kladno_SID_2016_09_01.pdf" TargetMode="External"/><Relationship Id="rId4" Type="http://schemas.openxmlformats.org/officeDocument/2006/relationships/hyperlink" Target="https://www.kr-stredocesky.cz/web/doprava/informace-o-sid" TargetMode="External"/><Relationship Id="rId9" Type="http://schemas.openxmlformats.org/officeDocument/2006/relationships/hyperlink" Target="http://www.ceskedrahy.cz/tiskove-centrum/loga-skupiny-cd/logo-cd/-670/"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1.emf"/><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8015C98-5524-4A4F-B540-C0409493EFD6}"/>
              </a:ext>
            </a:extLst>
          </p:cNvPr>
          <p:cNvSpPr>
            <a:spLocks noGrp="1"/>
          </p:cNvSpPr>
          <p:nvPr>
            <p:ph type="ctrTitle"/>
          </p:nvPr>
        </p:nvSpPr>
        <p:spPr/>
        <p:txBody>
          <a:bodyPr/>
          <a:lstStyle/>
          <a:p>
            <a:r>
              <a:rPr lang="cs-CZ" sz="4000" b="1" dirty="0"/>
              <a:t>Městská a příměstská doprava města Kladna</a:t>
            </a:r>
          </a:p>
        </p:txBody>
      </p:sp>
      <p:sp>
        <p:nvSpPr>
          <p:cNvPr id="3" name="Podnadpis 2">
            <a:extLst>
              <a:ext uri="{FF2B5EF4-FFF2-40B4-BE49-F238E27FC236}">
                <a16:creationId xmlns:a16="http://schemas.microsoft.com/office/drawing/2014/main" id="{B584E280-C096-4726-96B0-885536F93435}"/>
              </a:ext>
            </a:extLst>
          </p:cNvPr>
          <p:cNvSpPr>
            <a:spLocks noGrp="1"/>
          </p:cNvSpPr>
          <p:nvPr>
            <p:ph type="subTitle" idx="1"/>
          </p:nvPr>
        </p:nvSpPr>
        <p:spPr/>
        <p:txBody>
          <a:bodyPr>
            <a:normAutofit/>
          </a:bodyPr>
          <a:lstStyle/>
          <a:p>
            <a:r>
              <a:rPr lang="cs-CZ" sz="2100" b="1" cap="all" dirty="0">
                <a:solidFill>
                  <a:schemeClr val="tx2"/>
                </a:solidFill>
                <a:latin typeface="+mj-lt"/>
                <a:ea typeface="+mj-ea"/>
                <a:cs typeface="+mj-cs"/>
              </a:rPr>
              <a:t>Jakub </a:t>
            </a:r>
            <a:r>
              <a:rPr lang="cs-CZ" sz="2100" b="1" cap="all" dirty="0" err="1">
                <a:solidFill>
                  <a:schemeClr val="tx2"/>
                </a:solidFill>
                <a:latin typeface="+mj-lt"/>
                <a:ea typeface="+mj-ea"/>
                <a:cs typeface="+mj-cs"/>
              </a:rPr>
              <a:t>Šimsa</a:t>
            </a:r>
            <a:endParaRPr lang="cs-CZ" sz="2100" b="1" cap="all" dirty="0">
              <a:solidFill>
                <a:schemeClr val="tx2"/>
              </a:solidFill>
              <a:latin typeface="+mj-lt"/>
              <a:ea typeface="+mj-ea"/>
              <a:cs typeface="+mj-cs"/>
            </a:endParaRPr>
          </a:p>
          <a:p>
            <a:r>
              <a:rPr lang="cs-CZ" sz="2100" cap="all" dirty="0">
                <a:solidFill>
                  <a:schemeClr val="tx2"/>
                </a:solidFill>
                <a:latin typeface="+mj-lt"/>
                <a:ea typeface="+mj-ea"/>
                <a:cs typeface="+mj-cs"/>
              </a:rPr>
              <a:t>VOŠ A SPŠD Masná 18, Praha 1</a:t>
            </a:r>
          </a:p>
        </p:txBody>
      </p:sp>
      <p:sp>
        <p:nvSpPr>
          <p:cNvPr id="4" name="TextovéPole 3">
            <a:extLst>
              <a:ext uri="{FF2B5EF4-FFF2-40B4-BE49-F238E27FC236}">
                <a16:creationId xmlns:a16="http://schemas.microsoft.com/office/drawing/2014/main" id="{06E57BE9-EB98-44F7-BF14-DDE7CAB950F2}"/>
              </a:ext>
            </a:extLst>
          </p:cNvPr>
          <p:cNvSpPr txBox="1"/>
          <p:nvPr/>
        </p:nvSpPr>
        <p:spPr>
          <a:xfrm>
            <a:off x="1915128" y="5654179"/>
            <a:ext cx="5696125" cy="400110"/>
          </a:xfrm>
          <a:prstGeom prst="rect">
            <a:avLst/>
          </a:prstGeom>
          <a:noFill/>
        </p:spPr>
        <p:txBody>
          <a:bodyPr wrap="square" rtlCol="0">
            <a:spAutoFit/>
          </a:bodyPr>
          <a:lstStyle/>
          <a:p>
            <a:r>
              <a:rPr lang="cs-CZ" sz="2000" cap="all" dirty="0">
                <a:solidFill>
                  <a:schemeClr val="tx2"/>
                </a:solidFill>
                <a:latin typeface="+mj-lt"/>
                <a:ea typeface="+mj-ea"/>
                <a:cs typeface="+mj-cs"/>
              </a:rPr>
              <a:t>SOČ 2018: obor č. 9</a:t>
            </a:r>
          </a:p>
        </p:txBody>
      </p:sp>
    </p:spTree>
    <p:extLst>
      <p:ext uri="{BB962C8B-B14F-4D97-AF65-F5344CB8AC3E}">
        <p14:creationId xmlns:p14="http://schemas.microsoft.com/office/powerpoint/2010/main" val="22185225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Skupina 17"/>
          <p:cNvGrpSpPr/>
          <p:nvPr/>
        </p:nvGrpSpPr>
        <p:grpSpPr>
          <a:xfrm>
            <a:off x="4944139" y="979661"/>
            <a:ext cx="6774619" cy="5302099"/>
            <a:chOff x="4944139" y="979661"/>
            <a:chExt cx="6774619" cy="5302099"/>
          </a:xfrm>
        </p:grpSpPr>
        <p:grpSp>
          <p:nvGrpSpPr>
            <p:cNvPr id="16" name="Skupina 15"/>
            <p:cNvGrpSpPr/>
            <p:nvPr/>
          </p:nvGrpSpPr>
          <p:grpSpPr>
            <a:xfrm>
              <a:off x="5053263" y="979661"/>
              <a:ext cx="6665495" cy="5302099"/>
              <a:chOff x="5053263" y="979661"/>
              <a:chExt cx="6665495" cy="5302099"/>
            </a:xfrm>
          </p:grpSpPr>
          <p:pic>
            <p:nvPicPr>
              <p:cNvPr id="4" name="Obrázek 3"/>
              <p:cNvPicPr>
                <a:picLocks noChangeAspect="1"/>
              </p:cNvPicPr>
              <p:nvPr/>
            </p:nvPicPr>
            <p:blipFill rotWithShape="1">
              <a:blip r:embed="rId3"/>
              <a:srcRect l="20132" t="14556" r="16184" b="22122"/>
              <a:stretch/>
            </p:blipFill>
            <p:spPr>
              <a:xfrm>
                <a:off x="5053263" y="979661"/>
                <a:ext cx="6665495" cy="5302099"/>
              </a:xfrm>
              <a:prstGeom prst="rect">
                <a:avLst/>
              </a:prstGeom>
              <a:ln w="12700">
                <a:solidFill>
                  <a:schemeClr val="tx1"/>
                </a:solidFill>
              </a:ln>
            </p:spPr>
          </p:pic>
          <p:sp>
            <p:nvSpPr>
              <p:cNvPr id="14" name="Obdélník 13"/>
              <p:cNvSpPr/>
              <p:nvPr/>
            </p:nvSpPr>
            <p:spPr>
              <a:xfrm>
                <a:off x="8166904" y="3055957"/>
                <a:ext cx="583691" cy="335829"/>
              </a:xfrm>
              <a:prstGeom prst="rect">
                <a:avLst/>
              </a:prstGeom>
              <a:solidFill>
                <a:schemeClr val="accent1">
                  <a:lumMod val="20000"/>
                  <a:lumOff val="80000"/>
                </a:schemeClr>
              </a:solidFill>
              <a:ln w="12700">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cs-CZ"/>
              </a:p>
            </p:txBody>
          </p:sp>
        </p:grpSp>
        <p:sp>
          <p:nvSpPr>
            <p:cNvPr id="9" name="TextovéPole 8"/>
            <p:cNvSpPr txBox="1"/>
            <p:nvPr/>
          </p:nvSpPr>
          <p:spPr>
            <a:xfrm>
              <a:off x="4944139" y="4401879"/>
              <a:ext cx="2615609" cy="369332"/>
            </a:xfrm>
            <a:prstGeom prst="rect">
              <a:avLst/>
            </a:prstGeom>
            <a:noFill/>
            <a:ln w="12700">
              <a:noFill/>
            </a:ln>
          </p:spPr>
          <p:txBody>
            <a:bodyPr wrap="square" rtlCol="0">
              <a:spAutoFit/>
            </a:bodyPr>
            <a:lstStyle/>
            <a:p>
              <a:pPr algn="ctr"/>
              <a:r>
                <a:rPr lang="cs-CZ" dirty="0"/>
                <a:t>Jeneč, vysílací středisko</a:t>
              </a:r>
            </a:p>
          </p:txBody>
        </p:sp>
        <p:sp>
          <p:nvSpPr>
            <p:cNvPr id="10" name="TextovéPole 9"/>
            <p:cNvSpPr txBox="1"/>
            <p:nvPr/>
          </p:nvSpPr>
          <p:spPr>
            <a:xfrm>
              <a:off x="5338374" y="2557642"/>
              <a:ext cx="2309503" cy="369332"/>
            </a:xfrm>
            <a:prstGeom prst="rect">
              <a:avLst/>
            </a:prstGeom>
            <a:noFill/>
            <a:ln w="12700">
              <a:noFill/>
            </a:ln>
          </p:spPr>
          <p:txBody>
            <a:bodyPr wrap="square" rtlCol="0">
              <a:spAutoFit/>
            </a:bodyPr>
            <a:lstStyle/>
            <a:p>
              <a:r>
                <a:rPr lang="cs-CZ" dirty="0"/>
                <a:t>Jeneč, komerční zóna</a:t>
              </a:r>
            </a:p>
          </p:txBody>
        </p:sp>
        <p:sp>
          <p:nvSpPr>
            <p:cNvPr id="11" name="TextovéPole 10"/>
            <p:cNvSpPr txBox="1"/>
            <p:nvPr/>
          </p:nvSpPr>
          <p:spPr>
            <a:xfrm>
              <a:off x="8835656" y="4586545"/>
              <a:ext cx="1424763" cy="369332"/>
            </a:xfrm>
            <a:prstGeom prst="rect">
              <a:avLst/>
            </a:prstGeom>
            <a:noFill/>
            <a:ln w="12700">
              <a:noFill/>
            </a:ln>
          </p:spPr>
          <p:txBody>
            <a:bodyPr wrap="square" rtlCol="0">
              <a:spAutoFit/>
            </a:bodyPr>
            <a:lstStyle/>
            <a:p>
              <a:r>
                <a:rPr lang="cs-CZ" dirty="0"/>
                <a:t>Jeneč</a:t>
              </a:r>
            </a:p>
          </p:txBody>
        </p:sp>
        <p:sp>
          <p:nvSpPr>
            <p:cNvPr id="12" name="TextovéPole 11"/>
            <p:cNvSpPr txBox="1"/>
            <p:nvPr/>
          </p:nvSpPr>
          <p:spPr>
            <a:xfrm>
              <a:off x="9112103" y="3470118"/>
              <a:ext cx="1052623" cy="646331"/>
            </a:xfrm>
            <a:prstGeom prst="rect">
              <a:avLst/>
            </a:prstGeom>
            <a:noFill/>
            <a:ln w="12700">
              <a:noFill/>
            </a:ln>
          </p:spPr>
          <p:txBody>
            <a:bodyPr wrap="square" rtlCol="0">
              <a:spAutoFit/>
            </a:bodyPr>
            <a:lstStyle/>
            <a:p>
              <a:pPr algn="ctr"/>
              <a:r>
                <a:rPr lang="cs-CZ" dirty="0"/>
                <a:t>Jeneč, Lidická</a:t>
              </a:r>
            </a:p>
          </p:txBody>
        </p:sp>
        <p:sp>
          <p:nvSpPr>
            <p:cNvPr id="13" name="TextovéPole 12"/>
            <p:cNvSpPr txBox="1"/>
            <p:nvPr/>
          </p:nvSpPr>
          <p:spPr>
            <a:xfrm>
              <a:off x="8166904" y="2697749"/>
              <a:ext cx="1297172" cy="646331"/>
            </a:xfrm>
            <a:prstGeom prst="rect">
              <a:avLst/>
            </a:prstGeom>
            <a:noFill/>
            <a:ln w="12700">
              <a:noFill/>
            </a:ln>
          </p:spPr>
          <p:txBody>
            <a:bodyPr wrap="square" rtlCol="0">
              <a:spAutoFit/>
            </a:bodyPr>
            <a:lstStyle/>
            <a:p>
              <a:pPr algn="ctr"/>
              <a:r>
                <a:rPr lang="cs-CZ" dirty="0"/>
                <a:t>Jeneč, nádraží</a:t>
              </a:r>
            </a:p>
          </p:txBody>
        </p:sp>
        <p:sp>
          <p:nvSpPr>
            <p:cNvPr id="17" name="TextovéPole 16"/>
            <p:cNvSpPr txBox="1"/>
            <p:nvPr/>
          </p:nvSpPr>
          <p:spPr>
            <a:xfrm>
              <a:off x="9263756" y="1923014"/>
              <a:ext cx="1818168" cy="553998"/>
            </a:xfrm>
            <a:prstGeom prst="rect">
              <a:avLst/>
            </a:prstGeom>
            <a:noFill/>
            <a:ln w="12700">
              <a:noFill/>
            </a:ln>
          </p:spPr>
          <p:txBody>
            <a:bodyPr wrap="square" rtlCol="0">
              <a:spAutoFit/>
            </a:bodyPr>
            <a:lstStyle/>
            <a:p>
              <a:pPr algn="ctr"/>
              <a:r>
                <a:rPr lang="cs-CZ" sz="3000" dirty="0"/>
                <a:t>Jeneč</a:t>
              </a:r>
            </a:p>
          </p:txBody>
        </p:sp>
      </p:grpSp>
      <p:sp>
        <p:nvSpPr>
          <p:cNvPr id="2" name="Nadpis 1">
            <a:extLst>
              <a:ext uri="{FF2B5EF4-FFF2-40B4-BE49-F238E27FC236}">
                <a16:creationId xmlns:a16="http://schemas.microsoft.com/office/drawing/2014/main" id="{8A2A4E40-BD8B-4F66-914A-1024E6FC9EA0}"/>
              </a:ext>
            </a:extLst>
          </p:cNvPr>
          <p:cNvSpPr>
            <a:spLocks noGrp="1"/>
          </p:cNvSpPr>
          <p:nvPr>
            <p:ph type="title"/>
          </p:nvPr>
        </p:nvSpPr>
        <p:spPr/>
        <p:txBody>
          <a:bodyPr/>
          <a:lstStyle/>
          <a:p>
            <a:r>
              <a:rPr lang="cs-CZ" dirty="0"/>
              <a:t>Obec Jeneč</a:t>
            </a:r>
          </a:p>
        </p:txBody>
      </p:sp>
      <p:pic>
        <p:nvPicPr>
          <p:cNvPr id="6" name="Zástupný symbol pro obsah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166904" y="2465561"/>
            <a:ext cx="219106" cy="238158"/>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sp>
        <p:nvSpPr>
          <p:cNvPr id="8" name="TextovéPole 7"/>
          <p:cNvSpPr txBox="1"/>
          <p:nvPr/>
        </p:nvSpPr>
        <p:spPr>
          <a:xfrm>
            <a:off x="1371600" y="1465228"/>
            <a:ext cx="3681663" cy="369332"/>
          </a:xfrm>
          <a:prstGeom prst="rect">
            <a:avLst/>
          </a:prstGeom>
          <a:noFill/>
        </p:spPr>
        <p:txBody>
          <a:bodyPr wrap="square" rtlCol="0">
            <a:spAutoFit/>
          </a:bodyPr>
          <a:lstStyle/>
          <a:p>
            <a:pPr marL="285750" indent="-285750">
              <a:buFont typeface="Wingdings" panose="05000000000000000000" pitchFamily="2" charset="2"/>
              <a:buChar char="§"/>
            </a:pPr>
            <a:r>
              <a:rPr lang="cs-CZ" dirty="0">
                <a:solidFill>
                  <a:schemeClr val="tx2"/>
                </a:solidFill>
              </a:rPr>
              <a:t>Složité trasování linky 306/626</a:t>
            </a:r>
          </a:p>
        </p:txBody>
      </p:sp>
      <p:sp>
        <p:nvSpPr>
          <p:cNvPr id="19" name="TextovéPole 18"/>
          <p:cNvSpPr txBox="1"/>
          <p:nvPr/>
        </p:nvSpPr>
        <p:spPr>
          <a:xfrm>
            <a:off x="6421125" y="2254763"/>
            <a:ext cx="1819267" cy="369332"/>
          </a:xfrm>
          <a:prstGeom prst="rect">
            <a:avLst/>
          </a:prstGeom>
          <a:noFill/>
          <a:ln>
            <a:noFill/>
          </a:ln>
        </p:spPr>
        <p:txBody>
          <a:bodyPr wrap="square" rtlCol="0">
            <a:spAutoFit/>
          </a:bodyPr>
          <a:lstStyle/>
          <a:p>
            <a:r>
              <a:rPr lang="cs-CZ" b="1" dirty="0">
                <a:solidFill>
                  <a:srgbClr val="FF0000"/>
                </a:solidFill>
              </a:rPr>
              <a:t>Jeneč, U nádraží</a:t>
            </a:r>
          </a:p>
        </p:txBody>
      </p:sp>
      <p:sp>
        <p:nvSpPr>
          <p:cNvPr id="3" name="Ovál 2">
            <a:extLst>
              <a:ext uri="{FF2B5EF4-FFF2-40B4-BE49-F238E27FC236}">
                <a16:creationId xmlns:a16="http://schemas.microsoft.com/office/drawing/2014/main" id="{38924835-870D-497A-89C6-447FD7BD978E}"/>
              </a:ext>
            </a:extLst>
          </p:cNvPr>
          <p:cNvSpPr/>
          <p:nvPr/>
        </p:nvSpPr>
        <p:spPr>
          <a:xfrm>
            <a:off x="11391588" y="5209563"/>
            <a:ext cx="327170" cy="327171"/>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cs-CZ"/>
          </a:p>
        </p:txBody>
      </p:sp>
      <p:pic>
        <p:nvPicPr>
          <p:cNvPr id="15" name="Obrázek 14">
            <a:extLst>
              <a:ext uri="{FF2B5EF4-FFF2-40B4-BE49-F238E27FC236}">
                <a16:creationId xmlns:a16="http://schemas.microsoft.com/office/drawing/2014/main" id="{49FC05E9-55E2-45A5-9B4F-29B8DBDD9AEE}"/>
              </a:ext>
            </a:extLst>
          </p:cNvPr>
          <p:cNvPicPr>
            <a:picLocks noChangeAspect="1"/>
          </p:cNvPicPr>
          <p:nvPr/>
        </p:nvPicPr>
        <p:blipFill>
          <a:blip r:embed="rId5">
            <a:duotone>
              <a:prstClr val="black"/>
              <a:schemeClr val="accent4">
                <a:tint val="45000"/>
                <a:satMod val="400000"/>
              </a:schemeClr>
            </a:duotone>
          </a:blip>
          <a:stretch>
            <a:fillRect/>
          </a:stretch>
        </p:blipFill>
        <p:spPr>
          <a:xfrm>
            <a:off x="9003301" y="3704322"/>
            <a:ext cx="359695" cy="359695"/>
          </a:xfrm>
          <a:prstGeom prst="rect">
            <a:avLst/>
          </a:prstGeom>
          <a:ln>
            <a:noFill/>
          </a:ln>
        </p:spPr>
      </p:pic>
      <p:sp>
        <p:nvSpPr>
          <p:cNvPr id="20" name="TextovéPole 19">
            <a:extLst>
              <a:ext uri="{FF2B5EF4-FFF2-40B4-BE49-F238E27FC236}">
                <a16:creationId xmlns:a16="http://schemas.microsoft.com/office/drawing/2014/main" id="{31AC93FE-461A-4AE1-8010-6AB15F60D8FD}"/>
              </a:ext>
            </a:extLst>
          </p:cNvPr>
          <p:cNvSpPr txBox="1"/>
          <p:nvPr/>
        </p:nvSpPr>
        <p:spPr>
          <a:xfrm>
            <a:off x="1371600" y="1975781"/>
            <a:ext cx="3681663" cy="369332"/>
          </a:xfrm>
          <a:prstGeom prst="rect">
            <a:avLst/>
          </a:prstGeom>
          <a:noFill/>
        </p:spPr>
        <p:txBody>
          <a:bodyPr wrap="square" rtlCol="0">
            <a:spAutoFit/>
          </a:bodyPr>
          <a:lstStyle/>
          <a:p>
            <a:pPr marL="285750" indent="-285750">
              <a:buFont typeface="Wingdings" panose="05000000000000000000" pitchFamily="2" charset="2"/>
              <a:buChar char="§"/>
            </a:pPr>
            <a:r>
              <a:rPr lang="cs-CZ" dirty="0">
                <a:solidFill>
                  <a:schemeClr val="tx2"/>
                </a:solidFill>
              </a:rPr>
              <a:t>Zřízení zastávky Jeneč, U nádraží</a:t>
            </a:r>
          </a:p>
        </p:txBody>
      </p:sp>
      <p:sp>
        <p:nvSpPr>
          <p:cNvPr id="21" name="TextovéPole 20">
            <a:extLst>
              <a:ext uri="{FF2B5EF4-FFF2-40B4-BE49-F238E27FC236}">
                <a16:creationId xmlns:a16="http://schemas.microsoft.com/office/drawing/2014/main" id="{CBBE38C1-AF5C-4748-898F-6F5B8E42819A}"/>
              </a:ext>
            </a:extLst>
          </p:cNvPr>
          <p:cNvSpPr txBox="1"/>
          <p:nvPr/>
        </p:nvSpPr>
        <p:spPr>
          <a:xfrm>
            <a:off x="1371601" y="2486334"/>
            <a:ext cx="3447746" cy="646331"/>
          </a:xfrm>
          <a:prstGeom prst="rect">
            <a:avLst/>
          </a:prstGeom>
          <a:noFill/>
        </p:spPr>
        <p:txBody>
          <a:bodyPr wrap="square" rtlCol="0">
            <a:spAutoFit/>
          </a:bodyPr>
          <a:lstStyle/>
          <a:p>
            <a:pPr marL="285750" indent="-285750">
              <a:buFont typeface="Wingdings" panose="05000000000000000000" pitchFamily="2" charset="2"/>
              <a:buChar char="§"/>
            </a:pPr>
            <a:r>
              <a:rPr lang="cs-CZ" dirty="0">
                <a:solidFill>
                  <a:schemeClr val="tx2"/>
                </a:solidFill>
              </a:rPr>
              <a:t>Spojení linek v jednu a zavedení jednotné trasy</a:t>
            </a:r>
          </a:p>
        </p:txBody>
      </p:sp>
      <p:pic>
        <p:nvPicPr>
          <p:cNvPr id="22" name="Obrázek 21">
            <a:extLst>
              <a:ext uri="{FF2B5EF4-FFF2-40B4-BE49-F238E27FC236}">
                <a16:creationId xmlns:a16="http://schemas.microsoft.com/office/drawing/2014/main" id="{0193B093-9389-4FD3-98D1-CA775EE1DBDF}"/>
              </a:ext>
            </a:extLst>
          </p:cNvPr>
          <p:cNvPicPr>
            <a:picLocks noChangeAspect="1"/>
          </p:cNvPicPr>
          <p:nvPr/>
        </p:nvPicPr>
        <p:blipFill>
          <a:blip r:embed="rId6"/>
          <a:stretch>
            <a:fillRect/>
          </a:stretch>
        </p:blipFill>
        <p:spPr>
          <a:xfrm>
            <a:off x="11391588" y="5193300"/>
            <a:ext cx="359695" cy="359695"/>
          </a:xfrm>
          <a:prstGeom prst="rect">
            <a:avLst/>
          </a:prstGeom>
        </p:spPr>
      </p:pic>
      <p:sp>
        <p:nvSpPr>
          <p:cNvPr id="23" name="TextovéPole 22">
            <a:extLst>
              <a:ext uri="{FF2B5EF4-FFF2-40B4-BE49-F238E27FC236}">
                <a16:creationId xmlns:a16="http://schemas.microsoft.com/office/drawing/2014/main" id="{3B0CE4A6-E9CE-4DF6-9FCD-99F21882E4C1}"/>
              </a:ext>
            </a:extLst>
          </p:cNvPr>
          <p:cNvSpPr txBox="1"/>
          <p:nvPr/>
        </p:nvSpPr>
        <p:spPr>
          <a:xfrm>
            <a:off x="1371599" y="3273886"/>
            <a:ext cx="3747248" cy="1200329"/>
          </a:xfrm>
          <a:prstGeom prst="rect">
            <a:avLst/>
          </a:prstGeom>
          <a:noFill/>
        </p:spPr>
        <p:txBody>
          <a:bodyPr wrap="square" rtlCol="0">
            <a:spAutoFit/>
          </a:bodyPr>
          <a:lstStyle/>
          <a:p>
            <a:pPr marL="285750" indent="-285750">
              <a:buFont typeface="Wingdings" panose="05000000000000000000" pitchFamily="2" charset="2"/>
              <a:buChar char="§"/>
            </a:pPr>
            <a:r>
              <a:rPr lang="cs-CZ" dirty="0">
                <a:solidFill>
                  <a:schemeClr val="tx2"/>
                </a:solidFill>
              </a:rPr>
              <a:t>Nová trasa linky 306:		 Zličín …. Jeneč – (Jeneč, vysílací středisko) – Jeneč, komerční zóna – Jeneč, U nádraží …. Kladno</a:t>
            </a:r>
          </a:p>
        </p:txBody>
      </p:sp>
      <p:sp>
        <p:nvSpPr>
          <p:cNvPr id="24" name="TextovéPole 23">
            <a:extLst>
              <a:ext uri="{FF2B5EF4-FFF2-40B4-BE49-F238E27FC236}">
                <a16:creationId xmlns:a16="http://schemas.microsoft.com/office/drawing/2014/main" id="{33385E86-D0C0-4F56-AB44-82D3BDF1EA33}"/>
              </a:ext>
            </a:extLst>
          </p:cNvPr>
          <p:cNvSpPr txBox="1"/>
          <p:nvPr/>
        </p:nvSpPr>
        <p:spPr>
          <a:xfrm>
            <a:off x="1371599" y="4615436"/>
            <a:ext cx="3484439" cy="923330"/>
          </a:xfrm>
          <a:prstGeom prst="rect">
            <a:avLst/>
          </a:prstGeom>
          <a:noFill/>
        </p:spPr>
        <p:txBody>
          <a:bodyPr wrap="square" rtlCol="0">
            <a:spAutoFit/>
          </a:bodyPr>
          <a:lstStyle/>
          <a:p>
            <a:pPr marL="285750" indent="-285750">
              <a:buFont typeface="Wingdings" panose="05000000000000000000" pitchFamily="2" charset="2"/>
              <a:buChar char="§"/>
            </a:pPr>
            <a:r>
              <a:rPr lang="cs-CZ" dirty="0">
                <a:solidFill>
                  <a:schemeClr val="tx2"/>
                </a:solidFill>
              </a:rPr>
              <a:t>Eliminace zpoždění</a:t>
            </a:r>
          </a:p>
          <a:p>
            <a:pPr marL="285750" indent="-285750">
              <a:buFont typeface="Wingdings" panose="05000000000000000000" pitchFamily="2" charset="2"/>
              <a:buChar char="§"/>
            </a:pPr>
            <a:r>
              <a:rPr lang="cs-CZ" dirty="0">
                <a:solidFill>
                  <a:schemeClr val="tx2"/>
                </a:solidFill>
              </a:rPr>
              <a:t>Zkrácení jízdní doby</a:t>
            </a:r>
          </a:p>
          <a:p>
            <a:pPr marL="285750" indent="-285750">
              <a:buFont typeface="Wingdings" panose="05000000000000000000" pitchFamily="2" charset="2"/>
              <a:buChar char="§"/>
            </a:pPr>
            <a:r>
              <a:rPr lang="cs-CZ" dirty="0">
                <a:solidFill>
                  <a:schemeClr val="tx2"/>
                </a:solidFill>
              </a:rPr>
              <a:t>Větší přehlednost v trase</a:t>
            </a:r>
          </a:p>
        </p:txBody>
      </p:sp>
    </p:spTree>
    <p:extLst>
      <p:ext uri="{BB962C8B-B14F-4D97-AF65-F5344CB8AC3E}">
        <p14:creationId xmlns:p14="http://schemas.microsoft.com/office/powerpoint/2010/main" val="653590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circle(in)">
                                      <p:cBhvr>
                                        <p:cTn id="13" dur="20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barn(inVertical)">
                                      <p:cBhvr>
                                        <p:cTn id="18" dur="1000"/>
                                        <p:tgtEl>
                                          <p:spTgt spid="8">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0" presetClass="path" presetSubtype="0" accel="50000" decel="50000" fill="hold" grpId="1" nodeType="clickEffect">
                                  <p:stCondLst>
                                    <p:cond delay="0"/>
                                  </p:stCondLst>
                                  <p:childTnLst>
                                    <p:animMotion origin="layout" path="M 0.00104 -0.00069 L -0.0836 -0.03634 L -0.13529 -0.1243 L -0.18828 -0.11712 L -0.19506 -0.21481 " pathEditMode="relative" ptsTypes="AAAAA">
                                      <p:cBhvr>
                                        <p:cTn id="27" dur="3000" fill="hold"/>
                                        <p:tgtEl>
                                          <p:spTgt spid="3"/>
                                        </p:tgtEl>
                                        <p:attrNameLst>
                                          <p:attrName>ppt_x</p:attrName>
                                          <p:attrName>ppt_y</p:attrName>
                                        </p:attrNameLst>
                                      </p:cBhvr>
                                    </p:animMotion>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2" nodeType="clickEffect">
                                  <p:stCondLst>
                                    <p:cond delay="0"/>
                                  </p:stCondLst>
                                  <p:childTnLst>
                                    <p:set>
                                      <p:cBhvr>
                                        <p:cTn id="31" dur="1" fill="hold">
                                          <p:stCondLst>
                                            <p:cond delay="9"/>
                                          </p:stCondLst>
                                        </p:cTn>
                                        <p:tgtEl>
                                          <p:spTgt spid="3"/>
                                        </p:tgtEl>
                                        <p:attrNameLst>
                                          <p:attrName>style.visibility</p:attrName>
                                        </p:attrNameLst>
                                      </p:cBhvr>
                                      <p:to>
                                        <p:strVal val="hidden"/>
                                      </p:to>
                                    </p:set>
                                  </p:childTnLst>
                                </p:cTn>
                              </p:par>
                              <p:par>
                                <p:cTn id="32" presetID="10"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0" presetClass="path" presetSubtype="0" accel="50000" decel="50000" fill="hold" nodeType="clickEffect">
                                  <p:stCondLst>
                                    <p:cond delay="0"/>
                                  </p:stCondLst>
                                  <p:childTnLst>
                                    <p:animMotion origin="layout" path="M 0.00027 -0.00231 L 0.00795 0.10278 L -0.04505 0.11389 L -0.20756 0.01829 L -0.20821 0.04283 L -0.27904 0.06598 L -0.20756 0.04167 L -0.19375 -0.04282 L -0.14349 -0.06597 L -0.11732 -0.17731 L -0.06575 -0.20069 L -0.06302 -0.26296 L -0.00794 -0.24097 L -0.00039 -0.13935 L -0.04167 -0.18703 L -0.0017 -0.14305 L -0.00651 -0.23726 L -0.0651 -0.25926 L -0.06367 -0.41574 " pathEditMode="relative" ptsTypes="AAAAAAAAAAAAAAAAAAA">
                                      <p:cBhvr>
                                        <p:cTn id="38" dur="10000" fill="hold"/>
                                        <p:tgtEl>
                                          <p:spTgt spid="15"/>
                                        </p:tgtEl>
                                        <p:attrNameLst>
                                          <p:attrName>ppt_x</p:attrName>
                                          <p:attrName>ppt_y</p:attrName>
                                        </p:attrNameLst>
                                      </p:cBhvr>
                                    </p:animMotion>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par>
                                <p:cTn id="49" presetID="16" presetClass="entr" presetSubtype="21"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barn(inVertical)">
                                      <p:cBhvr>
                                        <p:cTn id="51" dur="10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barn(inVertical)">
                                      <p:cBhvr>
                                        <p:cTn id="56" dur="1000"/>
                                        <p:tgtEl>
                                          <p:spTgt spid="21"/>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500"/>
                                        <p:tgtEl>
                                          <p:spTgt spid="22"/>
                                        </p:tgtEl>
                                      </p:cBhvr>
                                    </p:animEffect>
                                  </p:childTnLst>
                                </p:cTn>
                              </p:par>
                            </p:childTnLst>
                          </p:cTn>
                        </p:par>
                      </p:childTnLst>
                    </p:cTn>
                  </p:par>
                  <p:par>
                    <p:cTn id="62" fill="hold">
                      <p:stCondLst>
                        <p:cond delay="indefinite"/>
                      </p:stCondLst>
                      <p:childTnLst>
                        <p:par>
                          <p:cTn id="63" fill="hold">
                            <p:stCondLst>
                              <p:cond delay="0"/>
                            </p:stCondLst>
                            <p:childTnLst>
                              <p:par>
                                <p:cTn id="64" presetID="0" presetClass="path" presetSubtype="0" accel="50000" decel="50000" fill="hold" nodeType="clickEffect">
                                  <p:stCondLst>
                                    <p:cond delay="0"/>
                                  </p:stCondLst>
                                  <p:childTnLst>
                                    <p:animMotion origin="layout" path="M 0.00013 0.00093 L -0.08529 -0.03055 L -0.13373 -0.11944 L -0.24115 -0.10509 L -0.40143 -0.19907 L -0.40508 -0.17176 L -0.47044 -0.15463 L -0.40208 -0.17824 L -0.38815 -0.2618 L -0.34115 -0.28796 L -0.31615 -0.39259 L -0.2668 -0.41481 L -0.26016 -0.62777 " pathEditMode="relative" ptsTypes="AAAAAAAAAAAAA">
                                      <p:cBhvr>
                                        <p:cTn id="65" dur="12000" fill="hold"/>
                                        <p:tgtEl>
                                          <p:spTgt spid="22"/>
                                        </p:tgtEl>
                                        <p:attrNameLst>
                                          <p:attrName>ppt_x</p:attrName>
                                          <p:attrName>ppt_y</p:attrName>
                                        </p:attrNameLst>
                                      </p:cBhvr>
                                    </p:animMotion>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barn(inVertical)">
                                      <p:cBhvr>
                                        <p:cTn id="70" dur="1000"/>
                                        <p:tgtEl>
                                          <p:spTgt spid="23"/>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barn(inVertical)">
                                      <p:cBhvr>
                                        <p:cTn id="75"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p:bldP spid="3" grpId="0" animBg="1"/>
      <p:bldP spid="3" grpId="1" animBg="1"/>
      <p:bldP spid="3" grpId="2" animBg="1"/>
      <p:bldP spid="20" grpId="0"/>
      <p:bldP spid="21" grpId="0"/>
      <p:bldP spid="23" grpId="0"/>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5201E59-A7A2-4246-BFC5-8AD669679BC4}"/>
              </a:ext>
            </a:extLst>
          </p:cNvPr>
          <p:cNvSpPr>
            <a:spLocks noGrp="1"/>
          </p:cNvSpPr>
          <p:nvPr>
            <p:ph type="title"/>
          </p:nvPr>
        </p:nvSpPr>
        <p:spPr/>
        <p:txBody>
          <a:bodyPr/>
          <a:lstStyle/>
          <a:p>
            <a:r>
              <a:rPr lang="cs-CZ" dirty="0"/>
              <a:t>Linky 399+603</a:t>
            </a:r>
          </a:p>
        </p:txBody>
      </p:sp>
      <p:pic>
        <p:nvPicPr>
          <p:cNvPr id="4" name="Obrázek 3">
            <a:extLst>
              <a:ext uri="{FF2B5EF4-FFF2-40B4-BE49-F238E27FC236}">
                <a16:creationId xmlns:a16="http://schemas.microsoft.com/office/drawing/2014/main" id="{FC5263BF-959C-4784-AD38-DB463325E4D5}"/>
              </a:ext>
            </a:extLst>
          </p:cNvPr>
          <p:cNvPicPr>
            <a:picLocks noChangeAspect="1"/>
          </p:cNvPicPr>
          <p:nvPr/>
        </p:nvPicPr>
        <p:blipFill rotWithShape="1">
          <a:blip r:embed="rId3"/>
          <a:srcRect l="17714" t="16761" r="26786" b="16573"/>
          <a:stretch/>
        </p:blipFill>
        <p:spPr>
          <a:xfrm>
            <a:off x="2621279" y="1428750"/>
            <a:ext cx="7524205" cy="5083922"/>
          </a:xfrm>
          <a:prstGeom prst="rect">
            <a:avLst/>
          </a:prstGeom>
        </p:spPr>
      </p:pic>
      <p:sp>
        <p:nvSpPr>
          <p:cNvPr id="11" name="Volný tvar: obrazec 10">
            <a:extLst>
              <a:ext uri="{FF2B5EF4-FFF2-40B4-BE49-F238E27FC236}">
                <a16:creationId xmlns:a16="http://schemas.microsoft.com/office/drawing/2014/main" id="{76C43B99-06E0-4FCB-83E4-B1A9E8BD3B42}"/>
              </a:ext>
            </a:extLst>
          </p:cNvPr>
          <p:cNvSpPr/>
          <p:nvPr/>
        </p:nvSpPr>
        <p:spPr>
          <a:xfrm>
            <a:off x="9453432" y="4777991"/>
            <a:ext cx="140677" cy="15072"/>
          </a:xfrm>
          <a:custGeom>
            <a:avLst/>
            <a:gdLst>
              <a:gd name="connsiteX0" fmla="*/ 0 w 140677"/>
              <a:gd name="connsiteY0" fmla="*/ 15072 h 15072"/>
              <a:gd name="connsiteX1" fmla="*/ 140677 w 140677"/>
              <a:gd name="connsiteY1" fmla="*/ 0 h 15072"/>
            </a:gdLst>
            <a:ahLst/>
            <a:cxnLst>
              <a:cxn ang="0">
                <a:pos x="connsiteX0" y="connsiteY0"/>
              </a:cxn>
              <a:cxn ang="0">
                <a:pos x="connsiteX1" y="connsiteY1"/>
              </a:cxn>
            </a:cxnLst>
            <a:rect l="l" t="t" r="r" b="b"/>
            <a:pathLst>
              <a:path w="140677" h="15072">
                <a:moveTo>
                  <a:pt x="0" y="15072"/>
                </a:moveTo>
                <a:lnTo>
                  <a:pt x="140677" y="0"/>
                </a:lnTo>
              </a:path>
            </a:pathLst>
          </a:custGeom>
          <a:ln w="38100"/>
        </p:spPr>
        <p:style>
          <a:lnRef idx="1">
            <a:schemeClr val="accent4"/>
          </a:lnRef>
          <a:fillRef idx="0">
            <a:schemeClr val="accent4"/>
          </a:fillRef>
          <a:effectRef idx="0">
            <a:schemeClr val="accent4"/>
          </a:effectRef>
          <a:fontRef idx="minor">
            <a:schemeClr val="tx1"/>
          </a:fontRef>
        </p:style>
        <p:txBody>
          <a:bodyPr rtlCol="0" anchor="ctr"/>
          <a:lstStyle/>
          <a:p>
            <a:pPr algn="ctr"/>
            <a:endParaRPr lang="cs-CZ"/>
          </a:p>
        </p:txBody>
      </p:sp>
      <p:grpSp>
        <p:nvGrpSpPr>
          <p:cNvPr id="37" name="Skupina 36">
            <a:extLst>
              <a:ext uri="{FF2B5EF4-FFF2-40B4-BE49-F238E27FC236}">
                <a16:creationId xmlns:a16="http://schemas.microsoft.com/office/drawing/2014/main" id="{81842568-FADA-42D5-9154-85E582360450}"/>
              </a:ext>
            </a:extLst>
          </p:cNvPr>
          <p:cNvGrpSpPr/>
          <p:nvPr/>
        </p:nvGrpSpPr>
        <p:grpSpPr>
          <a:xfrm>
            <a:off x="4549587" y="3160206"/>
            <a:ext cx="5559055" cy="2395933"/>
            <a:chOff x="4549587" y="3160206"/>
            <a:chExt cx="5559055" cy="2395933"/>
          </a:xfrm>
        </p:grpSpPr>
        <p:sp>
          <p:nvSpPr>
            <p:cNvPr id="14" name="Volný tvar: obrazec 13">
              <a:extLst>
                <a:ext uri="{FF2B5EF4-FFF2-40B4-BE49-F238E27FC236}">
                  <a16:creationId xmlns:a16="http://schemas.microsoft.com/office/drawing/2014/main" id="{3135E167-21F4-43E9-9BE2-F8C26698A0C3}"/>
                </a:ext>
              </a:extLst>
            </p:cNvPr>
            <p:cNvSpPr/>
            <p:nvPr/>
          </p:nvSpPr>
          <p:spPr>
            <a:xfrm>
              <a:off x="9460508" y="3647502"/>
              <a:ext cx="648134" cy="1261118"/>
            </a:xfrm>
            <a:custGeom>
              <a:avLst/>
              <a:gdLst>
                <a:gd name="connsiteX0" fmla="*/ 65329 w 648134"/>
                <a:gd name="connsiteY0" fmla="*/ 1261118 h 1261118"/>
                <a:gd name="connsiteX1" fmla="*/ 15 w 648134"/>
                <a:gd name="connsiteY1" fmla="*/ 557733 h 1261118"/>
                <a:gd name="connsiteX2" fmla="*/ 70354 w 648134"/>
                <a:gd name="connsiteY2" fmla="*/ 381887 h 1261118"/>
                <a:gd name="connsiteX3" fmla="*/ 401949 w 648134"/>
                <a:gd name="connsiteY3" fmla="*/ 316573 h 1261118"/>
                <a:gd name="connsiteX4" fmla="*/ 648134 w 648134"/>
                <a:gd name="connsiteY4" fmla="*/ 50 h 1261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134" h="1261118">
                  <a:moveTo>
                    <a:pt x="65329" y="1261118"/>
                  </a:moveTo>
                  <a:cubicBezTo>
                    <a:pt x="32253" y="982694"/>
                    <a:pt x="-822" y="704271"/>
                    <a:pt x="15" y="557733"/>
                  </a:cubicBezTo>
                  <a:cubicBezTo>
                    <a:pt x="852" y="411195"/>
                    <a:pt x="3365" y="422080"/>
                    <a:pt x="70354" y="381887"/>
                  </a:cubicBezTo>
                  <a:cubicBezTo>
                    <a:pt x="137343" y="341694"/>
                    <a:pt x="305652" y="380213"/>
                    <a:pt x="401949" y="316573"/>
                  </a:cubicBezTo>
                  <a:cubicBezTo>
                    <a:pt x="498246" y="252933"/>
                    <a:pt x="646459" y="-4137"/>
                    <a:pt x="648134" y="50"/>
                  </a:cubicBezTo>
                </a:path>
              </a:pathLst>
            </a:custGeom>
            <a:ln w="38100"/>
          </p:spPr>
          <p:style>
            <a:lnRef idx="1">
              <a:schemeClr val="accent2"/>
            </a:lnRef>
            <a:fillRef idx="0">
              <a:schemeClr val="accent2"/>
            </a:fillRef>
            <a:effectRef idx="0">
              <a:schemeClr val="accent2"/>
            </a:effectRef>
            <a:fontRef idx="minor">
              <a:schemeClr val="tx1"/>
            </a:fontRef>
          </p:style>
          <p:txBody>
            <a:bodyPr rtlCol="0" anchor="ctr"/>
            <a:lstStyle/>
            <a:p>
              <a:pPr algn="ctr"/>
              <a:endParaRPr lang="cs-CZ"/>
            </a:p>
          </p:txBody>
        </p:sp>
        <p:grpSp>
          <p:nvGrpSpPr>
            <p:cNvPr id="35" name="Skupina 34">
              <a:extLst>
                <a:ext uri="{FF2B5EF4-FFF2-40B4-BE49-F238E27FC236}">
                  <a16:creationId xmlns:a16="http://schemas.microsoft.com/office/drawing/2014/main" id="{C52A8B71-6F28-45E3-8781-B66B530237C9}"/>
                </a:ext>
              </a:extLst>
            </p:cNvPr>
            <p:cNvGrpSpPr/>
            <p:nvPr/>
          </p:nvGrpSpPr>
          <p:grpSpPr>
            <a:xfrm>
              <a:off x="4549587" y="3160206"/>
              <a:ext cx="5015066" cy="2395933"/>
              <a:chOff x="4549587" y="3160206"/>
              <a:chExt cx="5015066" cy="2395933"/>
            </a:xfrm>
          </p:grpSpPr>
          <p:sp>
            <p:nvSpPr>
              <p:cNvPr id="7" name="Volný tvar: obrazec 6">
                <a:extLst>
                  <a:ext uri="{FF2B5EF4-FFF2-40B4-BE49-F238E27FC236}">
                    <a16:creationId xmlns:a16="http://schemas.microsoft.com/office/drawing/2014/main" id="{4DD9D1BB-3A5B-4B18-8FF6-3E6DDE10714F}"/>
                  </a:ext>
                </a:extLst>
              </p:cNvPr>
              <p:cNvSpPr/>
              <p:nvPr/>
            </p:nvSpPr>
            <p:spPr>
              <a:xfrm>
                <a:off x="4968910" y="3160206"/>
                <a:ext cx="4595743" cy="2395933"/>
              </a:xfrm>
              <a:custGeom>
                <a:avLst/>
                <a:gdLst>
                  <a:gd name="connsiteX0" fmla="*/ 4572000 w 4595743"/>
                  <a:gd name="connsiteY0" fmla="*/ 1713686 h 2401400"/>
                  <a:gd name="connsiteX1" fmla="*/ 4592097 w 4595743"/>
                  <a:gd name="connsiteY1" fmla="*/ 1864412 h 2401400"/>
                  <a:gd name="connsiteX2" fmla="*/ 4506686 w 4595743"/>
                  <a:gd name="connsiteY2" fmla="*/ 1924702 h 2401400"/>
                  <a:gd name="connsiteX3" fmla="*/ 4245428 w 4595743"/>
                  <a:gd name="connsiteY3" fmla="*/ 1979968 h 2401400"/>
                  <a:gd name="connsiteX4" fmla="*/ 3928905 w 4595743"/>
                  <a:gd name="connsiteY4" fmla="*/ 2160838 h 2401400"/>
                  <a:gd name="connsiteX5" fmla="*/ 3285811 w 4595743"/>
                  <a:gd name="connsiteY5" fmla="*/ 2371853 h 2401400"/>
                  <a:gd name="connsiteX6" fmla="*/ 3034602 w 4595743"/>
                  <a:gd name="connsiteY6" fmla="*/ 2326636 h 2401400"/>
                  <a:gd name="connsiteX7" fmla="*/ 2426677 w 4595743"/>
                  <a:gd name="connsiteY7" fmla="*/ 1703638 h 2401400"/>
                  <a:gd name="connsiteX8" fmla="*/ 1612760 w 4595743"/>
                  <a:gd name="connsiteY8" fmla="*/ 1015326 h 2401400"/>
                  <a:gd name="connsiteX9" fmla="*/ 1115367 w 4595743"/>
                  <a:gd name="connsiteY9" fmla="*/ 151168 h 2401400"/>
                  <a:gd name="connsiteX10" fmla="*/ 999811 w 4595743"/>
                  <a:gd name="connsiteY10" fmla="*/ 20539 h 2401400"/>
                  <a:gd name="connsiteX11" fmla="*/ 467248 w 4595743"/>
                  <a:gd name="connsiteY11" fmla="*/ 387304 h 2401400"/>
                  <a:gd name="connsiteX12" fmla="*/ 0 w 4595743"/>
                  <a:gd name="connsiteY12" fmla="*/ 588271 h 240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95743" h="2401400">
                    <a:moveTo>
                      <a:pt x="4572000" y="1713686"/>
                    </a:moveTo>
                    <a:cubicBezTo>
                      <a:pt x="4587491" y="1771464"/>
                      <a:pt x="4602983" y="1829243"/>
                      <a:pt x="4592097" y="1864412"/>
                    </a:cubicBezTo>
                    <a:cubicBezTo>
                      <a:pt x="4581211" y="1899581"/>
                      <a:pt x="4564464" y="1905443"/>
                      <a:pt x="4506686" y="1924702"/>
                    </a:cubicBezTo>
                    <a:cubicBezTo>
                      <a:pt x="4448908" y="1943961"/>
                      <a:pt x="4341725" y="1940612"/>
                      <a:pt x="4245428" y="1979968"/>
                    </a:cubicBezTo>
                    <a:cubicBezTo>
                      <a:pt x="4149131" y="2019324"/>
                      <a:pt x="4088841" y="2095524"/>
                      <a:pt x="3928905" y="2160838"/>
                    </a:cubicBezTo>
                    <a:cubicBezTo>
                      <a:pt x="3768969" y="2226152"/>
                      <a:pt x="3434861" y="2344220"/>
                      <a:pt x="3285811" y="2371853"/>
                    </a:cubicBezTo>
                    <a:cubicBezTo>
                      <a:pt x="3136761" y="2399486"/>
                      <a:pt x="3177791" y="2438005"/>
                      <a:pt x="3034602" y="2326636"/>
                    </a:cubicBezTo>
                    <a:cubicBezTo>
                      <a:pt x="2891413" y="2215267"/>
                      <a:pt x="2663651" y="1922190"/>
                      <a:pt x="2426677" y="1703638"/>
                    </a:cubicBezTo>
                    <a:cubicBezTo>
                      <a:pt x="2189703" y="1485086"/>
                      <a:pt x="1831312" y="1274071"/>
                      <a:pt x="1612760" y="1015326"/>
                    </a:cubicBezTo>
                    <a:cubicBezTo>
                      <a:pt x="1394208" y="756581"/>
                      <a:pt x="1217525" y="316966"/>
                      <a:pt x="1115367" y="151168"/>
                    </a:cubicBezTo>
                    <a:cubicBezTo>
                      <a:pt x="1013209" y="-14630"/>
                      <a:pt x="1107831" y="-18817"/>
                      <a:pt x="999811" y="20539"/>
                    </a:cubicBezTo>
                    <a:cubicBezTo>
                      <a:pt x="891791" y="59895"/>
                      <a:pt x="633883" y="292682"/>
                      <a:pt x="467248" y="387304"/>
                    </a:cubicBezTo>
                    <a:cubicBezTo>
                      <a:pt x="300613" y="481926"/>
                      <a:pt x="83736" y="557289"/>
                      <a:pt x="0" y="588271"/>
                    </a:cubicBezTo>
                  </a:path>
                </a:pathLst>
              </a:custGeom>
              <a:ln w="38100">
                <a:solidFill>
                  <a:srgbClr val="A26176"/>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cs-CZ"/>
              </a:p>
            </p:txBody>
          </p:sp>
          <p:sp>
            <p:nvSpPr>
              <p:cNvPr id="19" name="TextovéPole 18">
                <a:extLst>
                  <a:ext uri="{FF2B5EF4-FFF2-40B4-BE49-F238E27FC236}">
                    <a16:creationId xmlns:a16="http://schemas.microsoft.com/office/drawing/2014/main" id="{64ACDF03-A181-4E94-95C9-7D1E566B65E0}"/>
                  </a:ext>
                </a:extLst>
              </p:cNvPr>
              <p:cNvSpPr txBox="1"/>
              <p:nvPr/>
            </p:nvSpPr>
            <p:spPr>
              <a:xfrm>
                <a:off x="4549587" y="3868133"/>
                <a:ext cx="592853"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cs-CZ" dirty="0"/>
                  <a:t>399</a:t>
                </a:r>
              </a:p>
            </p:txBody>
          </p:sp>
        </p:grpSp>
      </p:grpSp>
      <p:grpSp>
        <p:nvGrpSpPr>
          <p:cNvPr id="36" name="Skupina 35">
            <a:extLst>
              <a:ext uri="{FF2B5EF4-FFF2-40B4-BE49-F238E27FC236}">
                <a16:creationId xmlns:a16="http://schemas.microsoft.com/office/drawing/2014/main" id="{DCC9756E-525C-47F7-95F4-78218803077D}"/>
              </a:ext>
            </a:extLst>
          </p:cNvPr>
          <p:cNvGrpSpPr/>
          <p:nvPr/>
        </p:nvGrpSpPr>
        <p:grpSpPr>
          <a:xfrm>
            <a:off x="4416187" y="2133949"/>
            <a:ext cx="2408852" cy="1648913"/>
            <a:chOff x="4416187" y="2133949"/>
            <a:chExt cx="2408852" cy="1648913"/>
          </a:xfrm>
        </p:grpSpPr>
        <p:sp>
          <p:nvSpPr>
            <p:cNvPr id="26" name="Volný tvar: obrazec 25">
              <a:extLst>
                <a:ext uri="{FF2B5EF4-FFF2-40B4-BE49-F238E27FC236}">
                  <a16:creationId xmlns:a16="http://schemas.microsoft.com/office/drawing/2014/main" id="{E67870F8-64A0-4BD4-9B9E-7E04A7ECEF52}"/>
                </a:ext>
              </a:extLst>
            </p:cNvPr>
            <p:cNvSpPr/>
            <p:nvPr/>
          </p:nvSpPr>
          <p:spPr>
            <a:xfrm>
              <a:off x="4416187" y="2205613"/>
              <a:ext cx="2408852" cy="1577249"/>
            </a:xfrm>
            <a:custGeom>
              <a:avLst/>
              <a:gdLst>
                <a:gd name="connsiteX0" fmla="*/ 592916 w 2408852"/>
                <a:gd name="connsiteY0" fmla="*/ 1507253 h 1577249"/>
                <a:gd name="connsiteX1" fmla="*/ 492433 w 2408852"/>
                <a:gd name="connsiteY1" fmla="*/ 1527350 h 1577249"/>
                <a:gd name="connsiteX2" fmla="*/ 15136 w 2408852"/>
                <a:gd name="connsiteY2" fmla="*/ 944545 h 1577249"/>
                <a:gd name="connsiteX3" fmla="*/ 165861 w 2408852"/>
                <a:gd name="connsiteY3" fmla="*/ 813917 h 1577249"/>
                <a:gd name="connsiteX4" fmla="*/ 633110 w 2408852"/>
                <a:gd name="connsiteY4" fmla="*/ 527539 h 1577249"/>
                <a:gd name="connsiteX5" fmla="*/ 949633 w 2408852"/>
                <a:gd name="connsiteY5" fmla="*/ 160774 h 1577249"/>
                <a:gd name="connsiteX6" fmla="*/ 1140551 w 2408852"/>
                <a:gd name="connsiteY6" fmla="*/ 150725 h 1577249"/>
                <a:gd name="connsiteX7" fmla="*/ 1241035 w 2408852"/>
                <a:gd name="connsiteY7" fmla="*/ 200967 h 1577249"/>
                <a:gd name="connsiteX8" fmla="*/ 1663066 w 2408852"/>
                <a:gd name="connsiteY8" fmla="*/ 135653 h 1577249"/>
                <a:gd name="connsiteX9" fmla="*/ 2150411 w 2408852"/>
                <a:gd name="connsiteY9" fmla="*/ 120580 h 1577249"/>
                <a:gd name="connsiteX10" fmla="*/ 2401620 w 2408852"/>
                <a:gd name="connsiteY10" fmla="*/ 170822 h 1577249"/>
                <a:gd name="connsiteX11" fmla="*/ 2316209 w 2408852"/>
                <a:gd name="connsiteY11" fmla="*/ 0 h 1577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08852" h="1577249">
                  <a:moveTo>
                    <a:pt x="592916" y="1507253"/>
                  </a:moveTo>
                  <a:cubicBezTo>
                    <a:pt x="590823" y="1564194"/>
                    <a:pt x="588730" y="1621135"/>
                    <a:pt x="492433" y="1527350"/>
                  </a:cubicBezTo>
                  <a:cubicBezTo>
                    <a:pt x="396136" y="1433565"/>
                    <a:pt x="69565" y="1063450"/>
                    <a:pt x="15136" y="944545"/>
                  </a:cubicBezTo>
                  <a:cubicBezTo>
                    <a:pt x="-39293" y="825639"/>
                    <a:pt x="62865" y="883418"/>
                    <a:pt x="165861" y="813917"/>
                  </a:cubicBezTo>
                  <a:cubicBezTo>
                    <a:pt x="268857" y="744416"/>
                    <a:pt x="502481" y="636396"/>
                    <a:pt x="633110" y="527539"/>
                  </a:cubicBezTo>
                  <a:cubicBezTo>
                    <a:pt x="763739" y="418682"/>
                    <a:pt x="865059" y="223576"/>
                    <a:pt x="949633" y="160774"/>
                  </a:cubicBezTo>
                  <a:cubicBezTo>
                    <a:pt x="1034207" y="97972"/>
                    <a:pt x="1091984" y="144026"/>
                    <a:pt x="1140551" y="150725"/>
                  </a:cubicBezTo>
                  <a:cubicBezTo>
                    <a:pt x="1189118" y="157424"/>
                    <a:pt x="1153949" y="203479"/>
                    <a:pt x="1241035" y="200967"/>
                  </a:cubicBezTo>
                  <a:cubicBezTo>
                    <a:pt x="1328121" y="198455"/>
                    <a:pt x="1511503" y="149051"/>
                    <a:pt x="1663066" y="135653"/>
                  </a:cubicBezTo>
                  <a:cubicBezTo>
                    <a:pt x="1814629" y="122255"/>
                    <a:pt x="2027319" y="114719"/>
                    <a:pt x="2150411" y="120580"/>
                  </a:cubicBezTo>
                  <a:cubicBezTo>
                    <a:pt x="2273503" y="126441"/>
                    <a:pt x="2373987" y="190919"/>
                    <a:pt x="2401620" y="170822"/>
                  </a:cubicBezTo>
                  <a:cubicBezTo>
                    <a:pt x="2429253" y="150725"/>
                    <a:pt x="2372731" y="75362"/>
                    <a:pt x="2316209" y="0"/>
                  </a:cubicBezTo>
                </a:path>
              </a:pathLst>
            </a:custGeom>
            <a:ln w="38100"/>
          </p:spPr>
          <p:style>
            <a:lnRef idx="1">
              <a:schemeClr val="accent2"/>
            </a:lnRef>
            <a:fillRef idx="0">
              <a:schemeClr val="accent2"/>
            </a:fillRef>
            <a:effectRef idx="0">
              <a:schemeClr val="accent2"/>
            </a:effectRef>
            <a:fontRef idx="minor">
              <a:schemeClr val="tx1"/>
            </a:fontRef>
          </p:style>
          <p:txBody>
            <a:bodyPr rtlCol="0" anchor="ctr"/>
            <a:lstStyle/>
            <a:p>
              <a:pPr algn="ctr"/>
              <a:endParaRPr lang="cs-CZ"/>
            </a:p>
          </p:txBody>
        </p:sp>
        <p:sp>
          <p:nvSpPr>
            <p:cNvPr id="27" name="Ovál 26">
              <a:extLst>
                <a:ext uri="{FF2B5EF4-FFF2-40B4-BE49-F238E27FC236}">
                  <a16:creationId xmlns:a16="http://schemas.microsoft.com/office/drawing/2014/main" id="{66F2A2F7-504D-4E08-BAC7-3BC711DD8457}"/>
                </a:ext>
              </a:extLst>
            </p:cNvPr>
            <p:cNvSpPr/>
            <p:nvPr/>
          </p:nvSpPr>
          <p:spPr>
            <a:xfrm>
              <a:off x="6649361" y="2133949"/>
              <a:ext cx="170822" cy="16077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cs-CZ"/>
            </a:p>
          </p:txBody>
        </p:sp>
        <p:sp>
          <p:nvSpPr>
            <p:cNvPr id="28" name="Ovál 27">
              <a:extLst>
                <a:ext uri="{FF2B5EF4-FFF2-40B4-BE49-F238E27FC236}">
                  <a16:creationId xmlns:a16="http://schemas.microsoft.com/office/drawing/2014/main" id="{D43CF0BE-873F-4E93-ABF1-52D0BD0387FF}"/>
                </a:ext>
              </a:extLst>
            </p:cNvPr>
            <p:cNvSpPr/>
            <p:nvPr/>
          </p:nvSpPr>
          <p:spPr>
            <a:xfrm>
              <a:off x="6221918" y="2257503"/>
              <a:ext cx="170822" cy="16077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cs-CZ"/>
            </a:p>
          </p:txBody>
        </p:sp>
      </p:grpSp>
      <p:grpSp>
        <p:nvGrpSpPr>
          <p:cNvPr id="34" name="Skupina 33">
            <a:extLst>
              <a:ext uri="{FF2B5EF4-FFF2-40B4-BE49-F238E27FC236}">
                <a16:creationId xmlns:a16="http://schemas.microsoft.com/office/drawing/2014/main" id="{3718DE84-F27A-41CE-A490-4128CDF6B2BB}"/>
              </a:ext>
            </a:extLst>
          </p:cNvPr>
          <p:cNvGrpSpPr/>
          <p:nvPr/>
        </p:nvGrpSpPr>
        <p:grpSpPr>
          <a:xfrm>
            <a:off x="3474491" y="2396067"/>
            <a:ext cx="1504467" cy="1386263"/>
            <a:chOff x="3474491" y="2396067"/>
            <a:chExt cx="1504467" cy="1386263"/>
          </a:xfrm>
        </p:grpSpPr>
        <p:grpSp>
          <p:nvGrpSpPr>
            <p:cNvPr id="25" name="Skupina 24">
              <a:extLst>
                <a:ext uri="{FF2B5EF4-FFF2-40B4-BE49-F238E27FC236}">
                  <a16:creationId xmlns:a16="http://schemas.microsoft.com/office/drawing/2014/main" id="{0F62E16D-858E-4B90-A124-FA9B2B530042}"/>
                </a:ext>
              </a:extLst>
            </p:cNvPr>
            <p:cNvGrpSpPr/>
            <p:nvPr/>
          </p:nvGrpSpPr>
          <p:grpSpPr>
            <a:xfrm>
              <a:off x="3857060" y="2803490"/>
              <a:ext cx="1121898" cy="978840"/>
              <a:chOff x="3857060" y="2803490"/>
              <a:chExt cx="1121898" cy="978840"/>
            </a:xfrm>
          </p:grpSpPr>
          <p:sp>
            <p:nvSpPr>
              <p:cNvPr id="12" name="Volný tvar: obrazec 11">
                <a:extLst>
                  <a:ext uri="{FF2B5EF4-FFF2-40B4-BE49-F238E27FC236}">
                    <a16:creationId xmlns:a16="http://schemas.microsoft.com/office/drawing/2014/main" id="{3831D3AB-A179-48AB-9B16-3DCCC4380426}"/>
                  </a:ext>
                </a:extLst>
              </p:cNvPr>
              <p:cNvSpPr/>
              <p:nvPr/>
            </p:nvSpPr>
            <p:spPr>
              <a:xfrm>
                <a:off x="3857060" y="2883877"/>
                <a:ext cx="1121898" cy="898453"/>
              </a:xfrm>
              <a:custGeom>
                <a:avLst/>
                <a:gdLst>
                  <a:gd name="connsiteX0" fmla="*/ 1121898 w 1121898"/>
                  <a:gd name="connsiteY0" fmla="*/ 844061 h 898453"/>
                  <a:gd name="connsiteX1" fmla="*/ 518997 w 1121898"/>
                  <a:gd name="connsiteY1" fmla="*/ 884255 h 898453"/>
                  <a:gd name="connsiteX2" fmla="*/ 36676 w 1121898"/>
                  <a:gd name="connsiteY2" fmla="*/ 864158 h 898453"/>
                  <a:gd name="connsiteX3" fmla="*/ 36676 w 1121898"/>
                  <a:gd name="connsiteY3" fmla="*/ 522514 h 898453"/>
                  <a:gd name="connsiteX4" fmla="*/ 61797 w 1121898"/>
                  <a:gd name="connsiteY4" fmla="*/ 0 h 898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1898" h="898453">
                    <a:moveTo>
                      <a:pt x="1121898" y="844061"/>
                    </a:moveTo>
                    <a:cubicBezTo>
                      <a:pt x="910882" y="862483"/>
                      <a:pt x="699867" y="880906"/>
                      <a:pt x="518997" y="884255"/>
                    </a:cubicBezTo>
                    <a:cubicBezTo>
                      <a:pt x="338127" y="887605"/>
                      <a:pt x="117063" y="924448"/>
                      <a:pt x="36676" y="864158"/>
                    </a:cubicBezTo>
                    <a:cubicBezTo>
                      <a:pt x="-43711" y="803868"/>
                      <a:pt x="32489" y="666540"/>
                      <a:pt x="36676" y="522514"/>
                    </a:cubicBezTo>
                    <a:cubicBezTo>
                      <a:pt x="40863" y="378488"/>
                      <a:pt x="61797" y="0"/>
                      <a:pt x="61797" y="0"/>
                    </a:cubicBezTo>
                  </a:path>
                </a:pathLst>
              </a:custGeom>
              <a:ln w="38100"/>
            </p:spPr>
            <p:style>
              <a:lnRef idx="1">
                <a:schemeClr val="accent2"/>
              </a:lnRef>
              <a:fillRef idx="0">
                <a:schemeClr val="accent2"/>
              </a:fillRef>
              <a:effectRef idx="0">
                <a:schemeClr val="accent2"/>
              </a:effectRef>
              <a:fontRef idx="minor">
                <a:schemeClr val="tx1"/>
              </a:fontRef>
            </p:style>
            <p:txBody>
              <a:bodyPr rtlCol="0" anchor="ctr"/>
              <a:lstStyle/>
              <a:p>
                <a:pPr algn="ctr"/>
                <a:endParaRPr lang="cs-CZ"/>
              </a:p>
            </p:txBody>
          </p:sp>
          <p:sp>
            <p:nvSpPr>
              <p:cNvPr id="20" name="Ovál 19">
                <a:extLst>
                  <a:ext uri="{FF2B5EF4-FFF2-40B4-BE49-F238E27FC236}">
                    <a16:creationId xmlns:a16="http://schemas.microsoft.com/office/drawing/2014/main" id="{3C14E958-2E4D-4066-9063-3934F126DF82}"/>
                  </a:ext>
                </a:extLst>
              </p:cNvPr>
              <p:cNvSpPr/>
              <p:nvPr/>
            </p:nvSpPr>
            <p:spPr>
              <a:xfrm>
                <a:off x="3857060" y="2803490"/>
                <a:ext cx="170822" cy="16077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cs-CZ"/>
              </a:p>
            </p:txBody>
          </p:sp>
        </p:grpSp>
        <p:sp>
          <p:nvSpPr>
            <p:cNvPr id="29" name="TextovéPole 28">
              <a:extLst>
                <a:ext uri="{FF2B5EF4-FFF2-40B4-BE49-F238E27FC236}">
                  <a16:creationId xmlns:a16="http://schemas.microsoft.com/office/drawing/2014/main" id="{4C967BF8-23A6-43D2-AE02-0B59186CB746}"/>
                </a:ext>
              </a:extLst>
            </p:cNvPr>
            <p:cNvSpPr txBox="1"/>
            <p:nvPr/>
          </p:nvSpPr>
          <p:spPr>
            <a:xfrm>
              <a:off x="3474491" y="2396067"/>
              <a:ext cx="941696"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cs-CZ" dirty="0"/>
                <a:t>Energie</a:t>
              </a:r>
            </a:p>
          </p:txBody>
        </p:sp>
      </p:grpSp>
      <p:grpSp>
        <p:nvGrpSpPr>
          <p:cNvPr id="33" name="Skupina 32">
            <a:extLst>
              <a:ext uri="{FF2B5EF4-FFF2-40B4-BE49-F238E27FC236}">
                <a16:creationId xmlns:a16="http://schemas.microsoft.com/office/drawing/2014/main" id="{AB215D50-7DB6-40F7-BB6E-7A39797D3BF5}"/>
              </a:ext>
            </a:extLst>
          </p:cNvPr>
          <p:cNvGrpSpPr/>
          <p:nvPr/>
        </p:nvGrpSpPr>
        <p:grpSpPr>
          <a:xfrm>
            <a:off x="4520544" y="1845004"/>
            <a:ext cx="5222007" cy="3625332"/>
            <a:chOff x="4520544" y="1845004"/>
            <a:chExt cx="5222007" cy="3625332"/>
          </a:xfrm>
        </p:grpSpPr>
        <p:grpSp>
          <p:nvGrpSpPr>
            <p:cNvPr id="24" name="Skupina 23">
              <a:extLst>
                <a:ext uri="{FF2B5EF4-FFF2-40B4-BE49-F238E27FC236}">
                  <a16:creationId xmlns:a16="http://schemas.microsoft.com/office/drawing/2014/main" id="{DD2DBD88-D260-4701-AC95-E6DC6DB7B2B8}"/>
                </a:ext>
              </a:extLst>
            </p:cNvPr>
            <p:cNvGrpSpPr/>
            <p:nvPr/>
          </p:nvGrpSpPr>
          <p:grpSpPr>
            <a:xfrm>
              <a:off x="4520544" y="2003587"/>
              <a:ext cx="5222007" cy="3466749"/>
              <a:chOff x="4520544" y="2003587"/>
              <a:chExt cx="5222007" cy="3466749"/>
            </a:xfrm>
          </p:grpSpPr>
          <p:grpSp>
            <p:nvGrpSpPr>
              <p:cNvPr id="18" name="Skupina 17">
                <a:extLst>
                  <a:ext uri="{FF2B5EF4-FFF2-40B4-BE49-F238E27FC236}">
                    <a16:creationId xmlns:a16="http://schemas.microsoft.com/office/drawing/2014/main" id="{92299A3A-6BA7-4CF7-9D40-C820F9E1633E}"/>
                  </a:ext>
                </a:extLst>
              </p:cNvPr>
              <p:cNvGrpSpPr/>
              <p:nvPr/>
            </p:nvGrpSpPr>
            <p:grpSpPr>
              <a:xfrm>
                <a:off x="4520544" y="2067269"/>
                <a:ext cx="4985197" cy="3403067"/>
                <a:chOff x="4520544" y="2067269"/>
                <a:chExt cx="4985197" cy="3403067"/>
              </a:xfrm>
            </p:grpSpPr>
            <p:grpSp>
              <p:nvGrpSpPr>
                <p:cNvPr id="16" name="Skupina 15">
                  <a:extLst>
                    <a:ext uri="{FF2B5EF4-FFF2-40B4-BE49-F238E27FC236}">
                      <a16:creationId xmlns:a16="http://schemas.microsoft.com/office/drawing/2014/main" id="{DD9F65F4-5347-4473-B1AC-3F9C64C360BE}"/>
                    </a:ext>
                  </a:extLst>
                </p:cNvPr>
                <p:cNvGrpSpPr/>
                <p:nvPr/>
              </p:nvGrpSpPr>
              <p:grpSpPr>
                <a:xfrm>
                  <a:off x="4520544" y="2067269"/>
                  <a:ext cx="4985197" cy="3403067"/>
                  <a:chOff x="4520544" y="2067269"/>
                  <a:chExt cx="4985197" cy="3403067"/>
                </a:xfrm>
              </p:grpSpPr>
              <p:sp>
                <p:nvSpPr>
                  <p:cNvPr id="8" name="Volný tvar: obrazec 7">
                    <a:extLst>
                      <a:ext uri="{FF2B5EF4-FFF2-40B4-BE49-F238E27FC236}">
                        <a16:creationId xmlns:a16="http://schemas.microsoft.com/office/drawing/2014/main" id="{E3BCCB0F-26CB-4FB4-BD78-2101D9EE88B8}"/>
                      </a:ext>
                    </a:extLst>
                  </p:cNvPr>
                  <p:cNvSpPr/>
                  <p:nvPr/>
                </p:nvSpPr>
                <p:spPr>
                  <a:xfrm>
                    <a:off x="5005754" y="3074403"/>
                    <a:ext cx="4499987" cy="2395933"/>
                  </a:xfrm>
                  <a:custGeom>
                    <a:avLst/>
                    <a:gdLst>
                      <a:gd name="connsiteX0" fmla="*/ 4572000 w 4595743"/>
                      <a:gd name="connsiteY0" fmla="*/ 1713686 h 2401400"/>
                      <a:gd name="connsiteX1" fmla="*/ 4592097 w 4595743"/>
                      <a:gd name="connsiteY1" fmla="*/ 1864412 h 2401400"/>
                      <a:gd name="connsiteX2" fmla="*/ 4506686 w 4595743"/>
                      <a:gd name="connsiteY2" fmla="*/ 1924702 h 2401400"/>
                      <a:gd name="connsiteX3" fmla="*/ 4245428 w 4595743"/>
                      <a:gd name="connsiteY3" fmla="*/ 1979968 h 2401400"/>
                      <a:gd name="connsiteX4" fmla="*/ 3928905 w 4595743"/>
                      <a:gd name="connsiteY4" fmla="*/ 2160838 h 2401400"/>
                      <a:gd name="connsiteX5" fmla="*/ 3285811 w 4595743"/>
                      <a:gd name="connsiteY5" fmla="*/ 2371853 h 2401400"/>
                      <a:gd name="connsiteX6" fmla="*/ 3034602 w 4595743"/>
                      <a:gd name="connsiteY6" fmla="*/ 2326636 h 2401400"/>
                      <a:gd name="connsiteX7" fmla="*/ 2426677 w 4595743"/>
                      <a:gd name="connsiteY7" fmla="*/ 1703638 h 2401400"/>
                      <a:gd name="connsiteX8" fmla="*/ 1612760 w 4595743"/>
                      <a:gd name="connsiteY8" fmla="*/ 1015326 h 2401400"/>
                      <a:gd name="connsiteX9" fmla="*/ 1115367 w 4595743"/>
                      <a:gd name="connsiteY9" fmla="*/ 151168 h 2401400"/>
                      <a:gd name="connsiteX10" fmla="*/ 999811 w 4595743"/>
                      <a:gd name="connsiteY10" fmla="*/ 20539 h 2401400"/>
                      <a:gd name="connsiteX11" fmla="*/ 467248 w 4595743"/>
                      <a:gd name="connsiteY11" fmla="*/ 387304 h 2401400"/>
                      <a:gd name="connsiteX12" fmla="*/ 0 w 4595743"/>
                      <a:gd name="connsiteY12" fmla="*/ 588271 h 240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95743" h="2401400">
                        <a:moveTo>
                          <a:pt x="4572000" y="1713686"/>
                        </a:moveTo>
                        <a:cubicBezTo>
                          <a:pt x="4587491" y="1771464"/>
                          <a:pt x="4602983" y="1829243"/>
                          <a:pt x="4592097" y="1864412"/>
                        </a:cubicBezTo>
                        <a:cubicBezTo>
                          <a:pt x="4581211" y="1899581"/>
                          <a:pt x="4564464" y="1905443"/>
                          <a:pt x="4506686" y="1924702"/>
                        </a:cubicBezTo>
                        <a:cubicBezTo>
                          <a:pt x="4448908" y="1943961"/>
                          <a:pt x="4341725" y="1940612"/>
                          <a:pt x="4245428" y="1979968"/>
                        </a:cubicBezTo>
                        <a:cubicBezTo>
                          <a:pt x="4149131" y="2019324"/>
                          <a:pt x="4088841" y="2095524"/>
                          <a:pt x="3928905" y="2160838"/>
                        </a:cubicBezTo>
                        <a:cubicBezTo>
                          <a:pt x="3768969" y="2226152"/>
                          <a:pt x="3434861" y="2344220"/>
                          <a:pt x="3285811" y="2371853"/>
                        </a:cubicBezTo>
                        <a:cubicBezTo>
                          <a:pt x="3136761" y="2399486"/>
                          <a:pt x="3177791" y="2438005"/>
                          <a:pt x="3034602" y="2326636"/>
                        </a:cubicBezTo>
                        <a:cubicBezTo>
                          <a:pt x="2891413" y="2215267"/>
                          <a:pt x="2663651" y="1922190"/>
                          <a:pt x="2426677" y="1703638"/>
                        </a:cubicBezTo>
                        <a:cubicBezTo>
                          <a:pt x="2189703" y="1485086"/>
                          <a:pt x="1831312" y="1274071"/>
                          <a:pt x="1612760" y="1015326"/>
                        </a:cubicBezTo>
                        <a:cubicBezTo>
                          <a:pt x="1394208" y="756581"/>
                          <a:pt x="1217525" y="316966"/>
                          <a:pt x="1115367" y="151168"/>
                        </a:cubicBezTo>
                        <a:cubicBezTo>
                          <a:pt x="1013209" y="-14630"/>
                          <a:pt x="1107831" y="-18817"/>
                          <a:pt x="999811" y="20539"/>
                        </a:cubicBezTo>
                        <a:cubicBezTo>
                          <a:pt x="891791" y="59895"/>
                          <a:pt x="633883" y="292682"/>
                          <a:pt x="467248" y="387304"/>
                        </a:cubicBezTo>
                        <a:cubicBezTo>
                          <a:pt x="300613" y="481926"/>
                          <a:pt x="83736" y="557289"/>
                          <a:pt x="0" y="588271"/>
                        </a:cubicBezTo>
                      </a:path>
                    </a:pathLst>
                  </a:custGeom>
                  <a:ln w="38100"/>
                </p:spPr>
                <p:style>
                  <a:lnRef idx="1">
                    <a:schemeClr val="accent4"/>
                  </a:lnRef>
                  <a:fillRef idx="0">
                    <a:schemeClr val="accent4"/>
                  </a:fillRef>
                  <a:effectRef idx="0">
                    <a:schemeClr val="accent4"/>
                  </a:effectRef>
                  <a:fontRef idx="minor">
                    <a:schemeClr val="tx1"/>
                  </a:fontRef>
                </p:style>
                <p:txBody>
                  <a:bodyPr rtlCol="0" anchor="ctr"/>
                  <a:lstStyle/>
                  <a:p>
                    <a:pPr algn="ctr"/>
                    <a:endParaRPr lang="cs-CZ"/>
                  </a:p>
                </p:txBody>
              </p:sp>
              <p:sp>
                <p:nvSpPr>
                  <p:cNvPr id="10" name="Volný tvar: obrazec 9">
                    <a:extLst>
                      <a:ext uri="{FF2B5EF4-FFF2-40B4-BE49-F238E27FC236}">
                        <a16:creationId xmlns:a16="http://schemas.microsoft.com/office/drawing/2014/main" id="{BA6F98AD-4D54-41A9-97AB-AB6053C0A461}"/>
                      </a:ext>
                    </a:extLst>
                  </p:cNvPr>
                  <p:cNvSpPr/>
                  <p:nvPr/>
                </p:nvSpPr>
                <p:spPr>
                  <a:xfrm>
                    <a:off x="4520544" y="2067269"/>
                    <a:ext cx="2423693" cy="1612676"/>
                  </a:xfrm>
                  <a:custGeom>
                    <a:avLst/>
                    <a:gdLst>
                      <a:gd name="connsiteX0" fmla="*/ 498608 w 2423693"/>
                      <a:gd name="connsiteY0" fmla="*/ 1560186 h 1612676"/>
                      <a:gd name="connsiteX1" fmla="*/ 393100 w 2423693"/>
                      <a:gd name="connsiteY1" fmla="*/ 1610428 h 1612676"/>
                      <a:gd name="connsiteX2" fmla="*/ 287592 w 2423693"/>
                      <a:gd name="connsiteY2" fmla="*/ 1494872 h 1612676"/>
                      <a:gd name="connsiteX3" fmla="*/ 46432 w 2423693"/>
                      <a:gd name="connsiteY3" fmla="*/ 1163276 h 1612676"/>
                      <a:gd name="connsiteX4" fmla="*/ 36383 w 2423693"/>
                      <a:gd name="connsiteY4" fmla="*/ 1032647 h 1612676"/>
                      <a:gd name="connsiteX5" fmla="*/ 433293 w 2423693"/>
                      <a:gd name="connsiteY5" fmla="*/ 801535 h 1612676"/>
                      <a:gd name="connsiteX6" fmla="*/ 905566 w 2423693"/>
                      <a:gd name="connsiteY6" fmla="*/ 359408 h 1612676"/>
                      <a:gd name="connsiteX7" fmla="*/ 1111557 w 2423693"/>
                      <a:gd name="connsiteY7" fmla="*/ 389553 h 1612676"/>
                      <a:gd name="connsiteX8" fmla="*/ 1744603 w 2423693"/>
                      <a:gd name="connsiteY8" fmla="*/ 314190 h 1612676"/>
                      <a:gd name="connsiteX9" fmla="*/ 2277166 w 2423693"/>
                      <a:gd name="connsiteY9" fmla="*/ 354384 h 1612676"/>
                      <a:gd name="connsiteX10" fmla="*/ 2337456 w 2423693"/>
                      <a:gd name="connsiteY10" fmla="*/ 228779 h 1612676"/>
                      <a:gd name="connsiteX11" fmla="*/ 2422867 w 2423693"/>
                      <a:gd name="connsiteY11" fmla="*/ 7716 h 1612676"/>
                      <a:gd name="connsiteX12" fmla="*/ 2282190 w 2423693"/>
                      <a:gd name="connsiteY12" fmla="*/ 68006 h 1612676"/>
                      <a:gd name="connsiteX13" fmla="*/ 2357553 w 2423693"/>
                      <a:gd name="connsiteY13" fmla="*/ 238828 h 161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23693" h="1612676">
                        <a:moveTo>
                          <a:pt x="498608" y="1560186"/>
                        </a:moveTo>
                        <a:cubicBezTo>
                          <a:pt x="463438" y="1590750"/>
                          <a:pt x="428269" y="1621314"/>
                          <a:pt x="393100" y="1610428"/>
                        </a:cubicBezTo>
                        <a:cubicBezTo>
                          <a:pt x="357931" y="1599542"/>
                          <a:pt x="345370" y="1569397"/>
                          <a:pt x="287592" y="1494872"/>
                        </a:cubicBezTo>
                        <a:cubicBezTo>
                          <a:pt x="229814" y="1420347"/>
                          <a:pt x="88300" y="1240313"/>
                          <a:pt x="46432" y="1163276"/>
                        </a:cubicBezTo>
                        <a:cubicBezTo>
                          <a:pt x="4564" y="1086239"/>
                          <a:pt x="-28094" y="1092937"/>
                          <a:pt x="36383" y="1032647"/>
                        </a:cubicBezTo>
                        <a:cubicBezTo>
                          <a:pt x="100860" y="972357"/>
                          <a:pt x="288429" y="913741"/>
                          <a:pt x="433293" y="801535"/>
                        </a:cubicBezTo>
                        <a:cubicBezTo>
                          <a:pt x="578157" y="689329"/>
                          <a:pt x="792522" y="428072"/>
                          <a:pt x="905566" y="359408"/>
                        </a:cubicBezTo>
                        <a:cubicBezTo>
                          <a:pt x="1018610" y="290744"/>
                          <a:pt x="971718" y="397089"/>
                          <a:pt x="1111557" y="389553"/>
                        </a:cubicBezTo>
                        <a:cubicBezTo>
                          <a:pt x="1251397" y="382017"/>
                          <a:pt x="1550335" y="320051"/>
                          <a:pt x="1744603" y="314190"/>
                        </a:cubicBezTo>
                        <a:cubicBezTo>
                          <a:pt x="1938871" y="308329"/>
                          <a:pt x="2178357" y="368619"/>
                          <a:pt x="2277166" y="354384"/>
                        </a:cubicBezTo>
                        <a:cubicBezTo>
                          <a:pt x="2375975" y="340149"/>
                          <a:pt x="2313173" y="286557"/>
                          <a:pt x="2337456" y="228779"/>
                        </a:cubicBezTo>
                        <a:cubicBezTo>
                          <a:pt x="2361739" y="171001"/>
                          <a:pt x="2432078" y="34511"/>
                          <a:pt x="2422867" y="7716"/>
                        </a:cubicBezTo>
                        <a:cubicBezTo>
                          <a:pt x="2413656" y="-19079"/>
                          <a:pt x="2293076" y="29488"/>
                          <a:pt x="2282190" y="68006"/>
                        </a:cubicBezTo>
                        <a:cubicBezTo>
                          <a:pt x="2271304" y="106524"/>
                          <a:pt x="2346667" y="209520"/>
                          <a:pt x="2357553" y="238828"/>
                        </a:cubicBezTo>
                      </a:path>
                    </a:pathLst>
                  </a:custGeom>
                  <a:ln w="38100"/>
                </p:spPr>
                <p:style>
                  <a:lnRef idx="1">
                    <a:schemeClr val="accent4"/>
                  </a:lnRef>
                  <a:fillRef idx="0">
                    <a:schemeClr val="accent4"/>
                  </a:fillRef>
                  <a:effectRef idx="0">
                    <a:schemeClr val="accent4"/>
                  </a:effectRef>
                  <a:fontRef idx="minor">
                    <a:schemeClr val="tx1"/>
                  </a:fontRef>
                </p:style>
                <p:txBody>
                  <a:bodyPr rtlCol="0" anchor="ctr"/>
                  <a:lstStyle/>
                  <a:p>
                    <a:pPr algn="ctr"/>
                    <a:endParaRPr lang="cs-CZ" dirty="0"/>
                  </a:p>
                </p:txBody>
              </p:sp>
            </p:grpSp>
            <p:sp>
              <p:nvSpPr>
                <p:cNvPr id="17" name="TextovéPole 16">
                  <a:extLst>
                    <a:ext uri="{FF2B5EF4-FFF2-40B4-BE49-F238E27FC236}">
                      <a16:creationId xmlns:a16="http://schemas.microsoft.com/office/drawing/2014/main" id="{26594EBD-1834-4266-873F-0A98CB2E4641}"/>
                    </a:ext>
                  </a:extLst>
                </p:cNvPr>
                <p:cNvSpPr txBox="1"/>
                <p:nvPr/>
              </p:nvSpPr>
              <p:spPr>
                <a:xfrm>
                  <a:off x="6581796" y="3546472"/>
                  <a:ext cx="592853"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cs-CZ" dirty="0"/>
                    <a:t>603</a:t>
                  </a:r>
                </a:p>
              </p:txBody>
            </p:sp>
          </p:grpSp>
          <p:sp>
            <p:nvSpPr>
              <p:cNvPr id="21" name="Ovál 20">
                <a:extLst>
                  <a:ext uri="{FF2B5EF4-FFF2-40B4-BE49-F238E27FC236}">
                    <a16:creationId xmlns:a16="http://schemas.microsoft.com/office/drawing/2014/main" id="{4ADF65BB-6BF9-4EC5-8A93-072F9FDFF6C9}"/>
                  </a:ext>
                </a:extLst>
              </p:cNvPr>
              <p:cNvSpPr/>
              <p:nvPr/>
            </p:nvSpPr>
            <p:spPr>
              <a:xfrm>
                <a:off x="6792811" y="2003587"/>
                <a:ext cx="170822" cy="16077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cs-CZ"/>
              </a:p>
            </p:txBody>
          </p:sp>
          <p:sp>
            <p:nvSpPr>
              <p:cNvPr id="22" name="Ovál 21">
                <a:extLst>
                  <a:ext uri="{FF2B5EF4-FFF2-40B4-BE49-F238E27FC236}">
                    <a16:creationId xmlns:a16="http://schemas.microsoft.com/office/drawing/2014/main" id="{94C9D3F4-F56F-462C-9597-181B0FF753FF}"/>
                  </a:ext>
                </a:extLst>
              </p:cNvPr>
              <p:cNvSpPr/>
              <p:nvPr/>
            </p:nvSpPr>
            <p:spPr>
              <a:xfrm>
                <a:off x="9571729" y="4712676"/>
                <a:ext cx="170822" cy="16077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cs-CZ"/>
              </a:p>
            </p:txBody>
          </p:sp>
          <p:sp>
            <p:nvSpPr>
              <p:cNvPr id="23" name="Ovál 22">
                <a:extLst>
                  <a:ext uri="{FF2B5EF4-FFF2-40B4-BE49-F238E27FC236}">
                    <a16:creationId xmlns:a16="http://schemas.microsoft.com/office/drawing/2014/main" id="{0C274733-6A6F-4A68-8732-D56214750702}"/>
                  </a:ext>
                </a:extLst>
              </p:cNvPr>
              <p:cNvSpPr/>
              <p:nvPr/>
            </p:nvSpPr>
            <p:spPr>
              <a:xfrm>
                <a:off x="6086789" y="2326821"/>
                <a:ext cx="170822" cy="16077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cs-CZ"/>
              </a:p>
            </p:txBody>
          </p:sp>
        </p:grpSp>
        <p:sp>
          <p:nvSpPr>
            <p:cNvPr id="30" name="TextovéPole 29">
              <a:extLst>
                <a:ext uri="{FF2B5EF4-FFF2-40B4-BE49-F238E27FC236}">
                  <a16:creationId xmlns:a16="http://schemas.microsoft.com/office/drawing/2014/main" id="{DAD0DBDC-CB81-45EA-86E2-D56FFC1A5C85}"/>
                </a:ext>
              </a:extLst>
            </p:cNvPr>
            <p:cNvSpPr txBox="1"/>
            <p:nvPr/>
          </p:nvSpPr>
          <p:spPr>
            <a:xfrm>
              <a:off x="5538085" y="2573842"/>
              <a:ext cx="1128791"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cs-CZ" dirty="0"/>
                <a:t>V. </a:t>
              </a:r>
              <a:r>
                <a:rPr lang="cs-CZ" dirty="0" err="1"/>
                <a:t>Lanny</a:t>
              </a:r>
              <a:endParaRPr lang="cs-CZ" dirty="0"/>
            </a:p>
          </p:txBody>
        </p:sp>
        <p:sp>
          <p:nvSpPr>
            <p:cNvPr id="31" name="TextovéPole 30">
              <a:extLst>
                <a:ext uri="{FF2B5EF4-FFF2-40B4-BE49-F238E27FC236}">
                  <a16:creationId xmlns:a16="http://schemas.microsoft.com/office/drawing/2014/main" id="{97A36B21-F666-4885-B3B3-1138436335F1}"/>
                </a:ext>
              </a:extLst>
            </p:cNvPr>
            <p:cNvSpPr txBox="1"/>
            <p:nvPr/>
          </p:nvSpPr>
          <p:spPr>
            <a:xfrm>
              <a:off x="7064929" y="1845004"/>
              <a:ext cx="1160060"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cs-CZ" dirty="0"/>
                <a:t>Hřbitovy</a:t>
              </a:r>
            </a:p>
          </p:txBody>
        </p:sp>
        <p:sp>
          <p:nvSpPr>
            <p:cNvPr id="32" name="TextovéPole 31">
              <a:extLst>
                <a:ext uri="{FF2B5EF4-FFF2-40B4-BE49-F238E27FC236}">
                  <a16:creationId xmlns:a16="http://schemas.microsoft.com/office/drawing/2014/main" id="{93580DAD-CEE7-43CA-9E02-6D5E5819AF6D}"/>
                </a:ext>
              </a:extLst>
            </p:cNvPr>
            <p:cNvSpPr txBox="1"/>
            <p:nvPr/>
          </p:nvSpPr>
          <p:spPr>
            <a:xfrm>
              <a:off x="8626116" y="4509576"/>
              <a:ext cx="666539"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cs-CZ" dirty="0" err="1"/>
                <a:t>Oaza</a:t>
              </a:r>
              <a:endParaRPr lang="cs-CZ" dirty="0"/>
            </a:p>
          </p:txBody>
        </p:sp>
      </p:grpSp>
      <p:sp>
        <p:nvSpPr>
          <p:cNvPr id="38" name="TextovéPole 37">
            <a:extLst>
              <a:ext uri="{FF2B5EF4-FFF2-40B4-BE49-F238E27FC236}">
                <a16:creationId xmlns:a16="http://schemas.microsoft.com/office/drawing/2014/main" id="{7ACA7A03-1AB9-4373-B190-C059417327BE}"/>
              </a:ext>
            </a:extLst>
          </p:cNvPr>
          <p:cNvSpPr txBox="1"/>
          <p:nvPr/>
        </p:nvSpPr>
        <p:spPr>
          <a:xfrm>
            <a:off x="3526493" y="3181496"/>
            <a:ext cx="2364981" cy="230832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cs-CZ" dirty="0"/>
              <a:t>Výhody:</a:t>
            </a:r>
          </a:p>
          <a:p>
            <a:pPr marL="285750" indent="-285750">
              <a:buFont typeface="Wingdings" panose="05000000000000000000" pitchFamily="2" charset="2"/>
              <a:buChar char="§"/>
            </a:pPr>
            <a:r>
              <a:rPr lang="cs-CZ" dirty="0"/>
              <a:t>možnost snížení nákladů linky 603</a:t>
            </a:r>
          </a:p>
          <a:p>
            <a:pPr marL="285750" indent="-285750">
              <a:buFont typeface="Wingdings" panose="05000000000000000000" pitchFamily="2" charset="2"/>
              <a:buChar char="§"/>
            </a:pPr>
            <a:r>
              <a:rPr lang="cs-CZ" dirty="0"/>
              <a:t>kratší interval do čtvrti Ostrovec</a:t>
            </a:r>
          </a:p>
          <a:p>
            <a:pPr marL="285750" indent="-285750">
              <a:buFont typeface="Wingdings" panose="05000000000000000000" pitchFamily="2" charset="2"/>
              <a:buChar char="§"/>
            </a:pPr>
            <a:r>
              <a:rPr lang="cs-CZ" dirty="0"/>
              <a:t>kromě vlaku další možné spojení směr Praha</a:t>
            </a:r>
          </a:p>
        </p:txBody>
      </p:sp>
      <p:sp>
        <p:nvSpPr>
          <p:cNvPr id="39" name="TextovéPole 38">
            <a:extLst>
              <a:ext uri="{FF2B5EF4-FFF2-40B4-BE49-F238E27FC236}">
                <a16:creationId xmlns:a16="http://schemas.microsoft.com/office/drawing/2014/main" id="{27FFB374-3DD5-4B3C-9ACD-5A6A2D3DD30E}"/>
              </a:ext>
            </a:extLst>
          </p:cNvPr>
          <p:cNvSpPr txBox="1"/>
          <p:nvPr/>
        </p:nvSpPr>
        <p:spPr>
          <a:xfrm>
            <a:off x="7112090" y="3177140"/>
            <a:ext cx="2319375" cy="258532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cs-CZ" dirty="0"/>
              <a:t>Nevýhody:</a:t>
            </a:r>
          </a:p>
          <a:p>
            <a:pPr marL="285750" indent="-285750">
              <a:buFont typeface="Wingdings" panose="05000000000000000000" pitchFamily="2" charset="2"/>
              <a:buChar char="§"/>
            </a:pPr>
            <a:r>
              <a:rPr lang="cs-CZ" dirty="0"/>
              <a:t>mírné zhoršení obsluhy </a:t>
            </a:r>
            <a:r>
              <a:rPr lang="cs-CZ" dirty="0" err="1"/>
              <a:t>Rozdělova</a:t>
            </a:r>
            <a:endParaRPr lang="cs-CZ" dirty="0"/>
          </a:p>
          <a:p>
            <a:pPr marL="285750" indent="-285750">
              <a:buFont typeface="Wingdings" panose="05000000000000000000" pitchFamily="2" charset="2"/>
              <a:buChar char="§"/>
            </a:pPr>
            <a:r>
              <a:rPr lang="cs-CZ" dirty="0"/>
              <a:t>nepravidelnost v </a:t>
            </a:r>
            <a:r>
              <a:rPr lang="cs-CZ" dirty="0" err="1"/>
              <a:t>jř</a:t>
            </a:r>
            <a:r>
              <a:rPr lang="cs-CZ" dirty="0"/>
              <a:t> linky 603</a:t>
            </a:r>
          </a:p>
          <a:p>
            <a:pPr marL="285750" indent="-285750">
              <a:buFont typeface="Wingdings" panose="05000000000000000000" pitchFamily="2" charset="2"/>
              <a:buChar char="§"/>
            </a:pPr>
            <a:r>
              <a:rPr lang="cs-CZ" dirty="0"/>
              <a:t>možné zpoždění získané na lince 399 před úsekem MHD</a:t>
            </a:r>
          </a:p>
        </p:txBody>
      </p:sp>
    </p:spTree>
    <p:extLst>
      <p:ext uri="{BB962C8B-B14F-4D97-AF65-F5344CB8AC3E}">
        <p14:creationId xmlns:p14="http://schemas.microsoft.com/office/powerpoint/2010/main" val="1010000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par>
                          <p:cTn id="14" fill="hold">
                            <p:stCondLst>
                              <p:cond delay="3000"/>
                            </p:stCondLst>
                            <p:childTnLst>
                              <p:par>
                                <p:cTn id="15" presetID="22" presetClass="entr" presetSubtype="4" fill="hold" nodeType="after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wipe(down)">
                                      <p:cBhvr>
                                        <p:cTn id="17" dur="500"/>
                                        <p:tgtEl>
                                          <p:spTgt spid="37"/>
                                        </p:tgtEl>
                                      </p:cBhvr>
                                    </p:animEffect>
                                  </p:childTnLst>
                                </p:cTn>
                              </p:par>
                              <p:par>
                                <p:cTn id="18" presetID="22" presetClass="entr" presetSubtype="4" fill="hold" nodeType="with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wipe(down)">
                                      <p:cBhvr>
                                        <p:cTn id="20" dur="500"/>
                                        <p:tgtEl>
                                          <p:spTgt spid="33"/>
                                        </p:tgtEl>
                                      </p:cBhvr>
                                    </p:animEffect>
                                  </p:childTnLst>
                                </p:cTn>
                              </p:par>
                              <p:par>
                                <p:cTn id="21" presetID="22" presetClass="entr" presetSubtype="4"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down)">
                                      <p:cBhvr>
                                        <p:cTn id="23" dur="500"/>
                                        <p:tgtEl>
                                          <p:spTgt spid="34"/>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34"/>
                                        </p:tgtEl>
                                        <p:attrNameLst>
                                          <p:attrName>style.visibility</p:attrName>
                                        </p:attrNameLst>
                                      </p:cBhvr>
                                      <p:to>
                                        <p:strVal val="hidden"/>
                                      </p:to>
                                    </p:set>
                                  </p:childTnLst>
                                </p:cTn>
                              </p:par>
                              <p:par>
                                <p:cTn id="28" presetID="22" presetClass="entr" presetSubtype="4" fill="hold" nodeType="with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wipe(down)">
                                      <p:cBhvr>
                                        <p:cTn id="30" dur="500"/>
                                        <p:tgtEl>
                                          <p:spTgt spid="3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barn(inVertical)">
                                      <p:cBhvr>
                                        <p:cTn id="35" dur="500"/>
                                        <p:tgtEl>
                                          <p:spTgt spid="38"/>
                                        </p:tgtEl>
                                      </p:cBhvr>
                                    </p:animEffect>
                                  </p:childTnLst>
                                </p:cTn>
                              </p:par>
                            </p:childTnLst>
                          </p:cTn>
                        </p:par>
                        <p:par>
                          <p:cTn id="36" fill="hold">
                            <p:stCondLst>
                              <p:cond delay="500"/>
                            </p:stCondLst>
                            <p:childTnLst>
                              <p:par>
                                <p:cTn id="37" presetID="16" presetClass="entr" presetSubtype="21" fill="hold" grpId="0" nodeType="after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barn(inVertical)">
                                      <p:cBhvr>
                                        <p:cTn id="3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8" grpId="0" animBg="1"/>
      <p:bldP spid="3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38E8722-B0F5-44FE-9BB3-1A8ECDCD850D}"/>
              </a:ext>
            </a:extLst>
          </p:cNvPr>
          <p:cNvSpPr>
            <a:spLocks noGrp="1"/>
          </p:cNvSpPr>
          <p:nvPr>
            <p:ph type="title"/>
          </p:nvPr>
        </p:nvSpPr>
        <p:spPr/>
        <p:txBody>
          <a:bodyPr/>
          <a:lstStyle/>
          <a:p>
            <a:r>
              <a:rPr lang="cs-CZ" dirty="0"/>
              <a:t>Spojení Kladno-Praha, Zličín</a:t>
            </a:r>
          </a:p>
        </p:txBody>
      </p:sp>
      <p:sp>
        <p:nvSpPr>
          <p:cNvPr id="3" name="Zástupný symbol pro obsah 2">
            <a:extLst>
              <a:ext uri="{FF2B5EF4-FFF2-40B4-BE49-F238E27FC236}">
                <a16:creationId xmlns:a16="http://schemas.microsoft.com/office/drawing/2014/main" id="{01F10C61-5F58-4561-8AF6-3F07385BDABD}"/>
              </a:ext>
            </a:extLst>
          </p:cNvPr>
          <p:cNvSpPr>
            <a:spLocks noGrp="1"/>
          </p:cNvSpPr>
          <p:nvPr>
            <p:ph idx="1"/>
          </p:nvPr>
        </p:nvSpPr>
        <p:spPr>
          <a:xfrm>
            <a:off x="1371600" y="1914525"/>
            <a:ext cx="9211586" cy="4391025"/>
          </a:xfrm>
        </p:spPr>
        <p:txBody>
          <a:bodyPr/>
          <a:lstStyle/>
          <a:p>
            <a:r>
              <a:rPr lang="cs-CZ" dirty="0"/>
              <a:t>Nyní linky 324(45-50min) a 306/626(60-70min)</a:t>
            </a:r>
          </a:p>
          <a:p>
            <a:r>
              <a:rPr lang="cs-CZ" dirty="0"/>
              <a:t>Zkrácení spojů 324 do obce Buštěhrad</a:t>
            </a:r>
          </a:p>
          <a:p>
            <a:r>
              <a:rPr lang="cs-CZ" dirty="0"/>
              <a:t>Zavedení nové linky 345</a:t>
            </a:r>
          </a:p>
          <a:p>
            <a:pPr lvl="1"/>
            <a:r>
              <a:rPr lang="cs-CZ" dirty="0"/>
              <a:t>Kladno, Havlíčkovo náměstí – Praha, Zličín</a:t>
            </a:r>
          </a:p>
          <a:p>
            <a:pPr lvl="1"/>
            <a:r>
              <a:rPr lang="cs-CZ" dirty="0"/>
              <a:t>zkrátí cestu o cca třetinu</a:t>
            </a:r>
          </a:p>
          <a:p>
            <a:pPr lvl="1"/>
            <a:r>
              <a:rPr lang="cs-CZ" dirty="0"/>
              <a:t>provoz ve standartních vozidlech</a:t>
            </a:r>
          </a:p>
          <a:p>
            <a:pPr lvl="1"/>
            <a:r>
              <a:rPr lang="cs-CZ" dirty="0"/>
              <a:t>v provozu ve všedních dnech od 4 do 20 hodin</a:t>
            </a:r>
          </a:p>
          <a:p>
            <a:pPr lvl="1"/>
            <a:r>
              <a:rPr lang="cs-CZ" dirty="0"/>
              <a:t>špičkový interval 20 minut</a:t>
            </a:r>
          </a:p>
          <a:p>
            <a:pPr lvl="1"/>
            <a:r>
              <a:rPr lang="cs-CZ" dirty="0"/>
              <a:t>nástup umožněn ve většině zastávek MHD</a:t>
            </a:r>
          </a:p>
          <a:p>
            <a:pPr lvl="1"/>
            <a:r>
              <a:rPr lang="cs-CZ" dirty="0"/>
              <a:t>zrušení přímého spojení </a:t>
            </a:r>
            <a:r>
              <a:rPr lang="cs-CZ" dirty="0" err="1"/>
              <a:t>Rozdělova</a:t>
            </a:r>
            <a:endParaRPr lang="cs-CZ" dirty="0"/>
          </a:p>
          <a:p>
            <a:pPr lvl="1"/>
            <a:endParaRPr lang="cs-CZ" dirty="0"/>
          </a:p>
        </p:txBody>
      </p:sp>
      <p:grpSp>
        <p:nvGrpSpPr>
          <p:cNvPr id="33" name="Skupina 32">
            <a:extLst>
              <a:ext uri="{FF2B5EF4-FFF2-40B4-BE49-F238E27FC236}">
                <a16:creationId xmlns:a16="http://schemas.microsoft.com/office/drawing/2014/main" id="{80E4C4E6-E5F0-4E8B-98DB-C697FB3DCE9F}"/>
              </a:ext>
            </a:extLst>
          </p:cNvPr>
          <p:cNvGrpSpPr/>
          <p:nvPr/>
        </p:nvGrpSpPr>
        <p:grpSpPr>
          <a:xfrm>
            <a:off x="1350885" y="1428750"/>
            <a:ext cx="6810375" cy="5203538"/>
            <a:chOff x="1143000" y="1530637"/>
            <a:chExt cx="6810375" cy="5203538"/>
          </a:xfrm>
        </p:grpSpPr>
        <p:pic>
          <p:nvPicPr>
            <p:cNvPr id="4" name="Obrázek 3">
              <a:extLst>
                <a:ext uri="{FF2B5EF4-FFF2-40B4-BE49-F238E27FC236}">
                  <a16:creationId xmlns:a16="http://schemas.microsoft.com/office/drawing/2014/main" id="{772BE9A4-B873-47C8-9A4D-24155C3DC9F9}"/>
                </a:ext>
              </a:extLst>
            </p:cNvPr>
            <p:cNvPicPr>
              <a:picLocks noChangeAspect="1"/>
            </p:cNvPicPr>
            <p:nvPr/>
          </p:nvPicPr>
          <p:blipFill rotWithShape="1">
            <a:blip r:embed="rId3"/>
            <a:srcRect l="5781" t="13611" r="37266" b="9027"/>
            <a:stretch/>
          </p:blipFill>
          <p:spPr>
            <a:xfrm>
              <a:off x="1143000" y="1530637"/>
              <a:ext cx="6810375" cy="5203538"/>
            </a:xfrm>
            <a:prstGeom prst="rect">
              <a:avLst/>
            </a:prstGeom>
            <a:ln w="12700">
              <a:solidFill>
                <a:schemeClr val="tx1"/>
              </a:solidFill>
            </a:ln>
          </p:spPr>
        </p:pic>
        <p:grpSp>
          <p:nvGrpSpPr>
            <p:cNvPr id="32" name="Skupina 31">
              <a:extLst>
                <a:ext uri="{FF2B5EF4-FFF2-40B4-BE49-F238E27FC236}">
                  <a16:creationId xmlns:a16="http://schemas.microsoft.com/office/drawing/2014/main" id="{C3EC5058-F017-4180-8070-036A5CAB73B8}"/>
                </a:ext>
              </a:extLst>
            </p:cNvPr>
            <p:cNvGrpSpPr/>
            <p:nvPr/>
          </p:nvGrpSpPr>
          <p:grpSpPr>
            <a:xfrm>
              <a:off x="1857429" y="2098862"/>
              <a:ext cx="5965982" cy="4623823"/>
              <a:chOff x="1857429" y="2098862"/>
              <a:chExt cx="5965982" cy="4623823"/>
            </a:xfrm>
          </p:grpSpPr>
          <p:sp>
            <p:nvSpPr>
              <p:cNvPr id="5" name="Volný tvar: obrazec 4">
                <a:extLst>
                  <a:ext uri="{FF2B5EF4-FFF2-40B4-BE49-F238E27FC236}">
                    <a16:creationId xmlns:a16="http://schemas.microsoft.com/office/drawing/2014/main" id="{0EFA721E-A60A-4BCD-9D1C-36C48FC8C4B2}"/>
                  </a:ext>
                </a:extLst>
              </p:cNvPr>
              <p:cNvSpPr/>
              <p:nvPr/>
            </p:nvSpPr>
            <p:spPr>
              <a:xfrm>
                <a:off x="1976611" y="2193365"/>
                <a:ext cx="1477789" cy="3442447"/>
              </a:xfrm>
              <a:custGeom>
                <a:avLst/>
                <a:gdLst>
                  <a:gd name="connsiteX0" fmla="*/ 437883 w 1477789"/>
                  <a:gd name="connsiteY0" fmla="*/ 0 h 3442447"/>
                  <a:gd name="connsiteX1" fmla="*/ 461789 w 1477789"/>
                  <a:gd name="connsiteY1" fmla="*/ 221129 h 3442447"/>
                  <a:gd name="connsiteX2" fmla="*/ 688895 w 1477789"/>
                  <a:gd name="connsiteY2" fmla="*/ 352611 h 3442447"/>
                  <a:gd name="connsiteX3" fmla="*/ 808424 w 1477789"/>
                  <a:gd name="connsiteY3" fmla="*/ 836706 h 3442447"/>
                  <a:gd name="connsiteX4" fmla="*/ 820377 w 1477789"/>
                  <a:gd name="connsiteY4" fmla="*/ 1027953 h 3442447"/>
                  <a:gd name="connsiteX5" fmla="*/ 324330 w 1477789"/>
                  <a:gd name="connsiteY5" fmla="*/ 1123576 h 3442447"/>
                  <a:gd name="connsiteX6" fmla="*/ 1601 w 1477789"/>
                  <a:gd name="connsiteY6" fmla="*/ 1356659 h 3442447"/>
                  <a:gd name="connsiteX7" fmla="*/ 216754 w 1477789"/>
                  <a:gd name="connsiteY7" fmla="*/ 1667435 h 3442447"/>
                  <a:gd name="connsiteX8" fmla="*/ 581318 w 1477789"/>
                  <a:gd name="connsiteY8" fmla="*/ 2085788 h 3442447"/>
                  <a:gd name="connsiteX9" fmla="*/ 1059436 w 1477789"/>
                  <a:gd name="connsiteY9" fmla="*/ 1906494 h 3442447"/>
                  <a:gd name="connsiteX10" fmla="*/ 1143107 w 1477789"/>
                  <a:gd name="connsiteY10" fmla="*/ 2366682 h 3442447"/>
                  <a:gd name="connsiteX11" fmla="*/ 1268613 w 1477789"/>
                  <a:gd name="connsiteY11" fmla="*/ 2874682 h 3442447"/>
                  <a:gd name="connsiteX12" fmla="*/ 1220801 w 1477789"/>
                  <a:gd name="connsiteY12" fmla="*/ 3071906 h 3442447"/>
                  <a:gd name="connsiteX13" fmla="*/ 1382165 w 1477789"/>
                  <a:gd name="connsiteY13" fmla="*/ 3149600 h 3442447"/>
                  <a:gd name="connsiteX14" fmla="*/ 1477789 w 1477789"/>
                  <a:gd name="connsiteY14" fmla="*/ 3442447 h 344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77789" h="3442447">
                    <a:moveTo>
                      <a:pt x="437883" y="0"/>
                    </a:moveTo>
                    <a:cubicBezTo>
                      <a:pt x="428918" y="81180"/>
                      <a:pt x="419954" y="162361"/>
                      <a:pt x="461789" y="221129"/>
                    </a:cubicBezTo>
                    <a:cubicBezTo>
                      <a:pt x="503624" y="279897"/>
                      <a:pt x="631123" y="250015"/>
                      <a:pt x="688895" y="352611"/>
                    </a:cubicBezTo>
                    <a:cubicBezTo>
                      <a:pt x="746668" y="455207"/>
                      <a:pt x="786510" y="724149"/>
                      <a:pt x="808424" y="836706"/>
                    </a:cubicBezTo>
                    <a:cubicBezTo>
                      <a:pt x="830338" y="949263"/>
                      <a:pt x="901059" y="980141"/>
                      <a:pt x="820377" y="1027953"/>
                    </a:cubicBezTo>
                    <a:cubicBezTo>
                      <a:pt x="739695" y="1075765"/>
                      <a:pt x="460793" y="1068792"/>
                      <a:pt x="324330" y="1123576"/>
                    </a:cubicBezTo>
                    <a:cubicBezTo>
                      <a:pt x="187867" y="1178360"/>
                      <a:pt x="19530" y="1266016"/>
                      <a:pt x="1601" y="1356659"/>
                    </a:cubicBezTo>
                    <a:cubicBezTo>
                      <a:pt x="-16328" y="1447302"/>
                      <a:pt x="120135" y="1545914"/>
                      <a:pt x="216754" y="1667435"/>
                    </a:cubicBezTo>
                    <a:cubicBezTo>
                      <a:pt x="313373" y="1788956"/>
                      <a:pt x="440871" y="2045945"/>
                      <a:pt x="581318" y="2085788"/>
                    </a:cubicBezTo>
                    <a:cubicBezTo>
                      <a:pt x="721765" y="2125631"/>
                      <a:pt x="965805" y="1859678"/>
                      <a:pt x="1059436" y="1906494"/>
                    </a:cubicBezTo>
                    <a:cubicBezTo>
                      <a:pt x="1153067" y="1953310"/>
                      <a:pt x="1108244" y="2205317"/>
                      <a:pt x="1143107" y="2366682"/>
                    </a:cubicBezTo>
                    <a:cubicBezTo>
                      <a:pt x="1177970" y="2528047"/>
                      <a:pt x="1255664" y="2757145"/>
                      <a:pt x="1268613" y="2874682"/>
                    </a:cubicBezTo>
                    <a:cubicBezTo>
                      <a:pt x="1281562" y="2992219"/>
                      <a:pt x="1201876" y="3026086"/>
                      <a:pt x="1220801" y="3071906"/>
                    </a:cubicBezTo>
                    <a:cubicBezTo>
                      <a:pt x="1239726" y="3117726"/>
                      <a:pt x="1339334" y="3087843"/>
                      <a:pt x="1382165" y="3149600"/>
                    </a:cubicBezTo>
                    <a:cubicBezTo>
                      <a:pt x="1424996" y="3211357"/>
                      <a:pt x="1446911" y="3345828"/>
                      <a:pt x="1477789" y="3442447"/>
                    </a:cubicBezTo>
                  </a:path>
                </a:pathLst>
              </a:custGeom>
              <a:ln w="38100"/>
            </p:spPr>
            <p:style>
              <a:lnRef idx="1">
                <a:schemeClr val="accent4"/>
              </a:lnRef>
              <a:fillRef idx="0">
                <a:schemeClr val="accent4"/>
              </a:fillRef>
              <a:effectRef idx="0">
                <a:schemeClr val="accent4"/>
              </a:effectRef>
              <a:fontRef idx="minor">
                <a:schemeClr val="tx1"/>
              </a:fontRef>
            </p:style>
            <p:txBody>
              <a:bodyPr rtlCol="0" anchor="ctr"/>
              <a:lstStyle/>
              <a:p>
                <a:pPr algn="ctr"/>
                <a:endParaRPr lang="cs-CZ"/>
              </a:p>
            </p:txBody>
          </p:sp>
          <p:sp>
            <p:nvSpPr>
              <p:cNvPr id="6" name="Volný tvar: obrazec 5">
                <a:extLst>
                  <a:ext uri="{FF2B5EF4-FFF2-40B4-BE49-F238E27FC236}">
                    <a16:creationId xmlns:a16="http://schemas.microsoft.com/office/drawing/2014/main" id="{7BF8C85E-0BF0-4049-BFA9-D25ACBE1FCB0}"/>
                  </a:ext>
                </a:extLst>
              </p:cNvPr>
              <p:cNvSpPr/>
              <p:nvPr/>
            </p:nvSpPr>
            <p:spPr>
              <a:xfrm>
                <a:off x="3418541" y="5611906"/>
                <a:ext cx="4404870" cy="1110779"/>
              </a:xfrm>
              <a:custGeom>
                <a:avLst/>
                <a:gdLst>
                  <a:gd name="connsiteX0" fmla="*/ 0 w 4404870"/>
                  <a:gd name="connsiteY0" fmla="*/ 0 h 1110779"/>
                  <a:gd name="connsiteX1" fmla="*/ 131483 w 4404870"/>
                  <a:gd name="connsiteY1" fmla="*/ 173318 h 1110779"/>
                  <a:gd name="connsiteX2" fmla="*/ 209177 w 4404870"/>
                  <a:gd name="connsiteY2" fmla="*/ 412376 h 1110779"/>
                  <a:gd name="connsiteX3" fmla="*/ 603624 w 4404870"/>
                  <a:gd name="connsiteY3" fmla="*/ 484094 h 1110779"/>
                  <a:gd name="connsiteX4" fmla="*/ 1392518 w 4404870"/>
                  <a:gd name="connsiteY4" fmla="*/ 502023 h 1110779"/>
                  <a:gd name="connsiteX5" fmla="*/ 2091765 w 4404870"/>
                  <a:gd name="connsiteY5" fmla="*/ 741082 h 1110779"/>
                  <a:gd name="connsiteX6" fmla="*/ 2749177 w 4404870"/>
                  <a:gd name="connsiteY6" fmla="*/ 645459 h 1110779"/>
                  <a:gd name="connsiteX7" fmla="*/ 3968377 w 4404870"/>
                  <a:gd name="connsiteY7" fmla="*/ 788894 h 1110779"/>
                  <a:gd name="connsiteX8" fmla="*/ 4392706 w 4404870"/>
                  <a:gd name="connsiteY8" fmla="*/ 1105647 h 111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4870" h="1110779">
                    <a:moveTo>
                      <a:pt x="0" y="0"/>
                    </a:moveTo>
                    <a:cubicBezTo>
                      <a:pt x="48310" y="52294"/>
                      <a:pt x="96620" y="104589"/>
                      <a:pt x="131483" y="173318"/>
                    </a:cubicBezTo>
                    <a:cubicBezTo>
                      <a:pt x="166346" y="242047"/>
                      <a:pt x="130487" y="360580"/>
                      <a:pt x="209177" y="412376"/>
                    </a:cubicBezTo>
                    <a:cubicBezTo>
                      <a:pt x="287867" y="464172"/>
                      <a:pt x="406401" y="469153"/>
                      <a:pt x="603624" y="484094"/>
                    </a:cubicBezTo>
                    <a:cubicBezTo>
                      <a:pt x="800847" y="499035"/>
                      <a:pt x="1144495" y="459192"/>
                      <a:pt x="1392518" y="502023"/>
                    </a:cubicBezTo>
                    <a:cubicBezTo>
                      <a:pt x="1640541" y="544854"/>
                      <a:pt x="1865655" y="717176"/>
                      <a:pt x="2091765" y="741082"/>
                    </a:cubicBezTo>
                    <a:cubicBezTo>
                      <a:pt x="2317875" y="764988"/>
                      <a:pt x="2436408" y="637490"/>
                      <a:pt x="2749177" y="645459"/>
                    </a:cubicBezTo>
                    <a:cubicBezTo>
                      <a:pt x="3061946" y="653428"/>
                      <a:pt x="3694456" y="712196"/>
                      <a:pt x="3968377" y="788894"/>
                    </a:cubicBezTo>
                    <a:cubicBezTo>
                      <a:pt x="4242299" y="865592"/>
                      <a:pt x="4459443" y="1152463"/>
                      <a:pt x="4392706" y="1105647"/>
                    </a:cubicBezTo>
                  </a:path>
                </a:pathLst>
              </a:custGeom>
              <a:ln w="38100"/>
            </p:spPr>
            <p:style>
              <a:lnRef idx="1">
                <a:schemeClr val="accent4"/>
              </a:lnRef>
              <a:fillRef idx="0">
                <a:schemeClr val="accent4"/>
              </a:fillRef>
              <a:effectRef idx="0">
                <a:schemeClr val="accent4"/>
              </a:effectRef>
              <a:fontRef idx="minor">
                <a:schemeClr val="tx1"/>
              </a:fontRef>
            </p:style>
            <p:txBody>
              <a:bodyPr rtlCol="0" anchor="ctr"/>
              <a:lstStyle/>
              <a:p>
                <a:pPr algn="ctr"/>
                <a:endParaRPr lang="cs-CZ"/>
              </a:p>
            </p:txBody>
          </p:sp>
          <p:sp>
            <p:nvSpPr>
              <p:cNvPr id="7" name="Ovál 6">
                <a:extLst>
                  <a:ext uri="{FF2B5EF4-FFF2-40B4-BE49-F238E27FC236}">
                    <a16:creationId xmlns:a16="http://schemas.microsoft.com/office/drawing/2014/main" id="{25F63213-62A9-4BAB-9ADB-29EE63DB3954}"/>
                  </a:ext>
                </a:extLst>
              </p:cNvPr>
              <p:cNvSpPr/>
              <p:nvPr/>
            </p:nvSpPr>
            <p:spPr>
              <a:xfrm>
                <a:off x="2300942" y="2098862"/>
                <a:ext cx="185270" cy="189006"/>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cs-CZ"/>
              </a:p>
            </p:txBody>
          </p:sp>
          <p:sp>
            <p:nvSpPr>
              <p:cNvPr id="8" name="Ovál 7">
                <a:extLst>
                  <a:ext uri="{FF2B5EF4-FFF2-40B4-BE49-F238E27FC236}">
                    <a16:creationId xmlns:a16="http://schemas.microsoft.com/office/drawing/2014/main" id="{46D46449-6DFE-4676-93EC-62BCF7A432D6}"/>
                  </a:ext>
                </a:extLst>
              </p:cNvPr>
              <p:cNvSpPr/>
              <p:nvPr/>
            </p:nvSpPr>
            <p:spPr>
              <a:xfrm>
                <a:off x="2548737" y="2461085"/>
                <a:ext cx="185270" cy="189006"/>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cs-CZ"/>
              </a:p>
            </p:txBody>
          </p:sp>
          <p:sp>
            <p:nvSpPr>
              <p:cNvPr id="9" name="Ovál 8">
                <a:extLst>
                  <a:ext uri="{FF2B5EF4-FFF2-40B4-BE49-F238E27FC236}">
                    <a16:creationId xmlns:a16="http://schemas.microsoft.com/office/drawing/2014/main" id="{DEA62F06-2D09-4DEA-B995-A3174D926C37}"/>
                  </a:ext>
                </a:extLst>
              </p:cNvPr>
              <p:cNvSpPr/>
              <p:nvPr/>
            </p:nvSpPr>
            <p:spPr>
              <a:xfrm>
                <a:off x="2641372" y="2823308"/>
                <a:ext cx="185270" cy="189006"/>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cs-CZ"/>
              </a:p>
            </p:txBody>
          </p:sp>
          <p:sp>
            <p:nvSpPr>
              <p:cNvPr id="10" name="Ovál 9">
                <a:extLst>
                  <a:ext uri="{FF2B5EF4-FFF2-40B4-BE49-F238E27FC236}">
                    <a16:creationId xmlns:a16="http://schemas.microsoft.com/office/drawing/2014/main" id="{FDD27DC3-6111-46C2-814B-20547F3E48B7}"/>
                  </a:ext>
                </a:extLst>
              </p:cNvPr>
              <p:cNvSpPr/>
              <p:nvPr/>
            </p:nvSpPr>
            <p:spPr>
              <a:xfrm>
                <a:off x="2530235" y="3126378"/>
                <a:ext cx="185270" cy="189006"/>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cs-CZ" dirty="0"/>
              </a:p>
            </p:txBody>
          </p:sp>
          <p:sp>
            <p:nvSpPr>
              <p:cNvPr id="11" name="Ovál 10">
                <a:extLst>
                  <a:ext uri="{FF2B5EF4-FFF2-40B4-BE49-F238E27FC236}">
                    <a16:creationId xmlns:a16="http://schemas.microsoft.com/office/drawing/2014/main" id="{023B21ED-25F2-4F2D-8413-A8F8C23F67A6}"/>
                  </a:ext>
                </a:extLst>
              </p:cNvPr>
              <p:cNvSpPr/>
              <p:nvPr/>
            </p:nvSpPr>
            <p:spPr>
              <a:xfrm>
                <a:off x="2156999" y="3305922"/>
                <a:ext cx="185270" cy="189006"/>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cs-CZ"/>
              </a:p>
            </p:txBody>
          </p:sp>
          <p:sp>
            <p:nvSpPr>
              <p:cNvPr id="12" name="Ovál 11">
                <a:extLst>
                  <a:ext uri="{FF2B5EF4-FFF2-40B4-BE49-F238E27FC236}">
                    <a16:creationId xmlns:a16="http://schemas.microsoft.com/office/drawing/2014/main" id="{2D53364A-7FD0-4869-BC5C-7B0CE299346C}"/>
                  </a:ext>
                </a:extLst>
              </p:cNvPr>
              <p:cNvSpPr/>
              <p:nvPr/>
            </p:nvSpPr>
            <p:spPr>
              <a:xfrm>
                <a:off x="1857429" y="3430804"/>
                <a:ext cx="185270" cy="189006"/>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cs-CZ"/>
              </a:p>
            </p:txBody>
          </p:sp>
          <p:sp>
            <p:nvSpPr>
              <p:cNvPr id="13" name="Ovál 12">
                <a:extLst>
                  <a:ext uri="{FF2B5EF4-FFF2-40B4-BE49-F238E27FC236}">
                    <a16:creationId xmlns:a16="http://schemas.microsoft.com/office/drawing/2014/main" id="{F71C5D67-6F86-4603-8476-34FDD4D83C26}"/>
                  </a:ext>
                </a:extLst>
              </p:cNvPr>
              <p:cNvSpPr/>
              <p:nvPr/>
            </p:nvSpPr>
            <p:spPr>
              <a:xfrm>
                <a:off x="1969099" y="3619810"/>
                <a:ext cx="185270" cy="189006"/>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cs-CZ"/>
              </a:p>
            </p:txBody>
          </p:sp>
          <p:sp>
            <p:nvSpPr>
              <p:cNvPr id="14" name="Ovál 13">
                <a:extLst>
                  <a:ext uri="{FF2B5EF4-FFF2-40B4-BE49-F238E27FC236}">
                    <a16:creationId xmlns:a16="http://schemas.microsoft.com/office/drawing/2014/main" id="{F8AE510D-7D9D-4087-9789-CFC5AC4439BA}"/>
                  </a:ext>
                </a:extLst>
              </p:cNvPr>
              <p:cNvSpPr/>
              <p:nvPr/>
            </p:nvSpPr>
            <p:spPr>
              <a:xfrm>
                <a:off x="2070125" y="3774227"/>
                <a:ext cx="185270" cy="189006"/>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cs-CZ"/>
              </a:p>
            </p:txBody>
          </p:sp>
          <p:sp>
            <p:nvSpPr>
              <p:cNvPr id="15" name="Ovál 14">
                <a:extLst>
                  <a:ext uri="{FF2B5EF4-FFF2-40B4-BE49-F238E27FC236}">
                    <a16:creationId xmlns:a16="http://schemas.microsoft.com/office/drawing/2014/main" id="{E462F661-5BE4-4000-96CE-2F1B2E93F24F}"/>
                  </a:ext>
                </a:extLst>
              </p:cNvPr>
              <p:cNvSpPr/>
              <p:nvPr/>
            </p:nvSpPr>
            <p:spPr>
              <a:xfrm>
                <a:off x="2185158" y="3928644"/>
                <a:ext cx="185270" cy="189006"/>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cs-CZ" dirty="0"/>
              </a:p>
            </p:txBody>
          </p:sp>
          <p:sp>
            <p:nvSpPr>
              <p:cNvPr id="16" name="Ovál 15">
                <a:extLst>
                  <a:ext uri="{FF2B5EF4-FFF2-40B4-BE49-F238E27FC236}">
                    <a16:creationId xmlns:a16="http://schemas.microsoft.com/office/drawing/2014/main" id="{1859CD6C-F337-49A7-BFC6-C6FE4E91592C}"/>
                  </a:ext>
                </a:extLst>
              </p:cNvPr>
              <p:cNvSpPr/>
              <p:nvPr/>
            </p:nvSpPr>
            <p:spPr>
              <a:xfrm>
                <a:off x="2342269" y="4110037"/>
                <a:ext cx="185270" cy="189006"/>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cs-CZ"/>
              </a:p>
            </p:txBody>
          </p:sp>
          <p:sp>
            <p:nvSpPr>
              <p:cNvPr id="17" name="Ovál 16">
                <a:extLst>
                  <a:ext uri="{FF2B5EF4-FFF2-40B4-BE49-F238E27FC236}">
                    <a16:creationId xmlns:a16="http://schemas.microsoft.com/office/drawing/2014/main" id="{0446FBF5-7504-41C4-A667-56B3DA8B6CE5}"/>
                  </a:ext>
                </a:extLst>
              </p:cNvPr>
              <p:cNvSpPr/>
              <p:nvPr/>
            </p:nvSpPr>
            <p:spPr>
              <a:xfrm>
                <a:off x="2571764" y="4170531"/>
                <a:ext cx="185270" cy="189006"/>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cs-CZ"/>
              </a:p>
            </p:txBody>
          </p:sp>
          <p:sp>
            <p:nvSpPr>
              <p:cNvPr id="18" name="Ovál 17">
                <a:extLst>
                  <a:ext uri="{FF2B5EF4-FFF2-40B4-BE49-F238E27FC236}">
                    <a16:creationId xmlns:a16="http://schemas.microsoft.com/office/drawing/2014/main" id="{959722B3-C89F-4AD7-93E1-448B8D05BD34}"/>
                  </a:ext>
                </a:extLst>
              </p:cNvPr>
              <p:cNvSpPr/>
              <p:nvPr/>
            </p:nvSpPr>
            <p:spPr>
              <a:xfrm>
                <a:off x="2766571" y="4107142"/>
                <a:ext cx="185270" cy="189006"/>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cs-CZ"/>
              </a:p>
            </p:txBody>
          </p:sp>
          <p:sp>
            <p:nvSpPr>
              <p:cNvPr id="19" name="Ovál 18">
                <a:extLst>
                  <a:ext uri="{FF2B5EF4-FFF2-40B4-BE49-F238E27FC236}">
                    <a16:creationId xmlns:a16="http://schemas.microsoft.com/office/drawing/2014/main" id="{78FBC364-54B0-4C00-B45C-73079395D752}"/>
                  </a:ext>
                </a:extLst>
              </p:cNvPr>
              <p:cNvSpPr/>
              <p:nvPr/>
            </p:nvSpPr>
            <p:spPr>
              <a:xfrm>
                <a:off x="2961378" y="4049619"/>
                <a:ext cx="185270" cy="189006"/>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cs-CZ"/>
              </a:p>
            </p:txBody>
          </p:sp>
          <p:sp>
            <p:nvSpPr>
              <p:cNvPr id="20" name="Ovál 19">
                <a:extLst>
                  <a:ext uri="{FF2B5EF4-FFF2-40B4-BE49-F238E27FC236}">
                    <a16:creationId xmlns:a16="http://schemas.microsoft.com/office/drawing/2014/main" id="{904C748C-836E-4030-B94D-B00AEF1A4CAA}"/>
                  </a:ext>
                </a:extLst>
              </p:cNvPr>
              <p:cNvSpPr/>
              <p:nvPr/>
            </p:nvSpPr>
            <p:spPr>
              <a:xfrm>
                <a:off x="2985634" y="4258186"/>
                <a:ext cx="185270" cy="189006"/>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cs-CZ" dirty="0"/>
              </a:p>
            </p:txBody>
          </p:sp>
          <p:sp>
            <p:nvSpPr>
              <p:cNvPr id="21" name="Ovál 20">
                <a:extLst>
                  <a:ext uri="{FF2B5EF4-FFF2-40B4-BE49-F238E27FC236}">
                    <a16:creationId xmlns:a16="http://schemas.microsoft.com/office/drawing/2014/main" id="{F8F24533-BDEE-449D-95E9-45B819551C65}"/>
                  </a:ext>
                </a:extLst>
              </p:cNvPr>
              <p:cNvSpPr/>
              <p:nvPr/>
            </p:nvSpPr>
            <p:spPr>
              <a:xfrm>
                <a:off x="3019427" y="4447192"/>
                <a:ext cx="185270" cy="189006"/>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cs-CZ"/>
              </a:p>
            </p:txBody>
          </p:sp>
          <p:sp>
            <p:nvSpPr>
              <p:cNvPr id="22" name="Ovál 21">
                <a:extLst>
                  <a:ext uri="{FF2B5EF4-FFF2-40B4-BE49-F238E27FC236}">
                    <a16:creationId xmlns:a16="http://schemas.microsoft.com/office/drawing/2014/main" id="{5E70CD5D-9EC8-4223-B3E8-86FA5064EF7D}"/>
                  </a:ext>
                </a:extLst>
              </p:cNvPr>
              <p:cNvSpPr/>
              <p:nvPr/>
            </p:nvSpPr>
            <p:spPr>
              <a:xfrm>
                <a:off x="3079949" y="5103023"/>
                <a:ext cx="185270" cy="189006"/>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cs-CZ"/>
              </a:p>
            </p:txBody>
          </p:sp>
          <p:sp>
            <p:nvSpPr>
              <p:cNvPr id="23" name="Ovál 22">
                <a:extLst>
                  <a:ext uri="{FF2B5EF4-FFF2-40B4-BE49-F238E27FC236}">
                    <a16:creationId xmlns:a16="http://schemas.microsoft.com/office/drawing/2014/main" id="{381BB5E6-11B9-4CF7-B948-17332BD3E90A}"/>
                  </a:ext>
                </a:extLst>
              </p:cNvPr>
              <p:cNvSpPr/>
              <p:nvPr/>
            </p:nvSpPr>
            <p:spPr>
              <a:xfrm>
                <a:off x="3288577" y="5435039"/>
                <a:ext cx="185270" cy="189006"/>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cs-CZ"/>
              </a:p>
            </p:txBody>
          </p:sp>
          <p:sp>
            <p:nvSpPr>
              <p:cNvPr id="24" name="Ovál 23">
                <a:extLst>
                  <a:ext uri="{FF2B5EF4-FFF2-40B4-BE49-F238E27FC236}">
                    <a16:creationId xmlns:a16="http://schemas.microsoft.com/office/drawing/2014/main" id="{0906573E-7EE0-4EDC-9FCE-F65BA1F954AF}"/>
                  </a:ext>
                </a:extLst>
              </p:cNvPr>
              <p:cNvSpPr/>
              <p:nvPr/>
            </p:nvSpPr>
            <p:spPr>
              <a:xfrm>
                <a:off x="3418541" y="5630208"/>
                <a:ext cx="185270" cy="189006"/>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cs-CZ"/>
              </a:p>
            </p:txBody>
          </p:sp>
          <p:sp>
            <p:nvSpPr>
              <p:cNvPr id="29" name="TextovéPole 28">
                <a:extLst>
                  <a:ext uri="{FF2B5EF4-FFF2-40B4-BE49-F238E27FC236}">
                    <a16:creationId xmlns:a16="http://schemas.microsoft.com/office/drawing/2014/main" id="{572A2695-ABA7-4DA1-B56B-A45B35EB92B5}"/>
                  </a:ext>
                </a:extLst>
              </p:cNvPr>
              <p:cNvSpPr txBox="1"/>
              <p:nvPr/>
            </p:nvSpPr>
            <p:spPr>
              <a:xfrm>
                <a:off x="4059411" y="5611906"/>
                <a:ext cx="603767"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cs-CZ" dirty="0"/>
                  <a:t>345</a:t>
                </a:r>
              </a:p>
            </p:txBody>
          </p:sp>
        </p:grpSp>
      </p:grpSp>
      <p:grpSp>
        <p:nvGrpSpPr>
          <p:cNvPr id="31" name="Skupina 30">
            <a:extLst>
              <a:ext uri="{FF2B5EF4-FFF2-40B4-BE49-F238E27FC236}">
                <a16:creationId xmlns:a16="http://schemas.microsoft.com/office/drawing/2014/main" id="{8DD9787E-9E4B-4704-A3F7-D49B9560439E}"/>
              </a:ext>
            </a:extLst>
          </p:cNvPr>
          <p:cNvGrpSpPr/>
          <p:nvPr/>
        </p:nvGrpSpPr>
        <p:grpSpPr>
          <a:xfrm>
            <a:off x="8550874" y="2219325"/>
            <a:ext cx="3068388" cy="4038600"/>
            <a:chOff x="8550874" y="2219325"/>
            <a:chExt cx="3068388" cy="4038600"/>
          </a:xfrm>
        </p:grpSpPr>
        <p:pic>
          <p:nvPicPr>
            <p:cNvPr id="25" name="Obrázek 24">
              <a:extLst>
                <a:ext uri="{FF2B5EF4-FFF2-40B4-BE49-F238E27FC236}">
                  <a16:creationId xmlns:a16="http://schemas.microsoft.com/office/drawing/2014/main" id="{6FD04353-3416-4AA4-B90F-82A93918C4C0}"/>
                </a:ext>
              </a:extLst>
            </p:cNvPr>
            <p:cNvPicPr>
              <a:picLocks noChangeAspect="1"/>
            </p:cNvPicPr>
            <p:nvPr/>
          </p:nvPicPr>
          <p:blipFill rotWithShape="1">
            <a:blip r:embed="rId4"/>
            <a:srcRect l="36707" t="28889" r="38125" b="12222"/>
            <a:stretch/>
          </p:blipFill>
          <p:spPr>
            <a:xfrm>
              <a:off x="8550874" y="2219325"/>
              <a:ext cx="3068388" cy="4038600"/>
            </a:xfrm>
            <a:prstGeom prst="rect">
              <a:avLst/>
            </a:prstGeom>
            <a:ln w="12700">
              <a:solidFill>
                <a:schemeClr val="tx1"/>
              </a:solidFill>
            </a:ln>
          </p:spPr>
        </p:pic>
        <p:sp>
          <p:nvSpPr>
            <p:cNvPr id="27" name="Volný tvar: obrazec 26">
              <a:extLst>
                <a:ext uri="{FF2B5EF4-FFF2-40B4-BE49-F238E27FC236}">
                  <a16:creationId xmlns:a16="http://schemas.microsoft.com/office/drawing/2014/main" id="{61348EBA-B595-49E4-906D-822EC7C38B3B}"/>
                </a:ext>
              </a:extLst>
            </p:cNvPr>
            <p:cNvSpPr/>
            <p:nvPr/>
          </p:nvSpPr>
          <p:spPr>
            <a:xfrm>
              <a:off x="8611737" y="2558955"/>
              <a:ext cx="1926263" cy="2605604"/>
            </a:xfrm>
            <a:custGeom>
              <a:avLst/>
              <a:gdLst>
                <a:gd name="connsiteX0" fmla="*/ 0 w 1926263"/>
                <a:gd name="connsiteY0" fmla="*/ 0 h 2605604"/>
                <a:gd name="connsiteX1" fmla="*/ 334370 w 1926263"/>
                <a:gd name="connsiteY1" fmla="*/ 109182 h 2605604"/>
                <a:gd name="connsiteX2" fmla="*/ 709684 w 1926263"/>
                <a:gd name="connsiteY2" fmla="*/ 443552 h 2605604"/>
                <a:gd name="connsiteX3" fmla="*/ 1235123 w 1926263"/>
                <a:gd name="connsiteY3" fmla="*/ 566382 h 2605604"/>
                <a:gd name="connsiteX4" fmla="*/ 1549021 w 1926263"/>
                <a:gd name="connsiteY4" fmla="*/ 675564 h 2605604"/>
                <a:gd name="connsiteX5" fmla="*/ 1801505 w 1926263"/>
                <a:gd name="connsiteY5" fmla="*/ 1078173 h 2605604"/>
                <a:gd name="connsiteX6" fmla="*/ 1644556 w 1926263"/>
                <a:gd name="connsiteY6" fmla="*/ 1473958 h 2605604"/>
                <a:gd name="connsiteX7" fmla="*/ 1412544 w 1926263"/>
                <a:gd name="connsiteY7" fmla="*/ 1801505 h 2605604"/>
                <a:gd name="connsiteX8" fmla="*/ 1371600 w 1926263"/>
                <a:gd name="connsiteY8" fmla="*/ 2415654 h 2605604"/>
                <a:gd name="connsiteX9" fmla="*/ 1330657 w 1926263"/>
                <a:gd name="connsiteY9" fmla="*/ 2565779 h 2605604"/>
                <a:gd name="connsiteX10" fmla="*/ 1501254 w 1926263"/>
                <a:gd name="connsiteY10" fmla="*/ 2599899 h 2605604"/>
                <a:gd name="connsiteX11" fmla="*/ 1917511 w 1926263"/>
                <a:gd name="connsiteY11" fmla="*/ 2470245 h 2605604"/>
                <a:gd name="connsiteX12" fmla="*/ 1787857 w 1926263"/>
                <a:gd name="connsiteY12" fmla="*/ 2279176 h 2605604"/>
                <a:gd name="connsiteX13" fmla="*/ 1828800 w 1926263"/>
                <a:gd name="connsiteY13" fmla="*/ 2210938 h 2605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26263" h="2605604">
                  <a:moveTo>
                    <a:pt x="0" y="0"/>
                  </a:moveTo>
                  <a:cubicBezTo>
                    <a:pt x="108044" y="17628"/>
                    <a:pt x="216089" y="35257"/>
                    <a:pt x="334370" y="109182"/>
                  </a:cubicBezTo>
                  <a:cubicBezTo>
                    <a:pt x="452651" y="183107"/>
                    <a:pt x="559558" y="367352"/>
                    <a:pt x="709684" y="443552"/>
                  </a:cubicBezTo>
                  <a:cubicBezTo>
                    <a:pt x="859810" y="519752"/>
                    <a:pt x="1095233" y="527713"/>
                    <a:pt x="1235123" y="566382"/>
                  </a:cubicBezTo>
                  <a:cubicBezTo>
                    <a:pt x="1375013" y="605051"/>
                    <a:pt x="1454624" y="590266"/>
                    <a:pt x="1549021" y="675564"/>
                  </a:cubicBezTo>
                  <a:cubicBezTo>
                    <a:pt x="1643418" y="760863"/>
                    <a:pt x="1785583" y="945107"/>
                    <a:pt x="1801505" y="1078173"/>
                  </a:cubicBezTo>
                  <a:cubicBezTo>
                    <a:pt x="1817428" y="1211239"/>
                    <a:pt x="1709383" y="1353403"/>
                    <a:pt x="1644556" y="1473958"/>
                  </a:cubicBezTo>
                  <a:cubicBezTo>
                    <a:pt x="1579729" y="1594513"/>
                    <a:pt x="1458037" y="1644556"/>
                    <a:pt x="1412544" y="1801505"/>
                  </a:cubicBezTo>
                  <a:cubicBezTo>
                    <a:pt x="1367051" y="1958454"/>
                    <a:pt x="1385248" y="2288275"/>
                    <a:pt x="1371600" y="2415654"/>
                  </a:cubicBezTo>
                  <a:cubicBezTo>
                    <a:pt x="1357952" y="2543033"/>
                    <a:pt x="1309048" y="2535072"/>
                    <a:pt x="1330657" y="2565779"/>
                  </a:cubicBezTo>
                  <a:cubicBezTo>
                    <a:pt x="1352266" y="2596486"/>
                    <a:pt x="1403445" y="2615821"/>
                    <a:pt x="1501254" y="2599899"/>
                  </a:cubicBezTo>
                  <a:cubicBezTo>
                    <a:pt x="1599063" y="2583977"/>
                    <a:pt x="1869744" y="2523699"/>
                    <a:pt x="1917511" y="2470245"/>
                  </a:cubicBezTo>
                  <a:cubicBezTo>
                    <a:pt x="1965278" y="2416791"/>
                    <a:pt x="1802642" y="2322394"/>
                    <a:pt x="1787857" y="2279176"/>
                  </a:cubicBezTo>
                  <a:cubicBezTo>
                    <a:pt x="1773072" y="2235958"/>
                    <a:pt x="1801505" y="2233684"/>
                    <a:pt x="1828800" y="2210938"/>
                  </a:cubicBezTo>
                </a:path>
              </a:pathLst>
            </a:custGeom>
            <a:ln w="38100"/>
          </p:spPr>
          <p:style>
            <a:lnRef idx="1">
              <a:schemeClr val="accent4"/>
            </a:lnRef>
            <a:fillRef idx="0">
              <a:schemeClr val="accent4"/>
            </a:fillRef>
            <a:effectRef idx="0">
              <a:schemeClr val="accent4"/>
            </a:effectRef>
            <a:fontRef idx="minor">
              <a:schemeClr val="tx1"/>
            </a:fontRef>
          </p:style>
          <p:txBody>
            <a:bodyPr rtlCol="0" anchor="ctr"/>
            <a:lstStyle/>
            <a:p>
              <a:pPr algn="ctr"/>
              <a:endParaRPr lang="cs-CZ"/>
            </a:p>
          </p:txBody>
        </p:sp>
        <p:sp>
          <p:nvSpPr>
            <p:cNvPr id="28" name="Ovál 27">
              <a:extLst>
                <a:ext uri="{FF2B5EF4-FFF2-40B4-BE49-F238E27FC236}">
                  <a16:creationId xmlns:a16="http://schemas.microsoft.com/office/drawing/2014/main" id="{8F914291-2BB7-43EA-8352-E367F385ABFC}"/>
                </a:ext>
              </a:extLst>
            </p:cNvPr>
            <p:cNvSpPr/>
            <p:nvPr/>
          </p:nvSpPr>
          <p:spPr>
            <a:xfrm>
              <a:off x="10352730" y="4701035"/>
              <a:ext cx="185270" cy="189006"/>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cs-CZ"/>
            </a:p>
          </p:txBody>
        </p:sp>
        <p:pic>
          <p:nvPicPr>
            <p:cNvPr id="30" name="Obrázek 29">
              <a:extLst>
                <a:ext uri="{FF2B5EF4-FFF2-40B4-BE49-F238E27FC236}">
                  <a16:creationId xmlns:a16="http://schemas.microsoft.com/office/drawing/2014/main" id="{D0E17CCE-9860-4C68-B957-16C62CBF4D8F}"/>
                </a:ext>
              </a:extLst>
            </p:cNvPr>
            <p:cNvPicPr>
              <a:picLocks noChangeAspect="1"/>
            </p:cNvPicPr>
            <p:nvPr/>
          </p:nvPicPr>
          <p:blipFill>
            <a:blip r:embed="rId5"/>
            <a:stretch>
              <a:fillRect/>
            </a:stretch>
          </p:blipFill>
          <p:spPr>
            <a:xfrm>
              <a:off x="9230414" y="2489836"/>
              <a:ext cx="688908" cy="493819"/>
            </a:xfrm>
            <a:prstGeom prst="rect">
              <a:avLst/>
            </a:prstGeom>
          </p:spPr>
        </p:pic>
      </p:grpSp>
    </p:spTree>
    <p:extLst>
      <p:ext uri="{BB962C8B-B14F-4D97-AF65-F5344CB8AC3E}">
        <p14:creationId xmlns:p14="http://schemas.microsoft.com/office/powerpoint/2010/main" val="847481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1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10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1000"/>
                                        <p:tgtEl>
                                          <p:spTgt spid="3">
                                            <p:txEl>
                                              <p:pRg st="2" end="2"/>
                                            </p:txEl>
                                          </p:spTgt>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arn(inVertical)">
                                      <p:cBhvr>
                                        <p:cTn id="27" dur="1000"/>
                                        <p:tgtEl>
                                          <p:spTgt spid="3">
                                            <p:txEl>
                                              <p:pRg st="3" end="3"/>
                                            </p:txEl>
                                          </p:spTgt>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barn(inVertical)">
                                      <p:cBhvr>
                                        <p:cTn id="30" dur="1000"/>
                                        <p:tgtEl>
                                          <p:spTgt spid="3">
                                            <p:txEl>
                                              <p:pRg st="4" end="4"/>
                                            </p:txEl>
                                          </p:spTgt>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barn(inVertical)">
                                      <p:cBhvr>
                                        <p:cTn id="33" dur="1000"/>
                                        <p:tgtEl>
                                          <p:spTgt spid="3">
                                            <p:txEl>
                                              <p:pRg st="5" end="5"/>
                                            </p:txEl>
                                          </p:spTgt>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barn(inVertical)">
                                      <p:cBhvr>
                                        <p:cTn id="36" dur="1000"/>
                                        <p:tgtEl>
                                          <p:spTgt spid="3">
                                            <p:txEl>
                                              <p:pRg st="6" end="6"/>
                                            </p:txEl>
                                          </p:spTgt>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barn(inVertical)">
                                      <p:cBhvr>
                                        <p:cTn id="39" dur="1000"/>
                                        <p:tgtEl>
                                          <p:spTgt spid="3">
                                            <p:txEl>
                                              <p:pRg st="7" end="7"/>
                                            </p:txEl>
                                          </p:spTgt>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barn(inVertical)">
                                      <p:cBhvr>
                                        <p:cTn id="42" dur="1000"/>
                                        <p:tgtEl>
                                          <p:spTgt spid="3">
                                            <p:txEl>
                                              <p:pRg st="8" end="8"/>
                                            </p:txEl>
                                          </p:spTgt>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animEffect transition="in" filter="barn(inVertical)">
                                      <p:cBhvr>
                                        <p:cTn id="45" dur="1000"/>
                                        <p:tgtEl>
                                          <p:spTgt spid="3">
                                            <p:txEl>
                                              <p:pRg st="9" end="9"/>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circle(in)">
                                      <p:cBhvr>
                                        <p:cTn id="50" dur="2000"/>
                                        <p:tgtEl>
                                          <p:spTgt spid="33"/>
                                        </p:tgtEl>
                                      </p:cBhvr>
                                    </p:animEffect>
                                  </p:childTnLst>
                                </p:cTn>
                              </p:par>
                              <p:par>
                                <p:cTn id="51" presetID="6" presetClass="entr" presetSubtype="16" fill="hold" nodeType="with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circle(in)">
                                      <p:cBhvr>
                                        <p:cTn id="53"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0B7D3A6-0DC3-4672-B22D-DFA6EF8D8137}"/>
              </a:ext>
            </a:extLst>
          </p:cNvPr>
          <p:cNvSpPr>
            <a:spLocks noGrp="1"/>
          </p:cNvSpPr>
          <p:nvPr>
            <p:ph type="title"/>
          </p:nvPr>
        </p:nvSpPr>
        <p:spPr/>
        <p:txBody>
          <a:bodyPr/>
          <a:lstStyle/>
          <a:p>
            <a:r>
              <a:rPr lang="cs-CZ" dirty="0"/>
              <a:t>Spojení Kladno-Letiště Václava Havla</a:t>
            </a:r>
          </a:p>
        </p:txBody>
      </p:sp>
      <p:sp>
        <p:nvSpPr>
          <p:cNvPr id="3" name="Zástupný symbol pro obsah 2">
            <a:extLst>
              <a:ext uri="{FF2B5EF4-FFF2-40B4-BE49-F238E27FC236}">
                <a16:creationId xmlns:a16="http://schemas.microsoft.com/office/drawing/2014/main" id="{4186596A-A7EE-4282-91EE-CAC7372B9B83}"/>
              </a:ext>
            </a:extLst>
          </p:cNvPr>
          <p:cNvSpPr>
            <a:spLocks noGrp="1"/>
          </p:cNvSpPr>
          <p:nvPr>
            <p:ph idx="1"/>
          </p:nvPr>
        </p:nvSpPr>
        <p:spPr>
          <a:xfrm>
            <a:off x="1371600" y="2063691"/>
            <a:ext cx="5397690" cy="4218937"/>
          </a:xfrm>
        </p:spPr>
        <p:txBody>
          <a:bodyPr>
            <a:normAutofit/>
          </a:bodyPr>
          <a:lstStyle/>
          <a:p>
            <a:r>
              <a:rPr lang="cs-CZ" dirty="0"/>
              <a:t>Pouze linky 322(45 min) a 324(35min)</a:t>
            </a:r>
          </a:p>
          <a:p>
            <a:r>
              <a:rPr lang="cs-CZ" dirty="0"/>
              <a:t>Nutná kompenzace za spoje 324</a:t>
            </a:r>
          </a:p>
          <a:p>
            <a:r>
              <a:rPr lang="cs-CZ" dirty="0"/>
              <a:t>Zavedení linky 365</a:t>
            </a:r>
          </a:p>
          <a:p>
            <a:pPr lvl="1"/>
            <a:r>
              <a:rPr lang="cs-CZ" dirty="0"/>
              <a:t>Kladno, Energie – Praha, K letišti</a:t>
            </a:r>
          </a:p>
          <a:p>
            <a:pPr lvl="1"/>
            <a:r>
              <a:rPr lang="cs-CZ" dirty="0"/>
              <a:t>zkracuje dobu cesty na letiště o třetinu</a:t>
            </a:r>
          </a:p>
          <a:p>
            <a:pPr lvl="1"/>
            <a:r>
              <a:rPr lang="cs-CZ" dirty="0"/>
              <a:t>špičky pracovních dnů</a:t>
            </a:r>
          </a:p>
          <a:p>
            <a:pPr lvl="1"/>
            <a:r>
              <a:rPr lang="cs-CZ" dirty="0"/>
              <a:t>interval 30 minut</a:t>
            </a:r>
          </a:p>
          <a:p>
            <a:pPr lvl="1"/>
            <a:r>
              <a:rPr lang="cs-CZ" dirty="0"/>
              <a:t>přebírá část spojů linky 601</a:t>
            </a:r>
          </a:p>
          <a:p>
            <a:pPr lvl="1"/>
            <a:r>
              <a:rPr lang="cs-CZ" dirty="0"/>
              <a:t>zastavuje ve všech zastávkách MHD</a:t>
            </a:r>
          </a:p>
          <a:p>
            <a:pPr lvl="1"/>
            <a:r>
              <a:rPr lang="cs-CZ" dirty="0"/>
              <a:t>standartní vozidla</a:t>
            </a:r>
          </a:p>
        </p:txBody>
      </p:sp>
      <p:grpSp>
        <p:nvGrpSpPr>
          <p:cNvPr id="45" name="Skupina 44">
            <a:extLst>
              <a:ext uri="{FF2B5EF4-FFF2-40B4-BE49-F238E27FC236}">
                <a16:creationId xmlns:a16="http://schemas.microsoft.com/office/drawing/2014/main" id="{84C8B4CC-C868-4D52-B264-05E14FED2B88}"/>
              </a:ext>
            </a:extLst>
          </p:cNvPr>
          <p:cNvGrpSpPr/>
          <p:nvPr/>
        </p:nvGrpSpPr>
        <p:grpSpPr>
          <a:xfrm>
            <a:off x="1751278" y="1740338"/>
            <a:ext cx="9418309" cy="4488000"/>
            <a:chOff x="985963" y="2063692"/>
            <a:chExt cx="9418309" cy="4488000"/>
          </a:xfrm>
        </p:grpSpPr>
        <p:grpSp>
          <p:nvGrpSpPr>
            <p:cNvPr id="38" name="Skupina 37">
              <a:extLst>
                <a:ext uri="{FF2B5EF4-FFF2-40B4-BE49-F238E27FC236}">
                  <a16:creationId xmlns:a16="http://schemas.microsoft.com/office/drawing/2014/main" id="{35173CCD-3BFE-4234-8864-60EE477A2254}"/>
                </a:ext>
              </a:extLst>
            </p:cNvPr>
            <p:cNvGrpSpPr/>
            <p:nvPr/>
          </p:nvGrpSpPr>
          <p:grpSpPr>
            <a:xfrm>
              <a:off x="985963" y="2063692"/>
              <a:ext cx="9418309" cy="4488000"/>
              <a:chOff x="2146853" y="2063692"/>
              <a:chExt cx="9418309" cy="4488000"/>
            </a:xfrm>
          </p:grpSpPr>
          <p:pic>
            <p:nvPicPr>
              <p:cNvPr id="37" name="Obrázek 36">
                <a:extLst>
                  <a:ext uri="{FF2B5EF4-FFF2-40B4-BE49-F238E27FC236}">
                    <a16:creationId xmlns:a16="http://schemas.microsoft.com/office/drawing/2014/main" id="{C7FD78C0-E4FB-4E27-A386-60D3760CC04A}"/>
                  </a:ext>
                </a:extLst>
              </p:cNvPr>
              <p:cNvPicPr>
                <a:picLocks noChangeAspect="1"/>
              </p:cNvPicPr>
              <p:nvPr/>
            </p:nvPicPr>
            <p:blipFill rotWithShape="1">
              <a:blip r:embed="rId3"/>
              <a:srcRect l="13696" t="22493" r="9055" b="12065"/>
              <a:stretch/>
            </p:blipFill>
            <p:spPr>
              <a:xfrm>
                <a:off x="2146853" y="2063692"/>
                <a:ext cx="9418309" cy="4488000"/>
              </a:xfrm>
              <a:prstGeom prst="rect">
                <a:avLst/>
              </a:prstGeom>
            </p:spPr>
          </p:pic>
          <p:grpSp>
            <p:nvGrpSpPr>
              <p:cNvPr id="35" name="Skupina 34">
                <a:extLst>
                  <a:ext uri="{FF2B5EF4-FFF2-40B4-BE49-F238E27FC236}">
                    <a16:creationId xmlns:a16="http://schemas.microsoft.com/office/drawing/2014/main" id="{A3A8C2D2-002F-42EC-B69E-8AED43F0F84F}"/>
                  </a:ext>
                </a:extLst>
              </p:cNvPr>
              <p:cNvGrpSpPr/>
              <p:nvPr/>
            </p:nvGrpSpPr>
            <p:grpSpPr>
              <a:xfrm>
                <a:off x="2782681" y="3343380"/>
                <a:ext cx="8432485" cy="3116143"/>
                <a:chOff x="2782681" y="3343380"/>
                <a:chExt cx="8432485" cy="3116143"/>
              </a:xfrm>
            </p:grpSpPr>
            <p:sp>
              <p:nvSpPr>
                <p:cNvPr id="8" name="Volný tvar: obrazec 7">
                  <a:extLst>
                    <a:ext uri="{FF2B5EF4-FFF2-40B4-BE49-F238E27FC236}">
                      <a16:creationId xmlns:a16="http://schemas.microsoft.com/office/drawing/2014/main" id="{91B7D1F8-34F5-47C5-9E6D-D860C2BB23C9}"/>
                    </a:ext>
                  </a:extLst>
                </p:cNvPr>
                <p:cNvSpPr/>
                <p:nvPr/>
              </p:nvSpPr>
              <p:spPr>
                <a:xfrm>
                  <a:off x="2861218" y="3343380"/>
                  <a:ext cx="8173290" cy="2849857"/>
                </a:xfrm>
                <a:custGeom>
                  <a:avLst/>
                  <a:gdLst>
                    <a:gd name="connsiteX0" fmla="*/ 5398 w 8173290"/>
                    <a:gd name="connsiteY0" fmla="*/ 224463 h 2849857"/>
                    <a:gd name="connsiteX1" fmla="*/ 5398 w 8173290"/>
                    <a:gd name="connsiteY1" fmla="*/ 493734 h 2849857"/>
                    <a:gd name="connsiteX2" fmla="*/ 61496 w 8173290"/>
                    <a:gd name="connsiteY2" fmla="*/ 549832 h 2849857"/>
                    <a:gd name="connsiteX3" fmla="*/ 571989 w 8173290"/>
                    <a:gd name="connsiteY3" fmla="*/ 533003 h 2849857"/>
                    <a:gd name="connsiteX4" fmla="*/ 947847 w 8173290"/>
                    <a:gd name="connsiteY4" fmla="*/ 263732 h 2849857"/>
                    <a:gd name="connsiteX5" fmla="*/ 1228338 w 8173290"/>
                    <a:gd name="connsiteY5" fmla="*/ 740566 h 2849857"/>
                    <a:gd name="connsiteX6" fmla="*/ 1491999 w 8173290"/>
                    <a:gd name="connsiteY6" fmla="*/ 987398 h 2849857"/>
                    <a:gd name="connsiteX7" fmla="*/ 1654684 w 8173290"/>
                    <a:gd name="connsiteY7" fmla="*/ 1004227 h 2849857"/>
                    <a:gd name="connsiteX8" fmla="*/ 2019322 w 8173290"/>
                    <a:gd name="connsiteY8" fmla="*/ 830323 h 2849857"/>
                    <a:gd name="connsiteX9" fmla="*/ 2698110 w 8173290"/>
                    <a:gd name="connsiteY9" fmla="*/ 639589 h 2849857"/>
                    <a:gd name="connsiteX10" fmla="*/ 2961771 w 8173290"/>
                    <a:gd name="connsiteY10" fmla="*/ 269341 h 2849857"/>
                    <a:gd name="connsiteX11" fmla="*/ 3651778 w 8173290"/>
                    <a:gd name="connsiteY11" fmla="*/ 78608 h 2849857"/>
                    <a:gd name="connsiteX12" fmla="*/ 4055685 w 8173290"/>
                    <a:gd name="connsiteY12" fmla="*/ 70 h 2849857"/>
                    <a:gd name="connsiteX13" fmla="*/ 4218370 w 8173290"/>
                    <a:gd name="connsiteY13" fmla="*/ 89827 h 2849857"/>
                    <a:gd name="connsiteX14" fmla="*/ 4611057 w 8173290"/>
                    <a:gd name="connsiteY14" fmla="*/ 252512 h 2849857"/>
                    <a:gd name="connsiteX15" fmla="*/ 5014964 w 8173290"/>
                    <a:gd name="connsiteY15" fmla="*/ 202024 h 2849857"/>
                    <a:gd name="connsiteX16" fmla="*/ 5508627 w 8173290"/>
                    <a:gd name="connsiteY16" fmla="*/ 123486 h 2849857"/>
                    <a:gd name="connsiteX17" fmla="*/ 5704971 w 8173290"/>
                    <a:gd name="connsiteY17" fmla="*/ 168365 h 2849857"/>
                    <a:gd name="connsiteX18" fmla="*/ 6445467 w 8173290"/>
                    <a:gd name="connsiteY18" fmla="*/ 729346 h 2849857"/>
                    <a:gd name="connsiteX19" fmla="*/ 7982556 w 8173290"/>
                    <a:gd name="connsiteY19" fmla="*/ 2013994 h 2849857"/>
                    <a:gd name="connsiteX20" fmla="*/ 7438404 w 8173290"/>
                    <a:gd name="connsiteY20" fmla="*/ 2429121 h 2849857"/>
                    <a:gd name="connsiteX21" fmla="*/ 7371086 w 8173290"/>
                    <a:gd name="connsiteY21" fmla="*/ 2524487 h 2849857"/>
                    <a:gd name="connsiteX22" fmla="*/ 7533771 w 8173290"/>
                    <a:gd name="connsiteY22" fmla="*/ 2423511 h 2849857"/>
                    <a:gd name="connsiteX23" fmla="*/ 7864750 w 8173290"/>
                    <a:gd name="connsiteY23" fmla="*/ 2333754 h 2849857"/>
                    <a:gd name="connsiteX24" fmla="*/ 8038654 w 8173290"/>
                    <a:gd name="connsiteY24" fmla="*/ 2395462 h 2849857"/>
                    <a:gd name="connsiteX25" fmla="*/ 8173290 w 8173290"/>
                    <a:gd name="connsiteY25" fmla="*/ 2849857 h 2849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73290" h="2849857">
                      <a:moveTo>
                        <a:pt x="5398" y="224463"/>
                      </a:moveTo>
                      <a:cubicBezTo>
                        <a:pt x="723" y="331984"/>
                        <a:pt x="-3952" y="439506"/>
                        <a:pt x="5398" y="493734"/>
                      </a:cubicBezTo>
                      <a:cubicBezTo>
                        <a:pt x="14748" y="547962"/>
                        <a:pt x="-32936" y="543287"/>
                        <a:pt x="61496" y="549832"/>
                      </a:cubicBezTo>
                      <a:cubicBezTo>
                        <a:pt x="155928" y="556377"/>
                        <a:pt x="424264" y="580686"/>
                        <a:pt x="571989" y="533003"/>
                      </a:cubicBezTo>
                      <a:cubicBezTo>
                        <a:pt x="719714" y="485320"/>
                        <a:pt x="838455" y="229138"/>
                        <a:pt x="947847" y="263732"/>
                      </a:cubicBezTo>
                      <a:cubicBezTo>
                        <a:pt x="1057239" y="298326"/>
                        <a:pt x="1137646" y="619955"/>
                        <a:pt x="1228338" y="740566"/>
                      </a:cubicBezTo>
                      <a:cubicBezTo>
                        <a:pt x="1319030" y="861177"/>
                        <a:pt x="1420941" y="943455"/>
                        <a:pt x="1491999" y="987398"/>
                      </a:cubicBezTo>
                      <a:cubicBezTo>
                        <a:pt x="1563057" y="1031341"/>
                        <a:pt x="1566797" y="1030406"/>
                        <a:pt x="1654684" y="1004227"/>
                      </a:cubicBezTo>
                      <a:cubicBezTo>
                        <a:pt x="1742571" y="978048"/>
                        <a:pt x="1845418" y="891096"/>
                        <a:pt x="2019322" y="830323"/>
                      </a:cubicBezTo>
                      <a:cubicBezTo>
                        <a:pt x="2193226" y="769550"/>
                        <a:pt x="2541035" y="733086"/>
                        <a:pt x="2698110" y="639589"/>
                      </a:cubicBezTo>
                      <a:cubicBezTo>
                        <a:pt x="2855185" y="546092"/>
                        <a:pt x="2802826" y="362838"/>
                        <a:pt x="2961771" y="269341"/>
                      </a:cubicBezTo>
                      <a:cubicBezTo>
                        <a:pt x="3120716" y="175844"/>
                        <a:pt x="3469459" y="123486"/>
                        <a:pt x="3651778" y="78608"/>
                      </a:cubicBezTo>
                      <a:cubicBezTo>
                        <a:pt x="3834097" y="33730"/>
                        <a:pt x="3961253" y="-1800"/>
                        <a:pt x="4055685" y="70"/>
                      </a:cubicBezTo>
                      <a:cubicBezTo>
                        <a:pt x="4150117" y="1940"/>
                        <a:pt x="4125808" y="47753"/>
                        <a:pt x="4218370" y="89827"/>
                      </a:cubicBezTo>
                      <a:cubicBezTo>
                        <a:pt x="4310932" y="131901"/>
                        <a:pt x="4478291" y="233813"/>
                        <a:pt x="4611057" y="252512"/>
                      </a:cubicBezTo>
                      <a:cubicBezTo>
                        <a:pt x="4743823" y="271211"/>
                        <a:pt x="4865369" y="223528"/>
                        <a:pt x="5014964" y="202024"/>
                      </a:cubicBezTo>
                      <a:cubicBezTo>
                        <a:pt x="5164559" y="180520"/>
                        <a:pt x="5393626" y="129096"/>
                        <a:pt x="5508627" y="123486"/>
                      </a:cubicBezTo>
                      <a:cubicBezTo>
                        <a:pt x="5623628" y="117876"/>
                        <a:pt x="5548831" y="67388"/>
                        <a:pt x="5704971" y="168365"/>
                      </a:cubicBezTo>
                      <a:cubicBezTo>
                        <a:pt x="5861111" y="269342"/>
                        <a:pt x="6065870" y="421741"/>
                        <a:pt x="6445467" y="729346"/>
                      </a:cubicBezTo>
                      <a:cubicBezTo>
                        <a:pt x="6825065" y="1036951"/>
                        <a:pt x="7817067" y="1730698"/>
                        <a:pt x="7982556" y="2013994"/>
                      </a:cubicBezTo>
                      <a:cubicBezTo>
                        <a:pt x="8148045" y="2297290"/>
                        <a:pt x="7540316" y="2344039"/>
                        <a:pt x="7438404" y="2429121"/>
                      </a:cubicBezTo>
                      <a:cubicBezTo>
                        <a:pt x="7336492" y="2514203"/>
                        <a:pt x="7355192" y="2525422"/>
                        <a:pt x="7371086" y="2524487"/>
                      </a:cubicBezTo>
                      <a:cubicBezTo>
                        <a:pt x="7386980" y="2523552"/>
                        <a:pt x="7451494" y="2455300"/>
                        <a:pt x="7533771" y="2423511"/>
                      </a:cubicBezTo>
                      <a:cubicBezTo>
                        <a:pt x="7616048" y="2391722"/>
                        <a:pt x="7780603" y="2338429"/>
                        <a:pt x="7864750" y="2333754"/>
                      </a:cubicBezTo>
                      <a:cubicBezTo>
                        <a:pt x="7948897" y="2329079"/>
                        <a:pt x="7987231" y="2309445"/>
                        <a:pt x="8038654" y="2395462"/>
                      </a:cubicBezTo>
                      <a:cubicBezTo>
                        <a:pt x="8090077" y="2481479"/>
                        <a:pt x="8154591" y="2780669"/>
                        <a:pt x="8173290" y="2849857"/>
                      </a:cubicBezTo>
                    </a:path>
                  </a:pathLst>
                </a:custGeom>
                <a:ln w="38100"/>
              </p:spPr>
              <p:style>
                <a:lnRef idx="1">
                  <a:schemeClr val="accent4"/>
                </a:lnRef>
                <a:fillRef idx="0">
                  <a:schemeClr val="accent4"/>
                </a:fillRef>
                <a:effectRef idx="0">
                  <a:schemeClr val="accent4"/>
                </a:effectRef>
                <a:fontRef idx="minor">
                  <a:schemeClr val="tx1"/>
                </a:fontRef>
              </p:style>
              <p:txBody>
                <a:bodyPr rtlCol="0" anchor="ctr"/>
                <a:lstStyle/>
                <a:p>
                  <a:pPr algn="ctr"/>
                  <a:endParaRPr lang="cs-CZ"/>
                </a:p>
              </p:txBody>
            </p:sp>
            <p:sp>
              <p:nvSpPr>
                <p:cNvPr id="9" name="Ovál 8">
                  <a:extLst>
                    <a:ext uri="{FF2B5EF4-FFF2-40B4-BE49-F238E27FC236}">
                      <a16:creationId xmlns:a16="http://schemas.microsoft.com/office/drawing/2014/main" id="{A5CF1356-75DC-4949-BB90-C9FA02423C3B}"/>
                    </a:ext>
                  </a:extLst>
                </p:cNvPr>
                <p:cNvSpPr/>
                <p:nvPr/>
              </p:nvSpPr>
              <p:spPr>
                <a:xfrm>
                  <a:off x="2782681" y="3549592"/>
                  <a:ext cx="157074" cy="162685"/>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cs-CZ"/>
                </a:p>
              </p:txBody>
            </p:sp>
            <p:sp>
              <p:nvSpPr>
                <p:cNvPr id="10" name="Ovál 9">
                  <a:extLst>
                    <a:ext uri="{FF2B5EF4-FFF2-40B4-BE49-F238E27FC236}">
                      <a16:creationId xmlns:a16="http://schemas.microsoft.com/office/drawing/2014/main" id="{1D4DC69C-29F8-4E45-BC6F-7E9E54035EDB}"/>
                    </a:ext>
                  </a:extLst>
                </p:cNvPr>
                <p:cNvSpPr/>
                <p:nvPr/>
              </p:nvSpPr>
              <p:spPr>
                <a:xfrm>
                  <a:off x="2782681" y="3725114"/>
                  <a:ext cx="157074" cy="162685"/>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cs-CZ"/>
                </a:p>
              </p:txBody>
            </p:sp>
            <p:sp>
              <p:nvSpPr>
                <p:cNvPr id="11" name="Ovál 10">
                  <a:extLst>
                    <a:ext uri="{FF2B5EF4-FFF2-40B4-BE49-F238E27FC236}">
                      <a16:creationId xmlns:a16="http://schemas.microsoft.com/office/drawing/2014/main" id="{A281801E-CD94-4130-AEA3-0E505572BE3C}"/>
                    </a:ext>
                  </a:extLst>
                </p:cNvPr>
                <p:cNvSpPr/>
                <p:nvPr/>
              </p:nvSpPr>
              <p:spPr>
                <a:xfrm>
                  <a:off x="2891665" y="3837146"/>
                  <a:ext cx="157074" cy="162685"/>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cs-CZ"/>
                </a:p>
              </p:txBody>
            </p:sp>
            <p:sp>
              <p:nvSpPr>
                <p:cNvPr id="12" name="Ovál 11">
                  <a:extLst>
                    <a:ext uri="{FF2B5EF4-FFF2-40B4-BE49-F238E27FC236}">
                      <a16:creationId xmlns:a16="http://schemas.microsoft.com/office/drawing/2014/main" id="{BB2E0A91-72AE-43E9-8BD3-DC90C8533289}"/>
                    </a:ext>
                  </a:extLst>
                </p:cNvPr>
                <p:cNvSpPr/>
                <p:nvPr/>
              </p:nvSpPr>
              <p:spPr>
                <a:xfrm>
                  <a:off x="3087405" y="3848219"/>
                  <a:ext cx="157074" cy="162685"/>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cs-CZ"/>
                </a:p>
              </p:txBody>
            </p:sp>
            <p:sp>
              <p:nvSpPr>
                <p:cNvPr id="13" name="Ovál 12">
                  <a:extLst>
                    <a:ext uri="{FF2B5EF4-FFF2-40B4-BE49-F238E27FC236}">
                      <a16:creationId xmlns:a16="http://schemas.microsoft.com/office/drawing/2014/main" id="{EE6451D8-FAC6-46A8-87D7-3022E8A69E3F}"/>
                    </a:ext>
                  </a:extLst>
                </p:cNvPr>
                <p:cNvSpPr/>
                <p:nvPr/>
              </p:nvSpPr>
              <p:spPr>
                <a:xfrm>
                  <a:off x="3313592" y="3830942"/>
                  <a:ext cx="157074" cy="162685"/>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cs-CZ"/>
                </a:p>
              </p:txBody>
            </p:sp>
            <p:sp>
              <p:nvSpPr>
                <p:cNvPr id="14" name="Ovál 13">
                  <a:extLst>
                    <a:ext uri="{FF2B5EF4-FFF2-40B4-BE49-F238E27FC236}">
                      <a16:creationId xmlns:a16="http://schemas.microsoft.com/office/drawing/2014/main" id="{AE68A682-3972-41C3-92D9-2B8929EE2330}"/>
                    </a:ext>
                  </a:extLst>
                </p:cNvPr>
                <p:cNvSpPr/>
                <p:nvPr/>
              </p:nvSpPr>
              <p:spPr>
                <a:xfrm>
                  <a:off x="3516948" y="3713300"/>
                  <a:ext cx="157074" cy="162685"/>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cs-CZ"/>
                </a:p>
              </p:txBody>
            </p:sp>
            <p:sp>
              <p:nvSpPr>
                <p:cNvPr id="15" name="Ovál 14">
                  <a:extLst>
                    <a:ext uri="{FF2B5EF4-FFF2-40B4-BE49-F238E27FC236}">
                      <a16:creationId xmlns:a16="http://schemas.microsoft.com/office/drawing/2014/main" id="{199F99A7-8278-491C-B260-0F08C7F7EAD5}"/>
                    </a:ext>
                  </a:extLst>
                </p:cNvPr>
                <p:cNvSpPr/>
                <p:nvPr/>
              </p:nvSpPr>
              <p:spPr>
                <a:xfrm>
                  <a:off x="3672487" y="3567445"/>
                  <a:ext cx="157074" cy="162685"/>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cs-CZ"/>
                </a:p>
              </p:txBody>
            </p:sp>
            <p:sp>
              <p:nvSpPr>
                <p:cNvPr id="16" name="Ovál 15">
                  <a:extLst>
                    <a:ext uri="{FF2B5EF4-FFF2-40B4-BE49-F238E27FC236}">
                      <a16:creationId xmlns:a16="http://schemas.microsoft.com/office/drawing/2014/main" id="{C86F349F-1FBE-4728-84ED-7406FB429186}"/>
                    </a:ext>
                  </a:extLst>
                </p:cNvPr>
                <p:cNvSpPr/>
                <p:nvPr/>
              </p:nvSpPr>
              <p:spPr>
                <a:xfrm>
                  <a:off x="3844291" y="3701174"/>
                  <a:ext cx="157074" cy="162685"/>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cs-CZ"/>
                </a:p>
              </p:txBody>
            </p:sp>
            <p:sp>
              <p:nvSpPr>
                <p:cNvPr id="17" name="Ovál 16">
                  <a:extLst>
                    <a:ext uri="{FF2B5EF4-FFF2-40B4-BE49-F238E27FC236}">
                      <a16:creationId xmlns:a16="http://schemas.microsoft.com/office/drawing/2014/main" id="{D5419E2D-FBE2-44CC-93A6-CF977EF2BA7D}"/>
                    </a:ext>
                  </a:extLst>
                </p:cNvPr>
                <p:cNvSpPr/>
                <p:nvPr/>
              </p:nvSpPr>
              <p:spPr>
                <a:xfrm>
                  <a:off x="3925226" y="3911690"/>
                  <a:ext cx="157074" cy="162685"/>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cs-CZ"/>
                </a:p>
              </p:txBody>
            </p:sp>
            <p:sp>
              <p:nvSpPr>
                <p:cNvPr id="18" name="Ovál 17">
                  <a:extLst>
                    <a:ext uri="{FF2B5EF4-FFF2-40B4-BE49-F238E27FC236}">
                      <a16:creationId xmlns:a16="http://schemas.microsoft.com/office/drawing/2014/main" id="{D22B8D52-11A7-4B8F-BC7B-41A4625438D4}"/>
                    </a:ext>
                  </a:extLst>
                </p:cNvPr>
                <p:cNvSpPr/>
                <p:nvPr/>
              </p:nvSpPr>
              <p:spPr>
                <a:xfrm>
                  <a:off x="4076901" y="4074608"/>
                  <a:ext cx="157074" cy="162685"/>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cs-CZ"/>
                </a:p>
              </p:txBody>
            </p:sp>
            <p:sp>
              <p:nvSpPr>
                <p:cNvPr id="19" name="Ovál 18">
                  <a:extLst>
                    <a:ext uri="{FF2B5EF4-FFF2-40B4-BE49-F238E27FC236}">
                      <a16:creationId xmlns:a16="http://schemas.microsoft.com/office/drawing/2014/main" id="{0F6D1CF7-034C-4EA1-A45B-331BBC4EDEFF}"/>
                    </a:ext>
                  </a:extLst>
                </p:cNvPr>
                <p:cNvSpPr/>
                <p:nvPr/>
              </p:nvSpPr>
              <p:spPr>
                <a:xfrm>
                  <a:off x="4223177" y="4237293"/>
                  <a:ext cx="157074" cy="162685"/>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cs-CZ"/>
                </a:p>
              </p:txBody>
            </p:sp>
            <p:sp>
              <p:nvSpPr>
                <p:cNvPr id="20" name="Ovál 19">
                  <a:extLst>
                    <a:ext uri="{FF2B5EF4-FFF2-40B4-BE49-F238E27FC236}">
                      <a16:creationId xmlns:a16="http://schemas.microsoft.com/office/drawing/2014/main" id="{6D3E65D8-8AFF-487A-9AD6-6F7438C291F3}"/>
                    </a:ext>
                  </a:extLst>
                </p:cNvPr>
                <p:cNvSpPr/>
                <p:nvPr/>
              </p:nvSpPr>
              <p:spPr>
                <a:xfrm>
                  <a:off x="4472406" y="4242309"/>
                  <a:ext cx="157074" cy="162685"/>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cs-CZ"/>
                </a:p>
              </p:txBody>
            </p:sp>
            <p:sp>
              <p:nvSpPr>
                <p:cNvPr id="21" name="Ovál 20">
                  <a:extLst>
                    <a:ext uri="{FF2B5EF4-FFF2-40B4-BE49-F238E27FC236}">
                      <a16:creationId xmlns:a16="http://schemas.microsoft.com/office/drawing/2014/main" id="{8E131FA5-4F54-484B-9267-39D5717B1888}"/>
                    </a:ext>
                  </a:extLst>
                </p:cNvPr>
                <p:cNvSpPr/>
                <p:nvPr/>
              </p:nvSpPr>
              <p:spPr>
                <a:xfrm>
                  <a:off x="4702618" y="4166576"/>
                  <a:ext cx="157074" cy="162685"/>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cs-CZ"/>
                </a:p>
              </p:txBody>
            </p:sp>
            <p:sp>
              <p:nvSpPr>
                <p:cNvPr id="23" name="Ovál 22">
                  <a:extLst>
                    <a:ext uri="{FF2B5EF4-FFF2-40B4-BE49-F238E27FC236}">
                      <a16:creationId xmlns:a16="http://schemas.microsoft.com/office/drawing/2014/main" id="{F0F02CC6-CDB4-439A-A264-B3F80382E5BB}"/>
                    </a:ext>
                  </a:extLst>
                </p:cNvPr>
                <p:cNvSpPr/>
                <p:nvPr/>
              </p:nvSpPr>
              <p:spPr>
                <a:xfrm>
                  <a:off x="5236111" y="4010904"/>
                  <a:ext cx="157074" cy="162685"/>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cs-CZ"/>
                </a:p>
              </p:txBody>
            </p:sp>
            <p:sp>
              <p:nvSpPr>
                <p:cNvPr id="24" name="Ovál 23">
                  <a:extLst>
                    <a:ext uri="{FF2B5EF4-FFF2-40B4-BE49-F238E27FC236}">
                      <a16:creationId xmlns:a16="http://schemas.microsoft.com/office/drawing/2014/main" id="{3ABBFE6C-1E41-43C1-90E0-933C3174C087}"/>
                    </a:ext>
                  </a:extLst>
                </p:cNvPr>
                <p:cNvSpPr/>
                <p:nvPr/>
              </p:nvSpPr>
              <p:spPr>
                <a:xfrm>
                  <a:off x="10143694" y="5745583"/>
                  <a:ext cx="157074" cy="162685"/>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cs-CZ"/>
                </a:p>
              </p:txBody>
            </p:sp>
            <p:cxnSp>
              <p:nvCxnSpPr>
                <p:cNvPr id="30" name="Přímá spojnice 29">
                  <a:extLst>
                    <a:ext uri="{FF2B5EF4-FFF2-40B4-BE49-F238E27FC236}">
                      <a16:creationId xmlns:a16="http://schemas.microsoft.com/office/drawing/2014/main" id="{BF4090FF-6BBE-45CB-B088-E77113882392}"/>
                    </a:ext>
                  </a:extLst>
                </p:cNvPr>
                <p:cNvCxnSpPr>
                  <a:cxnSpLocks/>
                </p:cNvCxnSpPr>
                <p:nvPr/>
              </p:nvCxnSpPr>
              <p:spPr>
                <a:xfrm flipH="1" flipV="1">
                  <a:off x="10980932" y="6237332"/>
                  <a:ext cx="107151" cy="161266"/>
                </a:xfrm>
                <a:prstGeom prst="line">
                  <a:avLst/>
                </a:prstGeom>
                <a:ln w="38100"/>
              </p:spPr>
              <p:style>
                <a:lnRef idx="1">
                  <a:schemeClr val="accent4"/>
                </a:lnRef>
                <a:fillRef idx="0">
                  <a:schemeClr val="accent4"/>
                </a:fillRef>
                <a:effectRef idx="0">
                  <a:schemeClr val="accent4"/>
                </a:effectRef>
                <a:fontRef idx="minor">
                  <a:schemeClr val="tx1"/>
                </a:fontRef>
              </p:style>
            </p:cxnSp>
            <p:sp>
              <p:nvSpPr>
                <p:cNvPr id="25" name="Ovál 24">
                  <a:extLst>
                    <a:ext uri="{FF2B5EF4-FFF2-40B4-BE49-F238E27FC236}">
                      <a16:creationId xmlns:a16="http://schemas.microsoft.com/office/drawing/2014/main" id="{E97D0C91-9E3E-40FF-AD5C-4FBD0C4A81EF}"/>
                    </a:ext>
                  </a:extLst>
                </p:cNvPr>
                <p:cNvSpPr/>
                <p:nvPr/>
              </p:nvSpPr>
              <p:spPr>
                <a:xfrm>
                  <a:off x="10894263" y="6111894"/>
                  <a:ext cx="157074" cy="162685"/>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cs-CZ"/>
                </a:p>
              </p:txBody>
            </p:sp>
            <p:sp>
              <p:nvSpPr>
                <p:cNvPr id="31" name="Ovál 30">
                  <a:extLst>
                    <a:ext uri="{FF2B5EF4-FFF2-40B4-BE49-F238E27FC236}">
                      <a16:creationId xmlns:a16="http://schemas.microsoft.com/office/drawing/2014/main" id="{DAAADBD3-F75D-40D7-8EA4-29F996796007}"/>
                    </a:ext>
                  </a:extLst>
                </p:cNvPr>
                <p:cNvSpPr/>
                <p:nvPr/>
              </p:nvSpPr>
              <p:spPr>
                <a:xfrm>
                  <a:off x="11058092" y="6296838"/>
                  <a:ext cx="157074" cy="162685"/>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cs-CZ"/>
                </a:p>
              </p:txBody>
            </p:sp>
            <p:sp>
              <p:nvSpPr>
                <p:cNvPr id="32" name="TextovéPole 31">
                  <a:extLst>
                    <a:ext uri="{FF2B5EF4-FFF2-40B4-BE49-F238E27FC236}">
                      <a16:creationId xmlns:a16="http://schemas.microsoft.com/office/drawing/2014/main" id="{4203C0C6-9F0E-4F97-A437-B324D24CB8DB}"/>
                    </a:ext>
                  </a:extLst>
                </p:cNvPr>
                <p:cNvSpPr txBox="1"/>
                <p:nvPr/>
              </p:nvSpPr>
              <p:spPr>
                <a:xfrm>
                  <a:off x="6120992" y="3596214"/>
                  <a:ext cx="643129"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cs-CZ" dirty="0"/>
                    <a:t>365</a:t>
                  </a:r>
                </a:p>
              </p:txBody>
            </p:sp>
            <p:sp>
              <p:nvSpPr>
                <p:cNvPr id="33" name="Ovál 32">
                  <a:extLst>
                    <a:ext uri="{FF2B5EF4-FFF2-40B4-BE49-F238E27FC236}">
                      <a16:creationId xmlns:a16="http://schemas.microsoft.com/office/drawing/2014/main" id="{70529248-F7A2-4B56-83AD-CD1B7C98DB07}"/>
                    </a:ext>
                  </a:extLst>
                </p:cNvPr>
                <p:cNvSpPr/>
                <p:nvPr/>
              </p:nvSpPr>
              <p:spPr>
                <a:xfrm>
                  <a:off x="10589101" y="5664240"/>
                  <a:ext cx="157074" cy="162685"/>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cs-CZ"/>
                </a:p>
              </p:txBody>
            </p:sp>
            <p:sp>
              <p:nvSpPr>
                <p:cNvPr id="34" name="Ovál 33">
                  <a:extLst>
                    <a:ext uri="{FF2B5EF4-FFF2-40B4-BE49-F238E27FC236}">
                      <a16:creationId xmlns:a16="http://schemas.microsoft.com/office/drawing/2014/main" id="{FC45813F-34D8-43B2-8021-2BA73E61609E}"/>
                    </a:ext>
                  </a:extLst>
                </p:cNvPr>
                <p:cNvSpPr/>
                <p:nvPr/>
              </p:nvSpPr>
              <p:spPr>
                <a:xfrm>
                  <a:off x="10842161" y="5792097"/>
                  <a:ext cx="157074" cy="162685"/>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cs-CZ"/>
                </a:p>
              </p:txBody>
            </p:sp>
          </p:grpSp>
        </p:grpSp>
        <p:sp>
          <p:nvSpPr>
            <p:cNvPr id="39" name="Volný tvar: obrazec 38">
              <a:extLst>
                <a:ext uri="{FF2B5EF4-FFF2-40B4-BE49-F238E27FC236}">
                  <a16:creationId xmlns:a16="http://schemas.microsoft.com/office/drawing/2014/main" id="{20632892-9FEC-4D48-9D96-EA3F295ED81D}"/>
                </a:ext>
              </a:extLst>
            </p:cNvPr>
            <p:cNvSpPr/>
            <p:nvPr/>
          </p:nvSpPr>
          <p:spPr>
            <a:xfrm>
              <a:off x="3718271" y="4125634"/>
              <a:ext cx="308806" cy="283636"/>
            </a:xfrm>
            <a:custGeom>
              <a:avLst/>
              <a:gdLst>
                <a:gd name="connsiteX0" fmla="*/ 255685 w 308806"/>
                <a:gd name="connsiteY0" fmla="*/ 0 h 283636"/>
                <a:gd name="connsiteX1" fmla="*/ 299022 w 308806"/>
                <a:gd name="connsiteY1" fmla="*/ 212349 h 283636"/>
                <a:gd name="connsiteX2" fmla="*/ 91007 w 308806"/>
                <a:gd name="connsiteY2" fmla="*/ 277354 h 283636"/>
                <a:gd name="connsiteX3" fmla="*/ 0 w 308806"/>
                <a:gd name="connsiteY3" fmla="*/ 78006 h 283636"/>
              </a:gdLst>
              <a:ahLst/>
              <a:cxnLst>
                <a:cxn ang="0">
                  <a:pos x="connsiteX0" y="connsiteY0"/>
                </a:cxn>
                <a:cxn ang="0">
                  <a:pos x="connsiteX1" y="connsiteY1"/>
                </a:cxn>
                <a:cxn ang="0">
                  <a:pos x="connsiteX2" y="connsiteY2"/>
                </a:cxn>
                <a:cxn ang="0">
                  <a:pos x="connsiteX3" y="connsiteY3"/>
                </a:cxn>
              </a:cxnLst>
              <a:rect l="l" t="t" r="r" b="b"/>
              <a:pathLst>
                <a:path w="308806" h="283636">
                  <a:moveTo>
                    <a:pt x="255685" y="0"/>
                  </a:moveTo>
                  <a:cubicBezTo>
                    <a:pt x="291076" y="83061"/>
                    <a:pt x="326468" y="166123"/>
                    <a:pt x="299022" y="212349"/>
                  </a:cubicBezTo>
                  <a:cubicBezTo>
                    <a:pt x="271576" y="258575"/>
                    <a:pt x="140844" y="299745"/>
                    <a:pt x="91007" y="277354"/>
                  </a:cubicBezTo>
                  <a:cubicBezTo>
                    <a:pt x="41170" y="254964"/>
                    <a:pt x="40447" y="132177"/>
                    <a:pt x="0" y="78006"/>
                  </a:cubicBezTo>
                </a:path>
              </a:pathLst>
            </a:custGeom>
            <a:ln w="38100"/>
          </p:spPr>
          <p:style>
            <a:lnRef idx="1">
              <a:schemeClr val="accent4"/>
            </a:lnRef>
            <a:fillRef idx="0">
              <a:schemeClr val="accent4"/>
            </a:fillRef>
            <a:effectRef idx="0">
              <a:schemeClr val="accent4"/>
            </a:effectRef>
            <a:fontRef idx="minor">
              <a:schemeClr val="tx1"/>
            </a:fontRef>
          </p:style>
          <p:txBody>
            <a:bodyPr rtlCol="0" anchor="ctr"/>
            <a:lstStyle/>
            <a:p>
              <a:pPr algn="ctr"/>
              <a:endParaRPr lang="cs-CZ"/>
            </a:p>
          </p:txBody>
        </p:sp>
        <p:sp>
          <p:nvSpPr>
            <p:cNvPr id="40" name="Vývojový diagram: zpoždění 39">
              <a:extLst>
                <a:ext uri="{FF2B5EF4-FFF2-40B4-BE49-F238E27FC236}">
                  <a16:creationId xmlns:a16="http://schemas.microsoft.com/office/drawing/2014/main" id="{F9784486-77A1-4ED9-86C1-BA7BFA7A6FFB}"/>
                </a:ext>
              </a:extLst>
            </p:cNvPr>
            <p:cNvSpPr/>
            <p:nvPr/>
          </p:nvSpPr>
          <p:spPr>
            <a:xfrm rot="20636301">
              <a:off x="3987809" y="4150218"/>
              <a:ext cx="126681" cy="164733"/>
            </a:xfrm>
            <a:prstGeom prst="flowChartDelay">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cs-CZ"/>
            </a:p>
          </p:txBody>
        </p:sp>
        <p:sp>
          <p:nvSpPr>
            <p:cNvPr id="41" name="Vývojový diagram: zpoždění 40">
              <a:extLst>
                <a:ext uri="{FF2B5EF4-FFF2-40B4-BE49-F238E27FC236}">
                  <a16:creationId xmlns:a16="http://schemas.microsoft.com/office/drawing/2014/main" id="{E03F5097-3881-4D73-BECE-ADCB1B06B901}"/>
                </a:ext>
              </a:extLst>
            </p:cNvPr>
            <p:cNvSpPr/>
            <p:nvPr/>
          </p:nvSpPr>
          <p:spPr>
            <a:xfrm rot="4329149">
              <a:off x="3876813" y="4342704"/>
              <a:ext cx="126681" cy="164733"/>
            </a:xfrm>
            <a:prstGeom prst="flowChartDelay">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cs-CZ" dirty="0"/>
            </a:p>
          </p:txBody>
        </p:sp>
        <p:sp>
          <p:nvSpPr>
            <p:cNvPr id="44" name="Ovál 43">
              <a:extLst>
                <a:ext uri="{FF2B5EF4-FFF2-40B4-BE49-F238E27FC236}">
                  <a16:creationId xmlns:a16="http://schemas.microsoft.com/office/drawing/2014/main" id="{B14C9551-9087-4C43-A879-F106B89F3C34}"/>
                </a:ext>
              </a:extLst>
            </p:cNvPr>
            <p:cNvSpPr/>
            <p:nvPr/>
          </p:nvSpPr>
          <p:spPr>
            <a:xfrm>
              <a:off x="3735360" y="4132754"/>
              <a:ext cx="157074" cy="162685"/>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cs-CZ"/>
            </a:p>
          </p:txBody>
        </p:sp>
      </p:grpSp>
    </p:spTree>
    <p:extLst>
      <p:ext uri="{BB962C8B-B14F-4D97-AF65-F5344CB8AC3E}">
        <p14:creationId xmlns:p14="http://schemas.microsoft.com/office/powerpoint/2010/main" val="997863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par>
                          <p:cTn id="25" fill="hold">
                            <p:stCondLst>
                              <p:cond delay="500"/>
                            </p:stCondLst>
                            <p:childTnLst>
                              <p:par>
                                <p:cTn id="26" presetID="16" presetClass="entr" presetSubtype="21" fill="hold" grpId="0" nodeType="after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barn(inVertical)">
                                      <p:cBhvr>
                                        <p:cTn id="28" dur="500"/>
                                        <p:tgtEl>
                                          <p:spTgt spid="3">
                                            <p:txEl>
                                              <p:pRg st="3" end="3"/>
                                            </p:txEl>
                                          </p:spTgt>
                                        </p:tgtEl>
                                      </p:cBhvr>
                                    </p:animEffect>
                                  </p:childTnLst>
                                </p:cTn>
                              </p:par>
                            </p:childTnLst>
                          </p:cTn>
                        </p:par>
                        <p:par>
                          <p:cTn id="29" fill="hold">
                            <p:stCondLst>
                              <p:cond delay="1000"/>
                            </p:stCondLst>
                            <p:childTnLst>
                              <p:par>
                                <p:cTn id="30" presetID="16" presetClass="entr" presetSubtype="21" fill="hold" grpId="0" nodeType="after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arn(inVertical)">
                                      <p:cBhvr>
                                        <p:cTn id="32" dur="500"/>
                                        <p:tgtEl>
                                          <p:spTgt spid="3">
                                            <p:txEl>
                                              <p:pRg st="4" end="4"/>
                                            </p:txEl>
                                          </p:spTgt>
                                        </p:tgtEl>
                                      </p:cBhvr>
                                    </p:animEffect>
                                  </p:childTnLst>
                                </p:cTn>
                              </p:par>
                            </p:childTnLst>
                          </p:cTn>
                        </p:par>
                        <p:par>
                          <p:cTn id="33" fill="hold">
                            <p:stCondLst>
                              <p:cond delay="1500"/>
                            </p:stCondLst>
                            <p:childTnLst>
                              <p:par>
                                <p:cTn id="34" presetID="16" presetClass="entr" presetSubtype="21" fill="hold" grpId="0" nodeType="after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barn(inVertical)">
                                      <p:cBhvr>
                                        <p:cTn id="36" dur="500"/>
                                        <p:tgtEl>
                                          <p:spTgt spid="3">
                                            <p:txEl>
                                              <p:pRg st="5" end="5"/>
                                            </p:txEl>
                                          </p:spTgt>
                                        </p:tgtEl>
                                      </p:cBhvr>
                                    </p:animEffect>
                                  </p:childTnLst>
                                </p:cTn>
                              </p:par>
                            </p:childTnLst>
                          </p:cTn>
                        </p:par>
                        <p:par>
                          <p:cTn id="37" fill="hold">
                            <p:stCondLst>
                              <p:cond delay="2000"/>
                            </p:stCondLst>
                            <p:childTnLst>
                              <p:par>
                                <p:cTn id="38" presetID="16" presetClass="entr" presetSubtype="21" fill="hold" grpId="0" nodeType="after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barn(inVertical)">
                                      <p:cBhvr>
                                        <p:cTn id="40" dur="500"/>
                                        <p:tgtEl>
                                          <p:spTgt spid="3">
                                            <p:txEl>
                                              <p:pRg st="6" end="6"/>
                                            </p:txEl>
                                          </p:spTgt>
                                        </p:tgtEl>
                                      </p:cBhvr>
                                    </p:animEffect>
                                  </p:childTnLst>
                                </p:cTn>
                              </p:par>
                            </p:childTnLst>
                          </p:cTn>
                        </p:par>
                        <p:par>
                          <p:cTn id="41" fill="hold">
                            <p:stCondLst>
                              <p:cond delay="2500"/>
                            </p:stCondLst>
                            <p:childTnLst>
                              <p:par>
                                <p:cTn id="42" presetID="16" presetClass="entr" presetSubtype="21" fill="hold" grpId="0" nodeType="after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barn(inVertical)">
                                      <p:cBhvr>
                                        <p:cTn id="44" dur="500"/>
                                        <p:tgtEl>
                                          <p:spTgt spid="3">
                                            <p:txEl>
                                              <p:pRg st="7" end="7"/>
                                            </p:txEl>
                                          </p:spTgt>
                                        </p:tgtEl>
                                      </p:cBhvr>
                                    </p:animEffect>
                                  </p:childTnLst>
                                </p:cTn>
                              </p:par>
                            </p:childTnLst>
                          </p:cTn>
                        </p:par>
                        <p:par>
                          <p:cTn id="45" fill="hold">
                            <p:stCondLst>
                              <p:cond delay="3000"/>
                            </p:stCondLst>
                            <p:childTnLst>
                              <p:par>
                                <p:cTn id="46" presetID="16" presetClass="entr" presetSubtype="21" fill="hold" grpId="0" nodeType="afterEffect">
                                  <p:stCondLst>
                                    <p:cond delay="0"/>
                                  </p:stCondLst>
                                  <p:childTnLst>
                                    <p:set>
                                      <p:cBhvr>
                                        <p:cTn id="47" dur="1" fill="hold">
                                          <p:stCondLst>
                                            <p:cond delay="0"/>
                                          </p:stCondLst>
                                        </p:cTn>
                                        <p:tgtEl>
                                          <p:spTgt spid="3">
                                            <p:txEl>
                                              <p:pRg st="8" end="8"/>
                                            </p:txEl>
                                          </p:spTgt>
                                        </p:tgtEl>
                                        <p:attrNameLst>
                                          <p:attrName>style.visibility</p:attrName>
                                        </p:attrNameLst>
                                      </p:cBhvr>
                                      <p:to>
                                        <p:strVal val="visible"/>
                                      </p:to>
                                    </p:set>
                                    <p:animEffect transition="in" filter="barn(inVertical)">
                                      <p:cBhvr>
                                        <p:cTn id="48" dur="500"/>
                                        <p:tgtEl>
                                          <p:spTgt spid="3">
                                            <p:txEl>
                                              <p:pRg st="8" end="8"/>
                                            </p:txEl>
                                          </p:spTgt>
                                        </p:tgtEl>
                                      </p:cBhvr>
                                    </p:animEffect>
                                  </p:childTnLst>
                                </p:cTn>
                              </p:par>
                            </p:childTnLst>
                          </p:cTn>
                        </p:par>
                        <p:par>
                          <p:cTn id="49" fill="hold">
                            <p:stCondLst>
                              <p:cond delay="3500"/>
                            </p:stCondLst>
                            <p:childTnLst>
                              <p:par>
                                <p:cTn id="50" presetID="16" presetClass="entr" presetSubtype="21" fill="hold" grpId="0" nodeType="after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arn(inVertical)">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nodeType="clickEffect">
                                  <p:stCondLst>
                                    <p:cond delay="0"/>
                                  </p:stCondLst>
                                  <p:childTnLst>
                                    <p:set>
                                      <p:cBhvr>
                                        <p:cTn id="56" dur="1" fill="hold">
                                          <p:stCondLst>
                                            <p:cond delay="0"/>
                                          </p:stCondLst>
                                        </p:cTn>
                                        <p:tgtEl>
                                          <p:spTgt spid="45"/>
                                        </p:tgtEl>
                                        <p:attrNameLst>
                                          <p:attrName>style.visibility</p:attrName>
                                        </p:attrNameLst>
                                      </p:cBhvr>
                                      <p:to>
                                        <p:strVal val="visible"/>
                                      </p:to>
                                    </p:set>
                                    <p:animEffect transition="in" filter="circle(in)">
                                      <p:cBhvr>
                                        <p:cTn id="57" dur="2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52E9F37-7ACB-4E3E-9C77-0D225A16B999}"/>
              </a:ext>
            </a:extLst>
          </p:cNvPr>
          <p:cNvSpPr>
            <a:spLocks noGrp="1"/>
          </p:cNvSpPr>
          <p:nvPr>
            <p:ph type="title"/>
          </p:nvPr>
        </p:nvSpPr>
        <p:spPr/>
        <p:txBody>
          <a:bodyPr/>
          <a:lstStyle/>
          <a:p>
            <a:r>
              <a:rPr lang="cs-CZ" dirty="0"/>
              <a:t>Spojení Kladno-Buštěhrad-Okoř</a:t>
            </a:r>
          </a:p>
        </p:txBody>
      </p:sp>
      <p:sp>
        <p:nvSpPr>
          <p:cNvPr id="3" name="Zástupný symbol pro obsah 2">
            <a:extLst>
              <a:ext uri="{FF2B5EF4-FFF2-40B4-BE49-F238E27FC236}">
                <a16:creationId xmlns:a16="http://schemas.microsoft.com/office/drawing/2014/main" id="{D26B0E63-77DC-48FF-BDCC-4BF5966722E8}"/>
              </a:ext>
            </a:extLst>
          </p:cNvPr>
          <p:cNvSpPr>
            <a:spLocks noGrp="1"/>
          </p:cNvSpPr>
          <p:nvPr>
            <p:ph idx="1"/>
          </p:nvPr>
        </p:nvSpPr>
        <p:spPr/>
        <p:txBody>
          <a:bodyPr/>
          <a:lstStyle/>
          <a:p>
            <a:endParaRPr lang="cs-CZ" dirty="0"/>
          </a:p>
        </p:txBody>
      </p:sp>
      <p:pic>
        <p:nvPicPr>
          <p:cNvPr id="6" name="Obrázek 5">
            <a:extLst>
              <a:ext uri="{FF2B5EF4-FFF2-40B4-BE49-F238E27FC236}">
                <a16:creationId xmlns:a16="http://schemas.microsoft.com/office/drawing/2014/main" id="{22C6C40D-975C-44F8-9D77-2DD7E07DB654}"/>
              </a:ext>
            </a:extLst>
          </p:cNvPr>
          <p:cNvPicPr>
            <a:picLocks noChangeAspect="1"/>
          </p:cNvPicPr>
          <p:nvPr/>
        </p:nvPicPr>
        <p:blipFill rotWithShape="1">
          <a:blip r:embed="rId3"/>
          <a:srcRect l="6357" t="11683" r="15501" b="8571"/>
          <a:stretch/>
        </p:blipFill>
        <p:spPr>
          <a:xfrm>
            <a:off x="2072639" y="1552169"/>
            <a:ext cx="8795656" cy="5049061"/>
          </a:xfrm>
          <a:prstGeom prst="rect">
            <a:avLst/>
          </a:prstGeom>
          <a:ln>
            <a:solidFill>
              <a:schemeClr val="tx1"/>
            </a:solidFill>
          </a:ln>
        </p:spPr>
      </p:pic>
      <p:grpSp>
        <p:nvGrpSpPr>
          <p:cNvPr id="18" name="Skupina 17">
            <a:extLst>
              <a:ext uri="{FF2B5EF4-FFF2-40B4-BE49-F238E27FC236}">
                <a16:creationId xmlns:a16="http://schemas.microsoft.com/office/drawing/2014/main" id="{2AF3A7B9-540E-4852-87B8-D342AB297377}"/>
              </a:ext>
            </a:extLst>
          </p:cNvPr>
          <p:cNvGrpSpPr/>
          <p:nvPr/>
        </p:nvGrpSpPr>
        <p:grpSpPr>
          <a:xfrm>
            <a:off x="1995430" y="3398293"/>
            <a:ext cx="8144857" cy="2483538"/>
            <a:chOff x="1995430" y="3398293"/>
            <a:chExt cx="8144857" cy="2483538"/>
          </a:xfrm>
        </p:grpSpPr>
        <p:sp>
          <p:nvSpPr>
            <p:cNvPr id="10" name="Volný tvar: obrazec 9">
              <a:extLst>
                <a:ext uri="{FF2B5EF4-FFF2-40B4-BE49-F238E27FC236}">
                  <a16:creationId xmlns:a16="http://schemas.microsoft.com/office/drawing/2014/main" id="{296F230B-221F-4307-95D5-91F6518481CA}"/>
                </a:ext>
              </a:extLst>
            </p:cNvPr>
            <p:cNvSpPr/>
            <p:nvPr/>
          </p:nvSpPr>
          <p:spPr>
            <a:xfrm>
              <a:off x="1995430" y="5314477"/>
              <a:ext cx="559558" cy="567354"/>
            </a:xfrm>
            <a:custGeom>
              <a:avLst/>
              <a:gdLst>
                <a:gd name="connsiteX0" fmla="*/ 0 w 559558"/>
                <a:gd name="connsiteY0" fmla="*/ 566382 h 567354"/>
                <a:gd name="connsiteX1" fmla="*/ 204716 w 559558"/>
                <a:gd name="connsiteY1" fmla="*/ 477672 h 567354"/>
                <a:gd name="connsiteX2" fmla="*/ 559558 w 559558"/>
                <a:gd name="connsiteY2" fmla="*/ 0 h 567354"/>
              </a:gdLst>
              <a:ahLst/>
              <a:cxnLst>
                <a:cxn ang="0">
                  <a:pos x="connsiteX0" y="connsiteY0"/>
                </a:cxn>
                <a:cxn ang="0">
                  <a:pos x="connsiteX1" y="connsiteY1"/>
                </a:cxn>
                <a:cxn ang="0">
                  <a:pos x="connsiteX2" y="connsiteY2"/>
                </a:cxn>
              </a:cxnLst>
              <a:rect l="l" t="t" r="r" b="b"/>
              <a:pathLst>
                <a:path w="559558" h="567354">
                  <a:moveTo>
                    <a:pt x="0" y="566382"/>
                  </a:moveTo>
                  <a:cubicBezTo>
                    <a:pt x="55728" y="569225"/>
                    <a:pt x="111456" y="572069"/>
                    <a:pt x="204716" y="477672"/>
                  </a:cubicBezTo>
                  <a:cubicBezTo>
                    <a:pt x="297976" y="383275"/>
                    <a:pt x="494731" y="80749"/>
                    <a:pt x="559558" y="0"/>
                  </a:cubicBezTo>
                </a:path>
              </a:pathLst>
            </a:custGeom>
            <a:ln w="57150"/>
          </p:spPr>
          <p:style>
            <a:lnRef idx="1">
              <a:schemeClr val="accent6"/>
            </a:lnRef>
            <a:fillRef idx="0">
              <a:schemeClr val="accent6"/>
            </a:fillRef>
            <a:effectRef idx="0">
              <a:schemeClr val="accent6"/>
            </a:effectRef>
            <a:fontRef idx="minor">
              <a:schemeClr val="tx1"/>
            </a:fontRef>
          </p:style>
          <p:txBody>
            <a:bodyPr rtlCol="0" anchor="ctr"/>
            <a:lstStyle/>
            <a:p>
              <a:pPr algn="ctr"/>
              <a:endParaRPr lang="cs-CZ"/>
            </a:p>
          </p:txBody>
        </p:sp>
        <p:sp>
          <p:nvSpPr>
            <p:cNvPr id="11" name="Volný tvar: obrazec 10">
              <a:extLst>
                <a:ext uri="{FF2B5EF4-FFF2-40B4-BE49-F238E27FC236}">
                  <a16:creationId xmlns:a16="http://schemas.microsoft.com/office/drawing/2014/main" id="{4E099A02-2753-422F-B6F9-D4C258403513}"/>
                </a:ext>
              </a:extLst>
            </p:cNvPr>
            <p:cNvSpPr/>
            <p:nvPr/>
          </p:nvSpPr>
          <p:spPr>
            <a:xfrm>
              <a:off x="2552131" y="3514299"/>
              <a:ext cx="7040852" cy="1835623"/>
            </a:xfrm>
            <a:custGeom>
              <a:avLst/>
              <a:gdLst>
                <a:gd name="connsiteX0" fmla="*/ 0 w 7040852"/>
                <a:gd name="connsiteY0" fmla="*/ 1835623 h 1835623"/>
                <a:gd name="connsiteX1" fmla="*/ 1146412 w 7040852"/>
                <a:gd name="connsiteY1" fmla="*/ 1385247 h 1835623"/>
                <a:gd name="connsiteX2" fmla="*/ 2156347 w 7040852"/>
                <a:gd name="connsiteY2" fmla="*/ 1180531 h 1835623"/>
                <a:gd name="connsiteX3" fmla="*/ 2818263 w 7040852"/>
                <a:gd name="connsiteY3" fmla="*/ 716507 h 1835623"/>
                <a:gd name="connsiteX4" fmla="*/ 3405117 w 7040852"/>
                <a:gd name="connsiteY4" fmla="*/ 900752 h 1835623"/>
                <a:gd name="connsiteX5" fmla="*/ 4026090 w 7040852"/>
                <a:gd name="connsiteY5" fmla="*/ 1084997 h 1835623"/>
                <a:gd name="connsiteX6" fmla="*/ 4401403 w 7040852"/>
                <a:gd name="connsiteY6" fmla="*/ 948519 h 1835623"/>
                <a:gd name="connsiteX7" fmla="*/ 5650173 w 7040852"/>
                <a:gd name="connsiteY7" fmla="*/ 668740 h 1835623"/>
                <a:gd name="connsiteX8" fmla="*/ 6414448 w 7040852"/>
                <a:gd name="connsiteY8" fmla="*/ 777922 h 1835623"/>
                <a:gd name="connsiteX9" fmla="*/ 7001302 w 7040852"/>
                <a:gd name="connsiteY9" fmla="*/ 443552 h 1835623"/>
                <a:gd name="connsiteX10" fmla="*/ 6967182 w 7040852"/>
                <a:gd name="connsiteY10" fmla="*/ 0 h 1835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40852" h="1835623">
                  <a:moveTo>
                    <a:pt x="0" y="1835623"/>
                  </a:moveTo>
                  <a:cubicBezTo>
                    <a:pt x="393510" y="1665026"/>
                    <a:pt x="787021" y="1494429"/>
                    <a:pt x="1146412" y="1385247"/>
                  </a:cubicBezTo>
                  <a:cubicBezTo>
                    <a:pt x="1505803" y="1276065"/>
                    <a:pt x="1877705" y="1291988"/>
                    <a:pt x="2156347" y="1180531"/>
                  </a:cubicBezTo>
                  <a:cubicBezTo>
                    <a:pt x="2434989" y="1069074"/>
                    <a:pt x="2610135" y="763137"/>
                    <a:pt x="2818263" y="716507"/>
                  </a:cubicBezTo>
                  <a:cubicBezTo>
                    <a:pt x="3026391" y="669877"/>
                    <a:pt x="3405117" y="900752"/>
                    <a:pt x="3405117" y="900752"/>
                  </a:cubicBezTo>
                  <a:cubicBezTo>
                    <a:pt x="3606422" y="962167"/>
                    <a:pt x="3860042" y="1077036"/>
                    <a:pt x="4026090" y="1084997"/>
                  </a:cubicBezTo>
                  <a:cubicBezTo>
                    <a:pt x="4192138" y="1092958"/>
                    <a:pt x="4130723" y="1017895"/>
                    <a:pt x="4401403" y="948519"/>
                  </a:cubicBezTo>
                  <a:cubicBezTo>
                    <a:pt x="4672083" y="879143"/>
                    <a:pt x="5314665" y="697173"/>
                    <a:pt x="5650173" y="668740"/>
                  </a:cubicBezTo>
                  <a:cubicBezTo>
                    <a:pt x="5985681" y="640307"/>
                    <a:pt x="6189260" y="815453"/>
                    <a:pt x="6414448" y="777922"/>
                  </a:cubicBezTo>
                  <a:cubicBezTo>
                    <a:pt x="6639636" y="740391"/>
                    <a:pt x="6909180" y="573206"/>
                    <a:pt x="7001302" y="443552"/>
                  </a:cubicBezTo>
                  <a:cubicBezTo>
                    <a:pt x="7093424" y="313898"/>
                    <a:pt x="7000164" y="89848"/>
                    <a:pt x="6967182" y="0"/>
                  </a:cubicBezTo>
                </a:path>
              </a:pathLst>
            </a:custGeom>
            <a:ln w="57150"/>
          </p:spPr>
          <p:style>
            <a:lnRef idx="1">
              <a:schemeClr val="accent6"/>
            </a:lnRef>
            <a:fillRef idx="0">
              <a:schemeClr val="accent6"/>
            </a:fillRef>
            <a:effectRef idx="0">
              <a:schemeClr val="accent6"/>
            </a:effectRef>
            <a:fontRef idx="minor">
              <a:schemeClr val="tx1"/>
            </a:fontRef>
          </p:style>
          <p:txBody>
            <a:bodyPr rtlCol="0" anchor="ctr"/>
            <a:lstStyle/>
            <a:p>
              <a:pPr algn="ctr"/>
              <a:endParaRPr lang="cs-CZ"/>
            </a:p>
          </p:txBody>
        </p:sp>
        <p:sp>
          <p:nvSpPr>
            <p:cNvPr id="15" name="TextovéPole 14">
              <a:extLst>
                <a:ext uri="{FF2B5EF4-FFF2-40B4-BE49-F238E27FC236}">
                  <a16:creationId xmlns:a16="http://schemas.microsoft.com/office/drawing/2014/main" id="{CA347186-F155-4367-ACC4-EE81ACBB86E9}"/>
                </a:ext>
              </a:extLst>
            </p:cNvPr>
            <p:cNvSpPr txBox="1"/>
            <p:nvPr/>
          </p:nvSpPr>
          <p:spPr>
            <a:xfrm>
              <a:off x="6980830" y="3818460"/>
              <a:ext cx="730155"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cs-CZ" dirty="0"/>
                <a:t>350</a:t>
              </a:r>
            </a:p>
          </p:txBody>
        </p:sp>
        <p:sp>
          <p:nvSpPr>
            <p:cNvPr id="16" name="Volný tvar: obrazec 15">
              <a:extLst>
                <a:ext uri="{FF2B5EF4-FFF2-40B4-BE49-F238E27FC236}">
                  <a16:creationId xmlns:a16="http://schemas.microsoft.com/office/drawing/2014/main" id="{3CD2A03B-EF76-46F2-B113-DE4D871A3435}"/>
                </a:ext>
              </a:extLst>
            </p:cNvPr>
            <p:cNvSpPr/>
            <p:nvPr/>
          </p:nvSpPr>
          <p:spPr>
            <a:xfrm>
              <a:off x="9539785" y="3398293"/>
              <a:ext cx="600502" cy="95534"/>
            </a:xfrm>
            <a:custGeom>
              <a:avLst/>
              <a:gdLst>
                <a:gd name="connsiteX0" fmla="*/ 0 w 600502"/>
                <a:gd name="connsiteY0" fmla="*/ 95534 h 95534"/>
                <a:gd name="connsiteX1" fmla="*/ 600502 w 600502"/>
                <a:gd name="connsiteY1" fmla="*/ 0 h 95534"/>
              </a:gdLst>
              <a:ahLst/>
              <a:cxnLst>
                <a:cxn ang="0">
                  <a:pos x="connsiteX0" y="connsiteY0"/>
                </a:cxn>
                <a:cxn ang="0">
                  <a:pos x="connsiteX1" y="connsiteY1"/>
                </a:cxn>
              </a:cxnLst>
              <a:rect l="l" t="t" r="r" b="b"/>
              <a:pathLst>
                <a:path w="600502" h="95534">
                  <a:moveTo>
                    <a:pt x="0" y="95534"/>
                  </a:moveTo>
                  <a:lnTo>
                    <a:pt x="600502" y="0"/>
                  </a:lnTo>
                </a:path>
              </a:pathLst>
            </a:custGeom>
            <a:ln w="57150"/>
          </p:spPr>
          <p:style>
            <a:lnRef idx="1">
              <a:schemeClr val="accent6"/>
            </a:lnRef>
            <a:fillRef idx="0">
              <a:schemeClr val="accent6"/>
            </a:fillRef>
            <a:effectRef idx="0">
              <a:schemeClr val="accent6"/>
            </a:effectRef>
            <a:fontRef idx="minor">
              <a:schemeClr val="tx1"/>
            </a:fontRef>
          </p:style>
          <p:txBody>
            <a:bodyPr rtlCol="0" anchor="ctr"/>
            <a:lstStyle/>
            <a:p>
              <a:pPr algn="ctr"/>
              <a:endParaRPr lang="cs-CZ"/>
            </a:p>
          </p:txBody>
        </p:sp>
      </p:grpSp>
      <p:grpSp>
        <p:nvGrpSpPr>
          <p:cNvPr id="19" name="Skupina 18">
            <a:extLst>
              <a:ext uri="{FF2B5EF4-FFF2-40B4-BE49-F238E27FC236}">
                <a16:creationId xmlns:a16="http://schemas.microsoft.com/office/drawing/2014/main" id="{55C0C618-B290-401F-AB25-069EBC737714}"/>
              </a:ext>
            </a:extLst>
          </p:cNvPr>
          <p:cNvGrpSpPr/>
          <p:nvPr/>
        </p:nvGrpSpPr>
        <p:grpSpPr>
          <a:xfrm>
            <a:off x="2074460" y="2213354"/>
            <a:ext cx="7997588" cy="3853342"/>
            <a:chOff x="2074460" y="2213354"/>
            <a:chExt cx="7997588" cy="3853342"/>
          </a:xfrm>
        </p:grpSpPr>
        <p:sp>
          <p:nvSpPr>
            <p:cNvPr id="8" name="Volný tvar: obrazec 7">
              <a:extLst>
                <a:ext uri="{FF2B5EF4-FFF2-40B4-BE49-F238E27FC236}">
                  <a16:creationId xmlns:a16="http://schemas.microsoft.com/office/drawing/2014/main" id="{C53EC9C4-7D1F-442F-A71C-835ED078FD7A}"/>
                </a:ext>
              </a:extLst>
            </p:cNvPr>
            <p:cNvSpPr/>
            <p:nvPr/>
          </p:nvSpPr>
          <p:spPr>
            <a:xfrm>
              <a:off x="2074460" y="5377218"/>
              <a:ext cx="559558" cy="567354"/>
            </a:xfrm>
            <a:custGeom>
              <a:avLst/>
              <a:gdLst>
                <a:gd name="connsiteX0" fmla="*/ 0 w 559558"/>
                <a:gd name="connsiteY0" fmla="*/ 566382 h 567354"/>
                <a:gd name="connsiteX1" fmla="*/ 204716 w 559558"/>
                <a:gd name="connsiteY1" fmla="*/ 477672 h 567354"/>
                <a:gd name="connsiteX2" fmla="*/ 559558 w 559558"/>
                <a:gd name="connsiteY2" fmla="*/ 0 h 567354"/>
              </a:gdLst>
              <a:ahLst/>
              <a:cxnLst>
                <a:cxn ang="0">
                  <a:pos x="connsiteX0" y="connsiteY0"/>
                </a:cxn>
                <a:cxn ang="0">
                  <a:pos x="connsiteX1" y="connsiteY1"/>
                </a:cxn>
                <a:cxn ang="0">
                  <a:pos x="connsiteX2" y="connsiteY2"/>
                </a:cxn>
              </a:cxnLst>
              <a:rect l="l" t="t" r="r" b="b"/>
              <a:pathLst>
                <a:path w="559558" h="567354">
                  <a:moveTo>
                    <a:pt x="0" y="566382"/>
                  </a:moveTo>
                  <a:cubicBezTo>
                    <a:pt x="55728" y="569225"/>
                    <a:pt x="111456" y="572069"/>
                    <a:pt x="204716" y="477672"/>
                  </a:cubicBezTo>
                  <a:cubicBezTo>
                    <a:pt x="297976" y="383275"/>
                    <a:pt x="494731" y="80749"/>
                    <a:pt x="559558" y="0"/>
                  </a:cubicBezTo>
                </a:path>
              </a:pathLst>
            </a:custGeom>
            <a:ln w="57150"/>
          </p:spPr>
          <p:style>
            <a:lnRef idx="1">
              <a:schemeClr val="accent4"/>
            </a:lnRef>
            <a:fillRef idx="0">
              <a:schemeClr val="accent4"/>
            </a:fillRef>
            <a:effectRef idx="0">
              <a:schemeClr val="accent4"/>
            </a:effectRef>
            <a:fontRef idx="minor">
              <a:schemeClr val="tx1"/>
            </a:fontRef>
          </p:style>
          <p:txBody>
            <a:bodyPr rtlCol="0" anchor="ctr"/>
            <a:lstStyle/>
            <a:p>
              <a:pPr algn="ctr"/>
              <a:endParaRPr lang="cs-CZ"/>
            </a:p>
          </p:txBody>
        </p:sp>
        <p:sp>
          <p:nvSpPr>
            <p:cNvPr id="13" name="Volný tvar: obrazec 12">
              <a:extLst>
                <a:ext uri="{FF2B5EF4-FFF2-40B4-BE49-F238E27FC236}">
                  <a16:creationId xmlns:a16="http://schemas.microsoft.com/office/drawing/2014/main" id="{CE4B38CE-1C09-4B87-AA1D-E9ADC941C18B}"/>
                </a:ext>
              </a:extLst>
            </p:cNvPr>
            <p:cNvSpPr/>
            <p:nvPr/>
          </p:nvSpPr>
          <p:spPr>
            <a:xfrm>
              <a:off x="2634018" y="2213354"/>
              <a:ext cx="6912591" cy="3853342"/>
            </a:xfrm>
            <a:custGeom>
              <a:avLst/>
              <a:gdLst>
                <a:gd name="connsiteX0" fmla="*/ 0 w 6912591"/>
                <a:gd name="connsiteY0" fmla="*/ 3197983 h 3853342"/>
                <a:gd name="connsiteX1" fmla="*/ 532263 w 6912591"/>
                <a:gd name="connsiteY1" fmla="*/ 3716598 h 3853342"/>
                <a:gd name="connsiteX2" fmla="*/ 757451 w 6912591"/>
                <a:gd name="connsiteY2" fmla="*/ 3825780 h 3853342"/>
                <a:gd name="connsiteX3" fmla="*/ 1583140 w 6912591"/>
                <a:gd name="connsiteY3" fmla="*/ 3293518 h 3853342"/>
                <a:gd name="connsiteX4" fmla="*/ 2231409 w 6912591"/>
                <a:gd name="connsiteY4" fmla="*/ 2652073 h 3853342"/>
                <a:gd name="connsiteX5" fmla="*/ 2135875 w 6912591"/>
                <a:gd name="connsiteY5" fmla="*/ 2522419 h 3853342"/>
                <a:gd name="connsiteX6" fmla="*/ 1992573 w 6912591"/>
                <a:gd name="connsiteY6" fmla="*/ 2351822 h 3853342"/>
                <a:gd name="connsiteX7" fmla="*/ 2088107 w 6912591"/>
                <a:gd name="connsiteY7" fmla="*/ 1983333 h 3853342"/>
                <a:gd name="connsiteX8" fmla="*/ 2886501 w 6912591"/>
                <a:gd name="connsiteY8" fmla="*/ 1614843 h 3853342"/>
                <a:gd name="connsiteX9" fmla="*/ 3002507 w 6912591"/>
                <a:gd name="connsiteY9" fmla="*/ 1867327 h 3853342"/>
                <a:gd name="connsiteX10" fmla="*/ 3534770 w 6912591"/>
                <a:gd name="connsiteY10" fmla="*/ 1771792 h 3853342"/>
                <a:gd name="connsiteX11" fmla="*/ 4333164 w 6912591"/>
                <a:gd name="connsiteY11" fmla="*/ 1089404 h 3853342"/>
                <a:gd name="connsiteX12" fmla="*/ 4913194 w 6912591"/>
                <a:gd name="connsiteY12" fmla="*/ 850568 h 3853342"/>
                <a:gd name="connsiteX13" fmla="*/ 4756245 w 6912591"/>
                <a:gd name="connsiteY13" fmla="*/ 304658 h 3853342"/>
                <a:gd name="connsiteX14" fmla="*/ 6175612 w 6912591"/>
                <a:gd name="connsiteY14" fmla="*/ 45350 h 3853342"/>
                <a:gd name="connsiteX15" fmla="*/ 6912591 w 6912591"/>
                <a:gd name="connsiteY15" fmla="*/ 1232706 h 385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12591" h="3853342">
                  <a:moveTo>
                    <a:pt x="0" y="3197983"/>
                  </a:moveTo>
                  <a:cubicBezTo>
                    <a:pt x="203010" y="3404974"/>
                    <a:pt x="406021" y="3611965"/>
                    <a:pt x="532263" y="3716598"/>
                  </a:cubicBezTo>
                  <a:cubicBezTo>
                    <a:pt x="658505" y="3821231"/>
                    <a:pt x="582305" y="3896293"/>
                    <a:pt x="757451" y="3825780"/>
                  </a:cubicBezTo>
                  <a:cubicBezTo>
                    <a:pt x="932597" y="3755267"/>
                    <a:pt x="1337480" y="3489136"/>
                    <a:pt x="1583140" y="3293518"/>
                  </a:cubicBezTo>
                  <a:cubicBezTo>
                    <a:pt x="1828800" y="3097900"/>
                    <a:pt x="2139287" y="2780589"/>
                    <a:pt x="2231409" y="2652073"/>
                  </a:cubicBezTo>
                  <a:cubicBezTo>
                    <a:pt x="2323532" y="2523556"/>
                    <a:pt x="2175681" y="2572461"/>
                    <a:pt x="2135875" y="2522419"/>
                  </a:cubicBezTo>
                  <a:cubicBezTo>
                    <a:pt x="2096069" y="2472377"/>
                    <a:pt x="2000534" y="2441670"/>
                    <a:pt x="1992573" y="2351822"/>
                  </a:cubicBezTo>
                  <a:cubicBezTo>
                    <a:pt x="1984612" y="2261974"/>
                    <a:pt x="1939119" y="2106163"/>
                    <a:pt x="2088107" y="1983333"/>
                  </a:cubicBezTo>
                  <a:cubicBezTo>
                    <a:pt x="2237095" y="1860503"/>
                    <a:pt x="2734101" y="1634177"/>
                    <a:pt x="2886501" y="1614843"/>
                  </a:cubicBezTo>
                  <a:cubicBezTo>
                    <a:pt x="3038901" y="1595509"/>
                    <a:pt x="2894462" y="1841169"/>
                    <a:pt x="3002507" y="1867327"/>
                  </a:cubicBezTo>
                  <a:cubicBezTo>
                    <a:pt x="3110552" y="1893485"/>
                    <a:pt x="3312994" y="1901446"/>
                    <a:pt x="3534770" y="1771792"/>
                  </a:cubicBezTo>
                  <a:cubicBezTo>
                    <a:pt x="3756546" y="1642138"/>
                    <a:pt x="4103427" y="1242941"/>
                    <a:pt x="4333164" y="1089404"/>
                  </a:cubicBezTo>
                  <a:cubicBezTo>
                    <a:pt x="4562901" y="935867"/>
                    <a:pt x="4842681" y="981359"/>
                    <a:pt x="4913194" y="850568"/>
                  </a:cubicBezTo>
                  <a:cubicBezTo>
                    <a:pt x="4983708" y="719777"/>
                    <a:pt x="4545842" y="438861"/>
                    <a:pt x="4756245" y="304658"/>
                  </a:cubicBezTo>
                  <a:cubicBezTo>
                    <a:pt x="4966648" y="170455"/>
                    <a:pt x="5816221" y="-109325"/>
                    <a:pt x="6175612" y="45350"/>
                  </a:cubicBezTo>
                  <a:cubicBezTo>
                    <a:pt x="6535003" y="200025"/>
                    <a:pt x="6723797" y="716365"/>
                    <a:pt x="6912591" y="1232706"/>
                  </a:cubicBezTo>
                </a:path>
              </a:pathLst>
            </a:custGeom>
            <a:ln w="57150"/>
          </p:spPr>
          <p:style>
            <a:lnRef idx="1">
              <a:schemeClr val="accent4"/>
            </a:lnRef>
            <a:fillRef idx="0">
              <a:schemeClr val="accent4"/>
            </a:fillRef>
            <a:effectRef idx="0">
              <a:schemeClr val="accent4"/>
            </a:effectRef>
            <a:fontRef idx="minor">
              <a:schemeClr val="tx1"/>
            </a:fontRef>
          </p:style>
          <p:txBody>
            <a:bodyPr rtlCol="0" anchor="ctr"/>
            <a:lstStyle/>
            <a:p>
              <a:pPr algn="ctr"/>
              <a:endParaRPr lang="cs-CZ"/>
            </a:p>
          </p:txBody>
        </p:sp>
        <p:sp>
          <p:nvSpPr>
            <p:cNvPr id="14" name="TextovéPole 13">
              <a:extLst>
                <a:ext uri="{FF2B5EF4-FFF2-40B4-BE49-F238E27FC236}">
                  <a16:creationId xmlns:a16="http://schemas.microsoft.com/office/drawing/2014/main" id="{2571A58D-865A-4C85-AEF0-81AABBAEA748}"/>
                </a:ext>
              </a:extLst>
            </p:cNvPr>
            <p:cNvSpPr txBox="1"/>
            <p:nvPr/>
          </p:nvSpPr>
          <p:spPr>
            <a:xfrm>
              <a:off x="6090313" y="3067795"/>
              <a:ext cx="661916"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cs-CZ" dirty="0"/>
                <a:t>624</a:t>
              </a:r>
            </a:p>
          </p:txBody>
        </p:sp>
        <p:sp>
          <p:nvSpPr>
            <p:cNvPr id="17" name="Volný tvar: obrazec 16">
              <a:extLst>
                <a:ext uri="{FF2B5EF4-FFF2-40B4-BE49-F238E27FC236}">
                  <a16:creationId xmlns:a16="http://schemas.microsoft.com/office/drawing/2014/main" id="{4239F9D1-EDE3-4BEB-A76C-4DF6397FB6EC}"/>
                </a:ext>
              </a:extLst>
            </p:cNvPr>
            <p:cNvSpPr/>
            <p:nvPr/>
          </p:nvSpPr>
          <p:spPr>
            <a:xfrm>
              <a:off x="9471546" y="3339340"/>
              <a:ext cx="600502" cy="95534"/>
            </a:xfrm>
            <a:custGeom>
              <a:avLst/>
              <a:gdLst>
                <a:gd name="connsiteX0" fmla="*/ 0 w 600502"/>
                <a:gd name="connsiteY0" fmla="*/ 95534 h 95534"/>
                <a:gd name="connsiteX1" fmla="*/ 600502 w 600502"/>
                <a:gd name="connsiteY1" fmla="*/ 0 h 95534"/>
              </a:gdLst>
              <a:ahLst/>
              <a:cxnLst>
                <a:cxn ang="0">
                  <a:pos x="connsiteX0" y="connsiteY0"/>
                </a:cxn>
                <a:cxn ang="0">
                  <a:pos x="connsiteX1" y="connsiteY1"/>
                </a:cxn>
              </a:cxnLst>
              <a:rect l="l" t="t" r="r" b="b"/>
              <a:pathLst>
                <a:path w="600502" h="95534">
                  <a:moveTo>
                    <a:pt x="0" y="95534"/>
                  </a:moveTo>
                  <a:lnTo>
                    <a:pt x="600502" y="0"/>
                  </a:lnTo>
                </a:path>
              </a:pathLst>
            </a:custGeom>
            <a:ln w="57150"/>
          </p:spPr>
          <p:style>
            <a:lnRef idx="1">
              <a:schemeClr val="accent4"/>
            </a:lnRef>
            <a:fillRef idx="0">
              <a:schemeClr val="accent4"/>
            </a:fillRef>
            <a:effectRef idx="0">
              <a:schemeClr val="accent4"/>
            </a:effectRef>
            <a:fontRef idx="minor">
              <a:schemeClr val="tx1"/>
            </a:fontRef>
          </p:style>
          <p:txBody>
            <a:bodyPr rtlCol="0" anchor="ctr"/>
            <a:lstStyle/>
            <a:p>
              <a:pPr algn="ctr"/>
              <a:endParaRPr lang="cs-CZ" dirty="0"/>
            </a:p>
          </p:txBody>
        </p:sp>
      </p:grpSp>
      <p:grpSp>
        <p:nvGrpSpPr>
          <p:cNvPr id="32" name="Skupina 31">
            <a:extLst>
              <a:ext uri="{FF2B5EF4-FFF2-40B4-BE49-F238E27FC236}">
                <a16:creationId xmlns:a16="http://schemas.microsoft.com/office/drawing/2014/main" id="{841F3DFA-17D1-4993-8EA2-6D81A327BB30}"/>
              </a:ext>
            </a:extLst>
          </p:cNvPr>
          <p:cNvGrpSpPr/>
          <p:nvPr/>
        </p:nvGrpSpPr>
        <p:grpSpPr>
          <a:xfrm>
            <a:off x="2012490" y="2192742"/>
            <a:ext cx="8059558" cy="3735720"/>
            <a:chOff x="2012490" y="2192742"/>
            <a:chExt cx="8059558" cy="3735720"/>
          </a:xfrm>
        </p:grpSpPr>
        <p:grpSp>
          <p:nvGrpSpPr>
            <p:cNvPr id="30" name="Skupina 29">
              <a:extLst>
                <a:ext uri="{FF2B5EF4-FFF2-40B4-BE49-F238E27FC236}">
                  <a16:creationId xmlns:a16="http://schemas.microsoft.com/office/drawing/2014/main" id="{27C6A57D-0A8C-4852-80F2-2CE45C8103A7}"/>
                </a:ext>
              </a:extLst>
            </p:cNvPr>
            <p:cNvGrpSpPr/>
            <p:nvPr/>
          </p:nvGrpSpPr>
          <p:grpSpPr>
            <a:xfrm>
              <a:off x="2012490" y="2192742"/>
              <a:ext cx="8059558" cy="3735720"/>
              <a:chOff x="2012490" y="2192742"/>
              <a:chExt cx="8059558" cy="3735720"/>
            </a:xfrm>
          </p:grpSpPr>
          <p:grpSp>
            <p:nvGrpSpPr>
              <p:cNvPr id="26" name="Skupina 25">
                <a:extLst>
                  <a:ext uri="{FF2B5EF4-FFF2-40B4-BE49-F238E27FC236}">
                    <a16:creationId xmlns:a16="http://schemas.microsoft.com/office/drawing/2014/main" id="{1FF6E743-5EDF-4479-A556-041E40B3760E}"/>
                  </a:ext>
                </a:extLst>
              </p:cNvPr>
              <p:cNvGrpSpPr/>
              <p:nvPr/>
            </p:nvGrpSpPr>
            <p:grpSpPr>
              <a:xfrm>
                <a:off x="2012490" y="2192742"/>
                <a:ext cx="8059558" cy="3735720"/>
                <a:chOff x="2012490" y="2192742"/>
                <a:chExt cx="8059558" cy="3735720"/>
              </a:xfrm>
            </p:grpSpPr>
            <p:sp>
              <p:nvSpPr>
                <p:cNvPr id="20" name="Volný tvar: obrazec 19">
                  <a:extLst>
                    <a:ext uri="{FF2B5EF4-FFF2-40B4-BE49-F238E27FC236}">
                      <a16:creationId xmlns:a16="http://schemas.microsoft.com/office/drawing/2014/main" id="{1E9D9D56-27DC-4627-B8BA-2EEBD95D36E5}"/>
                    </a:ext>
                  </a:extLst>
                </p:cNvPr>
                <p:cNvSpPr/>
                <p:nvPr/>
              </p:nvSpPr>
              <p:spPr>
                <a:xfrm>
                  <a:off x="2012490" y="5361108"/>
                  <a:ext cx="559558" cy="567354"/>
                </a:xfrm>
                <a:custGeom>
                  <a:avLst/>
                  <a:gdLst>
                    <a:gd name="connsiteX0" fmla="*/ 0 w 559558"/>
                    <a:gd name="connsiteY0" fmla="*/ 566382 h 567354"/>
                    <a:gd name="connsiteX1" fmla="*/ 204716 w 559558"/>
                    <a:gd name="connsiteY1" fmla="*/ 477672 h 567354"/>
                    <a:gd name="connsiteX2" fmla="*/ 559558 w 559558"/>
                    <a:gd name="connsiteY2" fmla="*/ 0 h 567354"/>
                  </a:gdLst>
                  <a:ahLst/>
                  <a:cxnLst>
                    <a:cxn ang="0">
                      <a:pos x="connsiteX0" y="connsiteY0"/>
                    </a:cxn>
                    <a:cxn ang="0">
                      <a:pos x="connsiteX1" y="connsiteY1"/>
                    </a:cxn>
                    <a:cxn ang="0">
                      <a:pos x="connsiteX2" y="connsiteY2"/>
                    </a:cxn>
                  </a:cxnLst>
                  <a:rect l="l" t="t" r="r" b="b"/>
                  <a:pathLst>
                    <a:path w="559558" h="567354">
                      <a:moveTo>
                        <a:pt x="0" y="566382"/>
                      </a:moveTo>
                      <a:cubicBezTo>
                        <a:pt x="55728" y="569225"/>
                        <a:pt x="111456" y="572069"/>
                        <a:pt x="204716" y="477672"/>
                      </a:cubicBezTo>
                      <a:cubicBezTo>
                        <a:pt x="297976" y="383275"/>
                        <a:pt x="494731" y="80749"/>
                        <a:pt x="559558" y="0"/>
                      </a:cubicBezTo>
                    </a:path>
                  </a:pathLst>
                </a:custGeom>
                <a:ln w="57150"/>
              </p:spPr>
              <p:style>
                <a:lnRef idx="1">
                  <a:schemeClr val="accent3"/>
                </a:lnRef>
                <a:fillRef idx="0">
                  <a:schemeClr val="accent3"/>
                </a:fillRef>
                <a:effectRef idx="0">
                  <a:schemeClr val="accent3"/>
                </a:effectRef>
                <a:fontRef idx="minor">
                  <a:schemeClr val="tx1"/>
                </a:fontRef>
              </p:style>
              <p:txBody>
                <a:bodyPr rtlCol="0" anchor="ctr"/>
                <a:lstStyle/>
                <a:p>
                  <a:pPr algn="ctr"/>
                  <a:endParaRPr lang="cs-CZ"/>
                </a:p>
              </p:txBody>
            </p:sp>
            <p:sp>
              <p:nvSpPr>
                <p:cNvPr id="22" name="Volný tvar: obrazec 21">
                  <a:extLst>
                    <a:ext uri="{FF2B5EF4-FFF2-40B4-BE49-F238E27FC236}">
                      <a16:creationId xmlns:a16="http://schemas.microsoft.com/office/drawing/2014/main" id="{6CB86EA7-955F-4357-BE6E-5314E26CF104}"/>
                    </a:ext>
                  </a:extLst>
                </p:cNvPr>
                <p:cNvSpPr/>
                <p:nvPr/>
              </p:nvSpPr>
              <p:spPr>
                <a:xfrm>
                  <a:off x="2572603" y="2192742"/>
                  <a:ext cx="6939887" cy="3198124"/>
                </a:xfrm>
                <a:custGeom>
                  <a:avLst/>
                  <a:gdLst>
                    <a:gd name="connsiteX0" fmla="*/ 0 w 6939887"/>
                    <a:gd name="connsiteY0" fmla="*/ 3198124 h 3198124"/>
                    <a:gd name="connsiteX1" fmla="*/ 1166884 w 6939887"/>
                    <a:gd name="connsiteY1" fmla="*/ 2713628 h 3198124"/>
                    <a:gd name="connsiteX2" fmla="*/ 2101755 w 6939887"/>
                    <a:gd name="connsiteY2" fmla="*/ 2543031 h 3198124"/>
                    <a:gd name="connsiteX3" fmla="*/ 2668137 w 6939887"/>
                    <a:gd name="connsiteY3" fmla="*/ 2113127 h 3198124"/>
                    <a:gd name="connsiteX4" fmla="*/ 3036627 w 6939887"/>
                    <a:gd name="connsiteY4" fmla="*/ 2099479 h 3198124"/>
                    <a:gd name="connsiteX5" fmla="*/ 2681785 w 6939887"/>
                    <a:gd name="connsiteY5" fmla="*/ 1765109 h 3198124"/>
                    <a:gd name="connsiteX6" fmla="*/ 2961564 w 6939887"/>
                    <a:gd name="connsiteY6" fmla="*/ 1662751 h 3198124"/>
                    <a:gd name="connsiteX7" fmla="*/ 3016155 w 6939887"/>
                    <a:gd name="connsiteY7" fmla="*/ 1908410 h 3198124"/>
                    <a:gd name="connsiteX8" fmla="*/ 3432412 w 6939887"/>
                    <a:gd name="connsiteY8" fmla="*/ 1887939 h 3198124"/>
                    <a:gd name="connsiteX9" fmla="*/ 4251278 w 6939887"/>
                    <a:gd name="connsiteY9" fmla="*/ 1246494 h 3198124"/>
                    <a:gd name="connsiteX10" fmla="*/ 4879075 w 6939887"/>
                    <a:gd name="connsiteY10" fmla="*/ 939419 h 3198124"/>
                    <a:gd name="connsiteX11" fmla="*/ 4967785 w 6939887"/>
                    <a:gd name="connsiteY11" fmla="*/ 734703 h 3198124"/>
                    <a:gd name="connsiteX12" fmla="*/ 4797188 w 6939887"/>
                    <a:gd name="connsiteY12" fmla="*/ 482219 h 3198124"/>
                    <a:gd name="connsiteX13" fmla="*/ 4872251 w 6939887"/>
                    <a:gd name="connsiteY13" fmla="*/ 284327 h 3198124"/>
                    <a:gd name="connsiteX14" fmla="*/ 5725236 w 6939887"/>
                    <a:gd name="connsiteY14" fmla="*/ 25019 h 3198124"/>
                    <a:gd name="connsiteX15" fmla="*/ 6237027 w 6939887"/>
                    <a:gd name="connsiteY15" fmla="*/ 72786 h 3198124"/>
                    <a:gd name="connsiteX16" fmla="*/ 6673755 w 6939887"/>
                    <a:gd name="connsiteY16" fmla="*/ 577754 h 3198124"/>
                    <a:gd name="connsiteX17" fmla="*/ 6939887 w 6939887"/>
                    <a:gd name="connsiteY17" fmla="*/ 1266965 h 3198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939887" h="3198124">
                      <a:moveTo>
                        <a:pt x="0" y="3198124"/>
                      </a:moveTo>
                      <a:cubicBezTo>
                        <a:pt x="408296" y="3010467"/>
                        <a:pt x="816592" y="2822810"/>
                        <a:pt x="1166884" y="2713628"/>
                      </a:cubicBezTo>
                      <a:cubicBezTo>
                        <a:pt x="1517176" y="2604446"/>
                        <a:pt x="1851546" y="2643115"/>
                        <a:pt x="2101755" y="2543031"/>
                      </a:cubicBezTo>
                      <a:cubicBezTo>
                        <a:pt x="2351964" y="2442947"/>
                        <a:pt x="2512325" y="2187052"/>
                        <a:pt x="2668137" y="2113127"/>
                      </a:cubicBezTo>
                      <a:cubicBezTo>
                        <a:pt x="2823949" y="2039202"/>
                        <a:pt x="3034352" y="2157482"/>
                        <a:pt x="3036627" y="2099479"/>
                      </a:cubicBezTo>
                      <a:cubicBezTo>
                        <a:pt x="3038902" y="2041476"/>
                        <a:pt x="2694296" y="1837897"/>
                        <a:pt x="2681785" y="1765109"/>
                      </a:cubicBezTo>
                      <a:cubicBezTo>
                        <a:pt x="2669275" y="1692321"/>
                        <a:pt x="2905836" y="1638868"/>
                        <a:pt x="2961564" y="1662751"/>
                      </a:cubicBezTo>
                      <a:cubicBezTo>
                        <a:pt x="3017292" y="1686634"/>
                        <a:pt x="2937680" y="1870879"/>
                        <a:pt x="3016155" y="1908410"/>
                      </a:cubicBezTo>
                      <a:cubicBezTo>
                        <a:pt x="3094630" y="1945941"/>
                        <a:pt x="3226558" y="1998258"/>
                        <a:pt x="3432412" y="1887939"/>
                      </a:cubicBezTo>
                      <a:cubicBezTo>
                        <a:pt x="3638266" y="1777620"/>
                        <a:pt x="4010168" y="1404581"/>
                        <a:pt x="4251278" y="1246494"/>
                      </a:cubicBezTo>
                      <a:cubicBezTo>
                        <a:pt x="4492388" y="1088407"/>
                        <a:pt x="4759657" y="1024718"/>
                        <a:pt x="4879075" y="939419"/>
                      </a:cubicBezTo>
                      <a:cubicBezTo>
                        <a:pt x="4998493" y="854120"/>
                        <a:pt x="4981433" y="810903"/>
                        <a:pt x="4967785" y="734703"/>
                      </a:cubicBezTo>
                      <a:cubicBezTo>
                        <a:pt x="4954137" y="658503"/>
                        <a:pt x="4813110" y="557282"/>
                        <a:pt x="4797188" y="482219"/>
                      </a:cubicBezTo>
                      <a:cubicBezTo>
                        <a:pt x="4781266" y="407156"/>
                        <a:pt x="4717576" y="360527"/>
                        <a:pt x="4872251" y="284327"/>
                      </a:cubicBezTo>
                      <a:cubicBezTo>
                        <a:pt x="5026926" y="208127"/>
                        <a:pt x="5497773" y="60276"/>
                        <a:pt x="5725236" y="25019"/>
                      </a:cubicBezTo>
                      <a:cubicBezTo>
                        <a:pt x="5952699" y="-10238"/>
                        <a:pt x="6078941" y="-19336"/>
                        <a:pt x="6237027" y="72786"/>
                      </a:cubicBezTo>
                      <a:cubicBezTo>
                        <a:pt x="6395113" y="164908"/>
                        <a:pt x="6556612" y="378724"/>
                        <a:pt x="6673755" y="577754"/>
                      </a:cubicBezTo>
                      <a:cubicBezTo>
                        <a:pt x="6790898" y="776784"/>
                        <a:pt x="6860275" y="1160058"/>
                        <a:pt x="6939887" y="1266965"/>
                      </a:cubicBezTo>
                    </a:path>
                  </a:pathLst>
                </a:custGeom>
                <a:ln w="57150"/>
              </p:spPr>
              <p:style>
                <a:lnRef idx="1">
                  <a:schemeClr val="accent3"/>
                </a:lnRef>
                <a:fillRef idx="0">
                  <a:schemeClr val="accent3"/>
                </a:fillRef>
                <a:effectRef idx="0">
                  <a:schemeClr val="accent3"/>
                </a:effectRef>
                <a:fontRef idx="minor">
                  <a:schemeClr val="tx1"/>
                </a:fontRef>
              </p:style>
              <p:txBody>
                <a:bodyPr rtlCol="0" anchor="ctr"/>
                <a:lstStyle/>
                <a:p>
                  <a:pPr algn="ctr"/>
                  <a:endParaRPr lang="cs-CZ"/>
                </a:p>
              </p:txBody>
            </p:sp>
            <p:sp>
              <p:nvSpPr>
                <p:cNvPr id="25" name="Volný tvar: obrazec 24">
                  <a:extLst>
                    <a:ext uri="{FF2B5EF4-FFF2-40B4-BE49-F238E27FC236}">
                      <a16:creationId xmlns:a16="http://schemas.microsoft.com/office/drawing/2014/main" id="{3376773A-50D2-4E12-83C1-53AC59A41B3D}"/>
                    </a:ext>
                  </a:extLst>
                </p:cNvPr>
                <p:cNvSpPr/>
                <p:nvPr/>
              </p:nvSpPr>
              <p:spPr>
                <a:xfrm>
                  <a:off x="9471546" y="3347461"/>
                  <a:ext cx="600502" cy="95534"/>
                </a:xfrm>
                <a:custGeom>
                  <a:avLst/>
                  <a:gdLst>
                    <a:gd name="connsiteX0" fmla="*/ 0 w 600502"/>
                    <a:gd name="connsiteY0" fmla="*/ 95534 h 95534"/>
                    <a:gd name="connsiteX1" fmla="*/ 600502 w 600502"/>
                    <a:gd name="connsiteY1" fmla="*/ 0 h 95534"/>
                  </a:gdLst>
                  <a:ahLst/>
                  <a:cxnLst>
                    <a:cxn ang="0">
                      <a:pos x="connsiteX0" y="connsiteY0"/>
                    </a:cxn>
                    <a:cxn ang="0">
                      <a:pos x="connsiteX1" y="connsiteY1"/>
                    </a:cxn>
                  </a:cxnLst>
                  <a:rect l="l" t="t" r="r" b="b"/>
                  <a:pathLst>
                    <a:path w="600502" h="95534">
                      <a:moveTo>
                        <a:pt x="0" y="95534"/>
                      </a:moveTo>
                      <a:lnTo>
                        <a:pt x="600502" y="0"/>
                      </a:lnTo>
                    </a:path>
                  </a:pathLst>
                </a:custGeom>
                <a:ln w="57150"/>
              </p:spPr>
              <p:style>
                <a:lnRef idx="1">
                  <a:schemeClr val="accent3"/>
                </a:lnRef>
                <a:fillRef idx="0">
                  <a:schemeClr val="accent3"/>
                </a:fillRef>
                <a:effectRef idx="0">
                  <a:schemeClr val="accent3"/>
                </a:effectRef>
                <a:fontRef idx="minor">
                  <a:schemeClr val="tx1"/>
                </a:fontRef>
              </p:style>
              <p:txBody>
                <a:bodyPr rtlCol="0" anchor="ctr"/>
                <a:lstStyle/>
                <a:p>
                  <a:pPr algn="ctr"/>
                  <a:endParaRPr lang="cs-CZ" dirty="0"/>
                </a:p>
              </p:txBody>
            </p:sp>
          </p:grpSp>
          <p:sp>
            <p:nvSpPr>
              <p:cNvPr id="29" name="TextovéPole 28">
                <a:extLst>
                  <a:ext uri="{FF2B5EF4-FFF2-40B4-BE49-F238E27FC236}">
                    <a16:creationId xmlns:a16="http://schemas.microsoft.com/office/drawing/2014/main" id="{1D194000-722D-4367-887E-B3D2486C58DE}"/>
                  </a:ext>
                </a:extLst>
              </p:cNvPr>
              <p:cNvSpPr txBox="1"/>
              <p:nvPr/>
            </p:nvSpPr>
            <p:spPr>
              <a:xfrm>
                <a:off x="7993625" y="2527117"/>
                <a:ext cx="678042"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cs-CZ" dirty="0"/>
                  <a:t>603</a:t>
                </a:r>
              </a:p>
            </p:txBody>
          </p:sp>
        </p:grpSp>
        <p:sp>
          <p:nvSpPr>
            <p:cNvPr id="31" name="Volný tvar: obrazec 30">
              <a:extLst>
                <a:ext uri="{FF2B5EF4-FFF2-40B4-BE49-F238E27FC236}">
                  <a16:creationId xmlns:a16="http://schemas.microsoft.com/office/drawing/2014/main" id="{827ADB48-42F5-40C2-A911-BCCF009A4ED0}"/>
                </a:ext>
              </a:extLst>
            </p:cNvPr>
            <p:cNvSpPr/>
            <p:nvPr/>
          </p:nvSpPr>
          <p:spPr>
            <a:xfrm>
              <a:off x="8900887" y="3434874"/>
              <a:ext cx="726813" cy="877529"/>
            </a:xfrm>
            <a:custGeom>
              <a:avLst/>
              <a:gdLst>
                <a:gd name="connsiteX0" fmla="*/ 589935 w 726813"/>
                <a:gd name="connsiteY0" fmla="*/ 0 h 877529"/>
                <a:gd name="connsiteX1" fmla="*/ 685800 w 726813"/>
                <a:gd name="connsiteY1" fmla="*/ 560439 h 877529"/>
                <a:gd name="connsiteX2" fmla="*/ 0 w 726813"/>
                <a:gd name="connsiteY2" fmla="*/ 877529 h 877529"/>
              </a:gdLst>
              <a:ahLst/>
              <a:cxnLst>
                <a:cxn ang="0">
                  <a:pos x="connsiteX0" y="connsiteY0"/>
                </a:cxn>
                <a:cxn ang="0">
                  <a:pos x="connsiteX1" y="connsiteY1"/>
                </a:cxn>
                <a:cxn ang="0">
                  <a:pos x="connsiteX2" y="connsiteY2"/>
                </a:cxn>
              </a:cxnLst>
              <a:rect l="l" t="t" r="r" b="b"/>
              <a:pathLst>
                <a:path w="726813" h="877529">
                  <a:moveTo>
                    <a:pt x="589935" y="0"/>
                  </a:moveTo>
                  <a:cubicBezTo>
                    <a:pt x="687028" y="207092"/>
                    <a:pt x="784122" y="414184"/>
                    <a:pt x="685800" y="560439"/>
                  </a:cubicBezTo>
                  <a:cubicBezTo>
                    <a:pt x="587478" y="706694"/>
                    <a:pt x="122903" y="824681"/>
                    <a:pt x="0" y="877529"/>
                  </a:cubicBezTo>
                </a:path>
              </a:pathLst>
            </a:custGeom>
            <a:ln w="57150"/>
          </p:spPr>
          <p:style>
            <a:lnRef idx="1">
              <a:schemeClr val="accent3"/>
            </a:lnRef>
            <a:fillRef idx="0">
              <a:schemeClr val="accent3"/>
            </a:fillRef>
            <a:effectRef idx="0">
              <a:schemeClr val="accent3"/>
            </a:effectRef>
            <a:fontRef idx="minor">
              <a:schemeClr val="tx1"/>
            </a:fontRef>
          </p:style>
          <p:txBody>
            <a:bodyPr rtlCol="0" anchor="ctr"/>
            <a:lstStyle/>
            <a:p>
              <a:pPr algn="ctr"/>
              <a:endParaRPr lang="cs-CZ"/>
            </a:p>
          </p:txBody>
        </p:sp>
      </p:grpSp>
      <p:pic>
        <p:nvPicPr>
          <p:cNvPr id="33" name="Obrázek 32">
            <a:extLst>
              <a:ext uri="{FF2B5EF4-FFF2-40B4-BE49-F238E27FC236}">
                <a16:creationId xmlns:a16="http://schemas.microsoft.com/office/drawing/2014/main" id="{D4164AB9-2266-4A05-A3E4-09C3267A23C8}"/>
              </a:ext>
            </a:extLst>
          </p:cNvPr>
          <p:cNvPicPr>
            <a:picLocks noChangeAspect="1"/>
          </p:cNvPicPr>
          <p:nvPr/>
        </p:nvPicPr>
        <p:blipFill rotWithShape="1">
          <a:blip r:embed="rId4"/>
          <a:srcRect l="13984" t="10000" r="10001" b="7638"/>
          <a:stretch/>
        </p:blipFill>
        <p:spPr>
          <a:xfrm>
            <a:off x="2852182" y="1929535"/>
            <a:ext cx="7253985" cy="4420980"/>
          </a:xfrm>
          <a:prstGeom prst="rect">
            <a:avLst/>
          </a:prstGeom>
          <a:ln>
            <a:solidFill>
              <a:schemeClr val="tx1"/>
            </a:solidFill>
          </a:ln>
        </p:spPr>
      </p:pic>
      <p:grpSp>
        <p:nvGrpSpPr>
          <p:cNvPr id="54" name="Skupina 53">
            <a:extLst>
              <a:ext uri="{FF2B5EF4-FFF2-40B4-BE49-F238E27FC236}">
                <a16:creationId xmlns:a16="http://schemas.microsoft.com/office/drawing/2014/main" id="{27AA1284-B0B1-4889-97D5-F7A5D8FC2ACE}"/>
              </a:ext>
            </a:extLst>
          </p:cNvPr>
          <p:cNvGrpSpPr/>
          <p:nvPr/>
        </p:nvGrpSpPr>
        <p:grpSpPr>
          <a:xfrm>
            <a:off x="2861006" y="4039067"/>
            <a:ext cx="7247882" cy="1834410"/>
            <a:chOff x="2861006" y="4039067"/>
            <a:chExt cx="7247882" cy="1834410"/>
          </a:xfrm>
        </p:grpSpPr>
        <p:grpSp>
          <p:nvGrpSpPr>
            <p:cNvPr id="52" name="Skupina 51">
              <a:extLst>
                <a:ext uri="{FF2B5EF4-FFF2-40B4-BE49-F238E27FC236}">
                  <a16:creationId xmlns:a16="http://schemas.microsoft.com/office/drawing/2014/main" id="{64CDB372-851B-45BA-90A5-4417E5517DE8}"/>
                </a:ext>
              </a:extLst>
            </p:cNvPr>
            <p:cNvGrpSpPr/>
            <p:nvPr/>
          </p:nvGrpSpPr>
          <p:grpSpPr>
            <a:xfrm>
              <a:off x="2861006" y="4039067"/>
              <a:ext cx="7247882" cy="1834410"/>
              <a:chOff x="2861006" y="4039067"/>
              <a:chExt cx="7247882" cy="1834410"/>
            </a:xfrm>
          </p:grpSpPr>
          <p:sp>
            <p:nvSpPr>
              <p:cNvPr id="49" name="Volný tvar: obrazec 48">
                <a:extLst>
                  <a:ext uri="{FF2B5EF4-FFF2-40B4-BE49-F238E27FC236}">
                    <a16:creationId xmlns:a16="http://schemas.microsoft.com/office/drawing/2014/main" id="{D179F7A3-77A2-41BF-8E4A-A476D4D454AF}"/>
                  </a:ext>
                </a:extLst>
              </p:cNvPr>
              <p:cNvSpPr/>
              <p:nvPr/>
            </p:nvSpPr>
            <p:spPr>
              <a:xfrm>
                <a:off x="2861006" y="5144201"/>
                <a:ext cx="2417831" cy="729276"/>
              </a:xfrm>
              <a:custGeom>
                <a:avLst/>
                <a:gdLst>
                  <a:gd name="connsiteX0" fmla="*/ 0 w 2417831"/>
                  <a:gd name="connsiteY0" fmla="*/ 729276 h 729276"/>
                  <a:gd name="connsiteX1" fmla="*/ 1727823 w 2417831"/>
                  <a:gd name="connsiteY1" fmla="*/ 375858 h 729276"/>
                  <a:gd name="connsiteX2" fmla="*/ 2417831 w 2417831"/>
                  <a:gd name="connsiteY2" fmla="*/ 0 h 729276"/>
                </a:gdLst>
                <a:ahLst/>
                <a:cxnLst>
                  <a:cxn ang="0">
                    <a:pos x="connsiteX0" y="connsiteY0"/>
                  </a:cxn>
                  <a:cxn ang="0">
                    <a:pos x="connsiteX1" y="connsiteY1"/>
                  </a:cxn>
                  <a:cxn ang="0">
                    <a:pos x="connsiteX2" y="connsiteY2"/>
                  </a:cxn>
                </a:cxnLst>
                <a:rect l="l" t="t" r="r" b="b"/>
                <a:pathLst>
                  <a:path w="2417831" h="729276">
                    <a:moveTo>
                      <a:pt x="0" y="729276"/>
                    </a:moveTo>
                    <a:cubicBezTo>
                      <a:pt x="662425" y="613340"/>
                      <a:pt x="1324851" y="497404"/>
                      <a:pt x="1727823" y="375858"/>
                    </a:cubicBezTo>
                    <a:cubicBezTo>
                      <a:pt x="2130795" y="254312"/>
                      <a:pt x="2288805" y="48618"/>
                      <a:pt x="2417831" y="0"/>
                    </a:cubicBezTo>
                  </a:path>
                </a:pathLst>
              </a:custGeom>
              <a:ln w="57150"/>
            </p:spPr>
            <p:style>
              <a:lnRef idx="1">
                <a:schemeClr val="accent6"/>
              </a:lnRef>
              <a:fillRef idx="0">
                <a:schemeClr val="accent6"/>
              </a:fillRef>
              <a:effectRef idx="0">
                <a:schemeClr val="accent6"/>
              </a:effectRef>
              <a:fontRef idx="minor">
                <a:schemeClr val="tx1"/>
              </a:fontRef>
            </p:style>
            <p:txBody>
              <a:bodyPr rtlCol="0" anchor="ctr"/>
              <a:lstStyle/>
              <a:p>
                <a:pPr algn="ctr"/>
                <a:endParaRPr lang="cs-CZ"/>
              </a:p>
            </p:txBody>
          </p:sp>
          <p:sp>
            <p:nvSpPr>
              <p:cNvPr id="50" name="Volný tvar: obrazec 49">
                <a:extLst>
                  <a:ext uri="{FF2B5EF4-FFF2-40B4-BE49-F238E27FC236}">
                    <a16:creationId xmlns:a16="http://schemas.microsoft.com/office/drawing/2014/main" id="{87193797-1449-49F7-A8CF-5F844732A77B}"/>
                  </a:ext>
                </a:extLst>
              </p:cNvPr>
              <p:cNvSpPr/>
              <p:nvPr/>
            </p:nvSpPr>
            <p:spPr>
              <a:xfrm>
                <a:off x="5542498" y="4039067"/>
                <a:ext cx="1660506" cy="970499"/>
              </a:xfrm>
              <a:custGeom>
                <a:avLst/>
                <a:gdLst>
                  <a:gd name="connsiteX0" fmla="*/ 0 w 1660506"/>
                  <a:gd name="connsiteY0" fmla="*/ 970499 h 970499"/>
                  <a:gd name="connsiteX1" fmla="*/ 465615 w 1660506"/>
                  <a:gd name="connsiteY1" fmla="*/ 718057 h 970499"/>
                  <a:gd name="connsiteX2" fmla="*/ 880741 w 1660506"/>
                  <a:gd name="connsiteY2" fmla="*/ 224393 h 970499"/>
                  <a:gd name="connsiteX3" fmla="*/ 1105134 w 1660506"/>
                  <a:gd name="connsiteY3" fmla="*/ 56099 h 970499"/>
                  <a:gd name="connsiteX4" fmla="*/ 1660506 w 1660506"/>
                  <a:gd name="connsiteY4" fmla="*/ 0 h 970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0506" h="970499">
                    <a:moveTo>
                      <a:pt x="0" y="970499"/>
                    </a:moveTo>
                    <a:cubicBezTo>
                      <a:pt x="159412" y="906453"/>
                      <a:pt x="318825" y="842408"/>
                      <a:pt x="465615" y="718057"/>
                    </a:cubicBezTo>
                    <a:cubicBezTo>
                      <a:pt x="612405" y="593706"/>
                      <a:pt x="774155" y="334719"/>
                      <a:pt x="880741" y="224393"/>
                    </a:cubicBezTo>
                    <a:cubicBezTo>
                      <a:pt x="987328" y="114067"/>
                      <a:pt x="975173" y="93498"/>
                      <a:pt x="1105134" y="56099"/>
                    </a:cubicBezTo>
                    <a:cubicBezTo>
                      <a:pt x="1235095" y="18700"/>
                      <a:pt x="1573554" y="11220"/>
                      <a:pt x="1660506" y="0"/>
                    </a:cubicBezTo>
                  </a:path>
                </a:pathLst>
              </a:custGeom>
              <a:ln w="57150"/>
            </p:spPr>
            <p:style>
              <a:lnRef idx="1">
                <a:schemeClr val="accent6"/>
              </a:lnRef>
              <a:fillRef idx="0">
                <a:schemeClr val="accent6"/>
              </a:fillRef>
              <a:effectRef idx="0">
                <a:schemeClr val="accent6"/>
              </a:effectRef>
              <a:fontRef idx="minor">
                <a:schemeClr val="tx1"/>
              </a:fontRef>
            </p:style>
            <p:txBody>
              <a:bodyPr rtlCol="0" anchor="ctr"/>
              <a:lstStyle/>
              <a:p>
                <a:pPr algn="ctr"/>
                <a:endParaRPr lang="cs-CZ"/>
              </a:p>
            </p:txBody>
          </p:sp>
          <p:sp>
            <p:nvSpPr>
              <p:cNvPr id="51" name="Volný tvar: obrazec 50">
                <a:extLst>
                  <a:ext uri="{FF2B5EF4-FFF2-40B4-BE49-F238E27FC236}">
                    <a16:creationId xmlns:a16="http://schemas.microsoft.com/office/drawing/2014/main" id="{2C93BC80-DA59-4A66-B03B-FA95136F37E0}"/>
                  </a:ext>
                </a:extLst>
              </p:cNvPr>
              <p:cNvSpPr/>
              <p:nvPr/>
            </p:nvSpPr>
            <p:spPr>
              <a:xfrm>
                <a:off x="7477885" y="4100775"/>
                <a:ext cx="2631003" cy="746106"/>
              </a:xfrm>
              <a:custGeom>
                <a:avLst/>
                <a:gdLst>
                  <a:gd name="connsiteX0" fmla="*/ 0 w 2631003"/>
                  <a:gd name="connsiteY0" fmla="*/ 0 h 746106"/>
                  <a:gd name="connsiteX1" fmla="*/ 2631003 w 2631003"/>
                  <a:gd name="connsiteY1" fmla="*/ 746106 h 746106"/>
                </a:gdLst>
                <a:ahLst/>
                <a:cxnLst>
                  <a:cxn ang="0">
                    <a:pos x="connsiteX0" y="connsiteY0"/>
                  </a:cxn>
                  <a:cxn ang="0">
                    <a:pos x="connsiteX1" y="connsiteY1"/>
                  </a:cxn>
                </a:cxnLst>
                <a:rect l="l" t="t" r="r" b="b"/>
                <a:pathLst>
                  <a:path w="2631003" h="746106">
                    <a:moveTo>
                      <a:pt x="0" y="0"/>
                    </a:moveTo>
                    <a:lnTo>
                      <a:pt x="2631003" y="746106"/>
                    </a:lnTo>
                  </a:path>
                </a:pathLst>
              </a:custGeom>
              <a:ln w="57150"/>
            </p:spPr>
            <p:style>
              <a:lnRef idx="1">
                <a:schemeClr val="accent6"/>
              </a:lnRef>
              <a:fillRef idx="0">
                <a:schemeClr val="accent6"/>
              </a:fillRef>
              <a:effectRef idx="0">
                <a:schemeClr val="accent6"/>
              </a:effectRef>
              <a:fontRef idx="minor">
                <a:schemeClr val="tx1"/>
              </a:fontRef>
            </p:style>
            <p:txBody>
              <a:bodyPr rtlCol="0" anchor="ctr"/>
              <a:lstStyle/>
              <a:p>
                <a:pPr algn="ctr"/>
                <a:endParaRPr lang="cs-CZ" dirty="0"/>
              </a:p>
            </p:txBody>
          </p:sp>
        </p:grpSp>
        <p:sp>
          <p:nvSpPr>
            <p:cNvPr id="53" name="TextovéPole 52">
              <a:extLst>
                <a:ext uri="{FF2B5EF4-FFF2-40B4-BE49-F238E27FC236}">
                  <a16:creationId xmlns:a16="http://schemas.microsoft.com/office/drawing/2014/main" id="{33BEB2C2-3B65-4B57-A468-E8C246F5AEF1}"/>
                </a:ext>
              </a:extLst>
            </p:cNvPr>
            <p:cNvSpPr txBox="1"/>
            <p:nvPr/>
          </p:nvSpPr>
          <p:spPr>
            <a:xfrm>
              <a:off x="8473117" y="4665254"/>
              <a:ext cx="615010"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cs-CZ" dirty="0"/>
                <a:t>350</a:t>
              </a:r>
            </a:p>
          </p:txBody>
        </p:sp>
      </p:grpSp>
      <p:grpSp>
        <p:nvGrpSpPr>
          <p:cNvPr id="59" name="Skupina 58">
            <a:extLst>
              <a:ext uri="{FF2B5EF4-FFF2-40B4-BE49-F238E27FC236}">
                <a16:creationId xmlns:a16="http://schemas.microsoft.com/office/drawing/2014/main" id="{CBC2C95E-20B0-41B3-B6A1-CFBCF9433301}"/>
              </a:ext>
            </a:extLst>
          </p:cNvPr>
          <p:cNvGrpSpPr/>
          <p:nvPr/>
        </p:nvGrpSpPr>
        <p:grpSpPr>
          <a:xfrm>
            <a:off x="4362640" y="2620882"/>
            <a:ext cx="5706980" cy="3695771"/>
            <a:chOff x="4362640" y="2620882"/>
            <a:chExt cx="5706980" cy="3695771"/>
          </a:xfrm>
        </p:grpSpPr>
        <p:sp>
          <p:nvSpPr>
            <p:cNvPr id="55" name="Volný tvar: obrazec 54">
              <a:extLst>
                <a:ext uri="{FF2B5EF4-FFF2-40B4-BE49-F238E27FC236}">
                  <a16:creationId xmlns:a16="http://schemas.microsoft.com/office/drawing/2014/main" id="{357D1C1D-1ACB-4F30-ACBC-2F3FA792DF3A}"/>
                </a:ext>
              </a:extLst>
            </p:cNvPr>
            <p:cNvSpPr/>
            <p:nvPr/>
          </p:nvSpPr>
          <p:spPr>
            <a:xfrm>
              <a:off x="4363159" y="2933934"/>
              <a:ext cx="2009592" cy="3382719"/>
            </a:xfrm>
            <a:custGeom>
              <a:avLst/>
              <a:gdLst>
                <a:gd name="connsiteX0" fmla="*/ 640797 w 2009592"/>
                <a:gd name="connsiteY0" fmla="*/ 3382719 h 3382719"/>
                <a:gd name="connsiteX1" fmla="*/ 1078362 w 2009592"/>
                <a:gd name="connsiteY1" fmla="*/ 2961983 h 3382719"/>
                <a:gd name="connsiteX2" fmla="*/ 298598 w 2009592"/>
                <a:gd name="connsiteY2" fmla="*/ 2636613 h 3382719"/>
                <a:gd name="connsiteX3" fmla="*/ 1278 w 2009592"/>
                <a:gd name="connsiteY3" fmla="*/ 1952216 h 3382719"/>
                <a:gd name="connsiteX4" fmla="*/ 259329 w 2009592"/>
                <a:gd name="connsiteY4" fmla="*/ 1015376 h 3382719"/>
                <a:gd name="connsiteX5" fmla="*/ 1532758 w 2009592"/>
                <a:gd name="connsiteY5" fmla="*/ 179514 h 3382719"/>
                <a:gd name="connsiteX6" fmla="*/ 2009592 w 2009592"/>
                <a:gd name="connsiteY6" fmla="*/ 0 h 3382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9592" h="3382719">
                  <a:moveTo>
                    <a:pt x="640797" y="3382719"/>
                  </a:moveTo>
                  <a:cubicBezTo>
                    <a:pt x="888096" y="3234526"/>
                    <a:pt x="1135395" y="3086334"/>
                    <a:pt x="1078362" y="2961983"/>
                  </a:cubicBezTo>
                  <a:cubicBezTo>
                    <a:pt x="1021329" y="2837632"/>
                    <a:pt x="478112" y="2804907"/>
                    <a:pt x="298598" y="2636613"/>
                  </a:cubicBezTo>
                  <a:cubicBezTo>
                    <a:pt x="119084" y="2468319"/>
                    <a:pt x="7823" y="2222422"/>
                    <a:pt x="1278" y="1952216"/>
                  </a:cubicBezTo>
                  <a:cubicBezTo>
                    <a:pt x="-5267" y="1682010"/>
                    <a:pt x="4082" y="1310826"/>
                    <a:pt x="259329" y="1015376"/>
                  </a:cubicBezTo>
                  <a:cubicBezTo>
                    <a:pt x="514576" y="719926"/>
                    <a:pt x="1241047" y="348743"/>
                    <a:pt x="1532758" y="179514"/>
                  </a:cubicBezTo>
                  <a:cubicBezTo>
                    <a:pt x="1824469" y="10285"/>
                    <a:pt x="1917030" y="5142"/>
                    <a:pt x="2009592" y="0"/>
                  </a:cubicBezTo>
                </a:path>
              </a:pathLst>
            </a:custGeom>
            <a:ln w="57150"/>
          </p:spPr>
          <p:style>
            <a:lnRef idx="1">
              <a:schemeClr val="accent4"/>
            </a:lnRef>
            <a:fillRef idx="0">
              <a:schemeClr val="accent4"/>
            </a:fillRef>
            <a:effectRef idx="0">
              <a:schemeClr val="accent4"/>
            </a:effectRef>
            <a:fontRef idx="minor">
              <a:schemeClr val="tx1"/>
            </a:fontRef>
          </p:style>
          <p:txBody>
            <a:bodyPr rtlCol="0" anchor="ctr"/>
            <a:lstStyle/>
            <a:p>
              <a:pPr algn="ctr"/>
              <a:endParaRPr lang="cs-CZ"/>
            </a:p>
          </p:txBody>
        </p:sp>
        <p:sp>
          <p:nvSpPr>
            <p:cNvPr id="56" name="Volný tvar: obrazec 55">
              <a:extLst>
                <a:ext uri="{FF2B5EF4-FFF2-40B4-BE49-F238E27FC236}">
                  <a16:creationId xmlns:a16="http://schemas.microsoft.com/office/drawing/2014/main" id="{B80C13C0-4007-404A-801B-A8393E257EDA}"/>
                </a:ext>
              </a:extLst>
            </p:cNvPr>
            <p:cNvSpPr/>
            <p:nvPr/>
          </p:nvSpPr>
          <p:spPr>
            <a:xfrm>
              <a:off x="6664461" y="2620882"/>
              <a:ext cx="3405159" cy="817151"/>
            </a:xfrm>
            <a:custGeom>
              <a:avLst/>
              <a:gdLst>
                <a:gd name="connsiteX0" fmla="*/ 0 w 3405159"/>
                <a:gd name="connsiteY0" fmla="*/ 217685 h 817151"/>
                <a:gd name="connsiteX1" fmla="*/ 712447 w 3405159"/>
                <a:gd name="connsiteY1" fmla="*/ 10122 h 817151"/>
                <a:gd name="connsiteX2" fmla="*/ 863912 w 3405159"/>
                <a:gd name="connsiteY2" fmla="*/ 99879 h 817151"/>
                <a:gd name="connsiteX3" fmla="*/ 1020987 w 3405159"/>
                <a:gd name="connsiteY3" fmla="*/ 672080 h 817151"/>
                <a:gd name="connsiteX4" fmla="*/ 1918557 w 3405159"/>
                <a:gd name="connsiteY4" fmla="*/ 739398 h 817151"/>
                <a:gd name="connsiteX5" fmla="*/ 2277586 w 3405159"/>
                <a:gd name="connsiteY5" fmla="*/ 784276 h 817151"/>
                <a:gd name="connsiteX6" fmla="*/ 3163937 w 3405159"/>
                <a:gd name="connsiteY6" fmla="*/ 212075 h 817151"/>
                <a:gd name="connsiteX7" fmla="*/ 3405159 w 3405159"/>
                <a:gd name="connsiteY7" fmla="*/ 99879 h 81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05159" h="817151">
                  <a:moveTo>
                    <a:pt x="0" y="217685"/>
                  </a:moveTo>
                  <a:cubicBezTo>
                    <a:pt x="284231" y="123720"/>
                    <a:pt x="568462" y="29756"/>
                    <a:pt x="712447" y="10122"/>
                  </a:cubicBezTo>
                  <a:cubicBezTo>
                    <a:pt x="856432" y="-9512"/>
                    <a:pt x="812489" y="-10447"/>
                    <a:pt x="863912" y="99879"/>
                  </a:cubicBezTo>
                  <a:cubicBezTo>
                    <a:pt x="915335" y="210205"/>
                    <a:pt x="845213" y="565494"/>
                    <a:pt x="1020987" y="672080"/>
                  </a:cubicBezTo>
                  <a:cubicBezTo>
                    <a:pt x="1196761" y="778666"/>
                    <a:pt x="1709124" y="720699"/>
                    <a:pt x="1918557" y="739398"/>
                  </a:cubicBezTo>
                  <a:cubicBezTo>
                    <a:pt x="2127990" y="758097"/>
                    <a:pt x="2070023" y="872163"/>
                    <a:pt x="2277586" y="784276"/>
                  </a:cubicBezTo>
                  <a:cubicBezTo>
                    <a:pt x="2485149" y="696389"/>
                    <a:pt x="2976008" y="326141"/>
                    <a:pt x="3163937" y="212075"/>
                  </a:cubicBezTo>
                  <a:cubicBezTo>
                    <a:pt x="3351866" y="98009"/>
                    <a:pt x="3378512" y="98944"/>
                    <a:pt x="3405159" y="99879"/>
                  </a:cubicBezTo>
                </a:path>
              </a:pathLst>
            </a:custGeom>
            <a:ln w="57150"/>
          </p:spPr>
          <p:style>
            <a:lnRef idx="1">
              <a:schemeClr val="accent4"/>
            </a:lnRef>
            <a:fillRef idx="0">
              <a:schemeClr val="accent4"/>
            </a:fillRef>
            <a:effectRef idx="0">
              <a:schemeClr val="accent4"/>
            </a:effectRef>
            <a:fontRef idx="minor">
              <a:schemeClr val="tx1"/>
            </a:fontRef>
          </p:style>
          <p:txBody>
            <a:bodyPr rtlCol="0" anchor="ctr"/>
            <a:lstStyle/>
            <a:p>
              <a:pPr algn="ctr"/>
              <a:endParaRPr lang="cs-CZ"/>
            </a:p>
          </p:txBody>
        </p:sp>
        <p:sp>
          <p:nvSpPr>
            <p:cNvPr id="58" name="TextovéPole 57">
              <a:extLst>
                <a:ext uri="{FF2B5EF4-FFF2-40B4-BE49-F238E27FC236}">
                  <a16:creationId xmlns:a16="http://schemas.microsoft.com/office/drawing/2014/main" id="{E8FFFA38-CC4C-44F7-A40E-0F689AA44231}"/>
                </a:ext>
              </a:extLst>
            </p:cNvPr>
            <p:cNvSpPr txBox="1"/>
            <p:nvPr/>
          </p:nvSpPr>
          <p:spPr>
            <a:xfrm>
              <a:off x="4362640" y="3202441"/>
              <a:ext cx="648123"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cs-CZ" dirty="0"/>
                <a:t>624</a:t>
              </a:r>
            </a:p>
          </p:txBody>
        </p:sp>
      </p:grpSp>
      <p:grpSp>
        <p:nvGrpSpPr>
          <p:cNvPr id="66" name="Skupina 65">
            <a:extLst>
              <a:ext uri="{FF2B5EF4-FFF2-40B4-BE49-F238E27FC236}">
                <a16:creationId xmlns:a16="http://schemas.microsoft.com/office/drawing/2014/main" id="{58D63589-94A3-4750-BF3D-A103CF646DE8}"/>
              </a:ext>
            </a:extLst>
          </p:cNvPr>
          <p:cNvGrpSpPr/>
          <p:nvPr/>
        </p:nvGrpSpPr>
        <p:grpSpPr>
          <a:xfrm>
            <a:off x="2879459" y="2595404"/>
            <a:ext cx="7163735" cy="3272541"/>
            <a:chOff x="2879459" y="2595404"/>
            <a:chExt cx="7163735" cy="3272541"/>
          </a:xfrm>
        </p:grpSpPr>
        <p:grpSp>
          <p:nvGrpSpPr>
            <p:cNvPr id="65" name="Skupina 64">
              <a:extLst>
                <a:ext uri="{FF2B5EF4-FFF2-40B4-BE49-F238E27FC236}">
                  <a16:creationId xmlns:a16="http://schemas.microsoft.com/office/drawing/2014/main" id="{0A30A319-D5D1-4D10-8F25-A7F152BF542A}"/>
                </a:ext>
              </a:extLst>
            </p:cNvPr>
            <p:cNvGrpSpPr/>
            <p:nvPr/>
          </p:nvGrpSpPr>
          <p:grpSpPr>
            <a:xfrm>
              <a:off x="2879459" y="2595404"/>
              <a:ext cx="7163735" cy="3272541"/>
              <a:chOff x="2866616" y="2623376"/>
              <a:chExt cx="7163735" cy="3272541"/>
            </a:xfrm>
          </p:grpSpPr>
          <p:sp>
            <p:nvSpPr>
              <p:cNvPr id="61" name="Volný tvar: obrazec 60">
                <a:extLst>
                  <a:ext uri="{FF2B5EF4-FFF2-40B4-BE49-F238E27FC236}">
                    <a16:creationId xmlns:a16="http://schemas.microsoft.com/office/drawing/2014/main" id="{87FBDD0A-5712-4A81-9EAC-2366965C5F8B}"/>
                  </a:ext>
                </a:extLst>
              </p:cNvPr>
              <p:cNvSpPr/>
              <p:nvPr/>
            </p:nvSpPr>
            <p:spPr>
              <a:xfrm>
                <a:off x="2866616" y="5183470"/>
                <a:ext cx="2316854" cy="712447"/>
              </a:xfrm>
              <a:custGeom>
                <a:avLst/>
                <a:gdLst>
                  <a:gd name="connsiteX0" fmla="*/ 0 w 2316854"/>
                  <a:gd name="connsiteY0" fmla="*/ 712447 h 712447"/>
                  <a:gd name="connsiteX1" fmla="*/ 981718 w 2316854"/>
                  <a:gd name="connsiteY1" fmla="*/ 471224 h 712447"/>
                  <a:gd name="connsiteX2" fmla="*/ 1739043 w 2316854"/>
                  <a:gd name="connsiteY2" fmla="*/ 336589 h 712447"/>
                  <a:gd name="connsiteX3" fmla="*/ 2316854 w 2316854"/>
                  <a:gd name="connsiteY3" fmla="*/ 0 h 712447"/>
                </a:gdLst>
                <a:ahLst/>
                <a:cxnLst>
                  <a:cxn ang="0">
                    <a:pos x="connsiteX0" y="connsiteY0"/>
                  </a:cxn>
                  <a:cxn ang="0">
                    <a:pos x="connsiteX1" y="connsiteY1"/>
                  </a:cxn>
                  <a:cxn ang="0">
                    <a:pos x="connsiteX2" y="connsiteY2"/>
                  </a:cxn>
                  <a:cxn ang="0">
                    <a:pos x="connsiteX3" y="connsiteY3"/>
                  </a:cxn>
                </a:cxnLst>
                <a:rect l="l" t="t" r="r" b="b"/>
                <a:pathLst>
                  <a:path w="2316854" h="712447">
                    <a:moveTo>
                      <a:pt x="0" y="712447"/>
                    </a:moveTo>
                    <a:cubicBezTo>
                      <a:pt x="345939" y="623157"/>
                      <a:pt x="691878" y="533867"/>
                      <a:pt x="981718" y="471224"/>
                    </a:cubicBezTo>
                    <a:cubicBezTo>
                      <a:pt x="1271558" y="408581"/>
                      <a:pt x="1516520" y="415126"/>
                      <a:pt x="1739043" y="336589"/>
                    </a:cubicBezTo>
                    <a:cubicBezTo>
                      <a:pt x="1961566" y="258052"/>
                      <a:pt x="2139210" y="129026"/>
                      <a:pt x="2316854" y="0"/>
                    </a:cubicBezTo>
                  </a:path>
                </a:pathLst>
              </a:custGeom>
              <a:ln w="57150"/>
            </p:spPr>
            <p:style>
              <a:lnRef idx="1">
                <a:schemeClr val="accent3"/>
              </a:lnRef>
              <a:fillRef idx="0">
                <a:schemeClr val="accent3"/>
              </a:fillRef>
              <a:effectRef idx="0">
                <a:schemeClr val="accent3"/>
              </a:effectRef>
              <a:fontRef idx="minor">
                <a:schemeClr val="tx1"/>
              </a:fontRef>
            </p:style>
            <p:txBody>
              <a:bodyPr rtlCol="0" anchor="ctr"/>
              <a:lstStyle/>
              <a:p>
                <a:pPr algn="ctr"/>
                <a:endParaRPr lang="cs-CZ"/>
              </a:p>
            </p:txBody>
          </p:sp>
          <p:sp>
            <p:nvSpPr>
              <p:cNvPr id="62" name="Volný tvar: obrazec 61">
                <a:extLst>
                  <a:ext uri="{FF2B5EF4-FFF2-40B4-BE49-F238E27FC236}">
                    <a16:creationId xmlns:a16="http://schemas.microsoft.com/office/drawing/2014/main" id="{19857E55-A7D8-4E4C-B5CA-CE8619ED906D}"/>
                  </a:ext>
                </a:extLst>
              </p:cNvPr>
              <p:cNvSpPr/>
              <p:nvPr/>
            </p:nvSpPr>
            <p:spPr>
              <a:xfrm>
                <a:off x="5570547" y="4040995"/>
                <a:ext cx="1615627" cy="985400"/>
              </a:xfrm>
              <a:custGeom>
                <a:avLst/>
                <a:gdLst>
                  <a:gd name="connsiteX0" fmla="*/ 0 w 1615627"/>
                  <a:gd name="connsiteY0" fmla="*/ 985400 h 985400"/>
                  <a:gd name="connsiteX1" fmla="*/ 488054 w 1615627"/>
                  <a:gd name="connsiteY1" fmla="*/ 699299 h 985400"/>
                  <a:gd name="connsiteX2" fmla="*/ 970498 w 1615627"/>
                  <a:gd name="connsiteY2" fmla="*/ 104659 h 985400"/>
                  <a:gd name="connsiteX3" fmla="*/ 1615627 w 1615627"/>
                  <a:gd name="connsiteY3" fmla="*/ 3682 h 985400"/>
                </a:gdLst>
                <a:ahLst/>
                <a:cxnLst>
                  <a:cxn ang="0">
                    <a:pos x="connsiteX0" y="connsiteY0"/>
                  </a:cxn>
                  <a:cxn ang="0">
                    <a:pos x="connsiteX1" y="connsiteY1"/>
                  </a:cxn>
                  <a:cxn ang="0">
                    <a:pos x="connsiteX2" y="connsiteY2"/>
                  </a:cxn>
                  <a:cxn ang="0">
                    <a:pos x="connsiteX3" y="connsiteY3"/>
                  </a:cxn>
                </a:cxnLst>
                <a:rect l="l" t="t" r="r" b="b"/>
                <a:pathLst>
                  <a:path w="1615627" h="985400">
                    <a:moveTo>
                      <a:pt x="0" y="985400"/>
                    </a:moveTo>
                    <a:cubicBezTo>
                      <a:pt x="163152" y="915744"/>
                      <a:pt x="326304" y="846089"/>
                      <a:pt x="488054" y="699299"/>
                    </a:cubicBezTo>
                    <a:cubicBezTo>
                      <a:pt x="649804" y="552509"/>
                      <a:pt x="782569" y="220595"/>
                      <a:pt x="970498" y="104659"/>
                    </a:cubicBezTo>
                    <a:cubicBezTo>
                      <a:pt x="1158427" y="-11277"/>
                      <a:pt x="1387027" y="-3798"/>
                      <a:pt x="1615627" y="3682"/>
                    </a:cubicBezTo>
                  </a:path>
                </a:pathLst>
              </a:custGeom>
              <a:ln w="57150"/>
            </p:spPr>
            <p:style>
              <a:lnRef idx="1">
                <a:schemeClr val="accent3"/>
              </a:lnRef>
              <a:fillRef idx="0">
                <a:schemeClr val="accent3"/>
              </a:fillRef>
              <a:effectRef idx="0">
                <a:schemeClr val="accent3"/>
              </a:effectRef>
              <a:fontRef idx="minor">
                <a:schemeClr val="tx1"/>
              </a:fontRef>
            </p:style>
            <p:txBody>
              <a:bodyPr rtlCol="0" anchor="ctr"/>
              <a:lstStyle/>
              <a:p>
                <a:pPr algn="ctr"/>
                <a:endParaRPr lang="cs-CZ"/>
              </a:p>
            </p:txBody>
          </p:sp>
          <p:sp>
            <p:nvSpPr>
              <p:cNvPr id="63" name="Volný tvar: obrazec 62">
                <a:extLst>
                  <a:ext uri="{FF2B5EF4-FFF2-40B4-BE49-F238E27FC236}">
                    <a16:creationId xmlns:a16="http://schemas.microsoft.com/office/drawing/2014/main" id="{6F0DE2FD-43B8-4F78-8539-7D1AB8A5B84D}"/>
                  </a:ext>
                </a:extLst>
              </p:cNvPr>
              <p:cNvSpPr/>
              <p:nvPr/>
            </p:nvSpPr>
            <p:spPr>
              <a:xfrm>
                <a:off x="6640996" y="2623376"/>
                <a:ext cx="3389355" cy="1561449"/>
              </a:xfrm>
              <a:custGeom>
                <a:avLst/>
                <a:gdLst>
                  <a:gd name="connsiteX0" fmla="*/ 842498 w 3389355"/>
                  <a:gd name="connsiteY0" fmla="*/ 1494229 h 1561449"/>
                  <a:gd name="connsiteX1" fmla="*/ 977134 w 3389355"/>
                  <a:gd name="connsiteY1" fmla="*/ 1533498 h 1561449"/>
                  <a:gd name="connsiteX2" fmla="*/ 949085 w 3389355"/>
                  <a:gd name="connsiteY2" fmla="*/ 1129591 h 1561449"/>
                  <a:gd name="connsiteX3" fmla="*/ 298346 w 3389355"/>
                  <a:gd name="connsiteY3" fmla="*/ 798612 h 1561449"/>
                  <a:gd name="connsiteX4" fmla="*/ 214199 w 3389355"/>
                  <a:gd name="connsiteY4" fmla="*/ 417144 h 1561449"/>
                  <a:gd name="connsiteX5" fmla="*/ 23465 w 3389355"/>
                  <a:gd name="connsiteY5" fmla="*/ 248850 h 1561449"/>
                  <a:gd name="connsiteX6" fmla="*/ 808840 w 3389355"/>
                  <a:gd name="connsiteY6" fmla="*/ 2018 h 1561449"/>
                  <a:gd name="connsiteX7" fmla="*/ 904206 w 3389355"/>
                  <a:gd name="connsiteY7" fmla="*/ 394705 h 1561449"/>
                  <a:gd name="connsiteX8" fmla="*/ 1005183 w 3389355"/>
                  <a:gd name="connsiteY8" fmla="*/ 714464 h 1561449"/>
                  <a:gd name="connsiteX9" fmla="*/ 1414700 w 3389355"/>
                  <a:gd name="connsiteY9" fmla="*/ 748123 h 1561449"/>
                  <a:gd name="connsiteX10" fmla="*/ 2183244 w 3389355"/>
                  <a:gd name="connsiteY10" fmla="*/ 815441 h 1561449"/>
                  <a:gd name="connsiteX11" fmla="*/ 2390808 w 3389355"/>
                  <a:gd name="connsiteY11" fmla="*/ 748123 h 1561449"/>
                  <a:gd name="connsiteX12" fmla="*/ 3389355 w 3389355"/>
                  <a:gd name="connsiteY12" fmla="*/ 119824 h 1561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89355" h="1561449">
                    <a:moveTo>
                      <a:pt x="842498" y="1494229"/>
                    </a:moveTo>
                    <a:cubicBezTo>
                      <a:pt x="900934" y="1544250"/>
                      <a:pt x="959370" y="1594271"/>
                      <a:pt x="977134" y="1533498"/>
                    </a:cubicBezTo>
                    <a:cubicBezTo>
                      <a:pt x="994899" y="1472725"/>
                      <a:pt x="1062216" y="1252072"/>
                      <a:pt x="949085" y="1129591"/>
                    </a:cubicBezTo>
                    <a:cubicBezTo>
                      <a:pt x="835954" y="1007110"/>
                      <a:pt x="420827" y="917353"/>
                      <a:pt x="298346" y="798612"/>
                    </a:cubicBezTo>
                    <a:cubicBezTo>
                      <a:pt x="175865" y="679871"/>
                      <a:pt x="260012" y="508771"/>
                      <a:pt x="214199" y="417144"/>
                    </a:cubicBezTo>
                    <a:cubicBezTo>
                      <a:pt x="168385" y="325517"/>
                      <a:pt x="-75642" y="318038"/>
                      <a:pt x="23465" y="248850"/>
                    </a:cubicBezTo>
                    <a:cubicBezTo>
                      <a:pt x="122572" y="179662"/>
                      <a:pt x="662050" y="-22291"/>
                      <a:pt x="808840" y="2018"/>
                    </a:cubicBezTo>
                    <a:cubicBezTo>
                      <a:pt x="955630" y="26327"/>
                      <a:pt x="871482" y="275964"/>
                      <a:pt x="904206" y="394705"/>
                    </a:cubicBezTo>
                    <a:cubicBezTo>
                      <a:pt x="936930" y="513446"/>
                      <a:pt x="920101" y="655561"/>
                      <a:pt x="1005183" y="714464"/>
                    </a:cubicBezTo>
                    <a:cubicBezTo>
                      <a:pt x="1090265" y="773367"/>
                      <a:pt x="1414700" y="748123"/>
                      <a:pt x="1414700" y="748123"/>
                    </a:cubicBezTo>
                    <a:cubicBezTo>
                      <a:pt x="1611044" y="764952"/>
                      <a:pt x="2020559" y="815441"/>
                      <a:pt x="2183244" y="815441"/>
                    </a:cubicBezTo>
                    <a:cubicBezTo>
                      <a:pt x="2345929" y="815441"/>
                      <a:pt x="2189790" y="864059"/>
                      <a:pt x="2390808" y="748123"/>
                    </a:cubicBezTo>
                    <a:cubicBezTo>
                      <a:pt x="2591827" y="632187"/>
                      <a:pt x="2990591" y="376005"/>
                      <a:pt x="3389355" y="119824"/>
                    </a:cubicBezTo>
                  </a:path>
                </a:pathLst>
              </a:custGeom>
              <a:ln w="57150"/>
            </p:spPr>
            <p:style>
              <a:lnRef idx="1">
                <a:schemeClr val="accent3"/>
              </a:lnRef>
              <a:fillRef idx="0">
                <a:schemeClr val="accent3"/>
              </a:fillRef>
              <a:effectRef idx="0">
                <a:schemeClr val="accent3"/>
              </a:effectRef>
              <a:fontRef idx="minor">
                <a:schemeClr val="tx1"/>
              </a:fontRef>
            </p:style>
            <p:txBody>
              <a:bodyPr rtlCol="0" anchor="ctr"/>
              <a:lstStyle/>
              <a:p>
                <a:pPr algn="ctr"/>
                <a:endParaRPr lang="cs-CZ" dirty="0"/>
              </a:p>
            </p:txBody>
          </p:sp>
        </p:grpSp>
        <p:sp>
          <p:nvSpPr>
            <p:cNvPr id="64" name="TextovéPole 63">
              <a:extLst>
                <a:ext uri="{FF2B5EF4-FFF2-40B4-BE49-F238E27FC236}">
                  <a16:creationId xmlns:a16="http://schemas.microsoft.com/office/drawing/2014/main" id="{FDC137BD-C111-4329-A3A6-A5632750F6D0}"/>
                </a:ext>
              </a:extLst>
            </p:cNvPr>
            <p:cNvSpPr txBox="1"/>
            <p:nvPr/>
          </p:nvSpPr>
          <p:spPr>
            <a:xfrm>
              <a:off x="5513875" y="4088328"/>
              <a:ext cx="637793"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cs-CZ" dirty="0"/>
                <a:t>603</a:t>
              </a:r>
            </a:p>
          </p:txBody>
        </p:sp>
      </p:grpSp>
      <p:grpSp>
        <p:nvGrpSpPr>
          <p:cNvPr id="46" name="Skupina 45">
            <a:extLst>
              <a:ext uri="{FF2B5EF4-FFF2-40B4-BE49-F238E27FC236}">
                <a16:creationId xmlns:a16="http://schemas.microsoft.com/office/drawing/2014/main" id="{F91F2EF8-D596-4437-9C06-558E34D3CCA9}"/>
              </a:ext>
            </a:extLst>
          </p:cNvPr>
          <p:cNvGrpSpPr/>
          <p:nvPr/>
        </p:nvGrpSpPr>
        <p:grpSpPr>
          <a:xfrm>
            <a:off x="6764812" y="3935212"/>
            <a:ext cx="1211720" cy="746409"/>
            <a:chOff x="6781905" y="3903973"/>
            <a:chExt cx="1211720" cy="746409"/>
          </a:xfrm>
        </p:grpSpPr>
        <p:sp>
          <p:nvSpPr>
            <p:cNvPr id="39" name="Ovál 38">
              <a:extLst>
                <a:ext uri="{FF2B5EF4-FFF2-40B4-BE49-F238E27FC236}">
                  <a16:creationId xmlns:a16="http://schemas.microsoft.com/office/drawing/2014/main" id="{EAB67E35-E03E-4DF4-AD42-1A52C64F6D1C}"/>
                </a:ext>
              </a:extLst>
            </p:cNvPr>
            <p:cNvSpPr/>
            <p:nvPr/>
          </p:nvSpPr>
          <p:spPr>
            <a:xfrm>
              <a:off x="7206017" y="3903973"/>
              <a:ext cx="279779" cy="283819"/>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cs-CZ"/>
            </a:p>
          </p:txBody>
        </p:sp>
        <p:sp>
          <p:nvSpPr>
            <p:cNvPr id="42" name="TextovéPole 41">
              <a:extLst>
                <a:ext uri="{FF2B5EF4-FFF2-40B4-BE49-F238E27FC236}">
                  <a16:creationId xmlns:a16="http://schemas.microsoft.com/office/drawing/2014/main" id="{9CD31F17-3D4D-4521-9B46-8DAF518326B4}"/>
                </a:ext>
              </a:extLst>
            </p:cNvPr>
            <p:cNvSpPr txBox="1"/>
            <p:nvPr/>
          </p:nvSpPr>
          <p:spPr>
            <a:xfrm>
              <a:off x="6781905" y="4281050"/>
              <a:ext cx="1211720"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cs-CZ" dirty="0"/>
                <a:t>Buštěhrad</a:t>
              </a:r>
            </a:p>
          </p:txBody>
        </p:sp>
      </p:grpSp>
      <p:pic>
        <p:nvPicPr>
          <p:cNvPr id="57" name="Obrázek 56">
            <a:extLst>
              <a:ext uri="{FF2B5EF4-FFF2-40B4-BE49-F238E27FC236}">
                <a16:creationId xmlns:a16="http://schemas.microsoft.com/office/drawing/2014/main" id="{6D615153-2D56-45D1-BA1A-26500880C39A}"/>
              </a:ext>
            </a:extLst>
          </p:cNvPr>
          <p:cNvPicPr>
            <a:picLocks noChangeAspect="1"/>
          </p:cNvPicPr>
          <p:nvPr/>
        </p:nvPicPr>
        <p:blipFill>
          <a:blip r:embed="rId5"/>
          <a:stretch>
            <a:fillRect/>
          </a:stretch>
        </p:blipFill>
        <p:spPr>
          <a:xfrm>
            <a:off x="7923484" y="2534342"/>
            <a:ext cx="1420491" cy="1060796"/>
          </a:xfrm>
          <a:prstGeom prst="rect">
            <a:avLst/>
          </a:prstGeom>
        </p:spPr>
      </p:pic>
      <p:grpSp>
        <p:nvGrpSpPr>
          <p:cNvPr id="47" name="Skupina 46">
            <a:extLst>
              <a:ext uri="{FF2B5EF4-FFF2-40B4-BE49-F238E27FC236}">
                <a16:creationId xmlns:a16="http://schemas.microsoft.com/office/drawing/2014/main" id="{676E0690-2364-4CEC-8578-E1B42A4F3AE3}"/>
              </a:ext>
            </a:extLst>
          </p:cNvPr>
          <p:cNvGrpSpPr/>
          <p:nvPr/>
        </p:nvGrpSpPr>
        <p:grpSpPr>
          <a:xfrm>
            <a:off x="5813205" y="2044147"/>
            <a:ext cx="1422934" cy="978228"/>
            <a:chOff x="5831772" y="2049854"/>
            <a:chExt cx="1422934" cy="978228"/>
          </a:xfrm>
        </p:grpSpPr>
        <p:sp>
          <p:nvSpPr>
            <p:cNvPr id="38" name="Ovál 37">
              <a:extLst>
                <a:ext uri="{FF2B5EF4-FFF2-40B4-BE49-F238E27FC236}">
                  <a16:creationId xmlns:a16="http://schemas.microsoft.com/office/drawing/2014/main" id="{C8A3FDEB-1A67-404D-BDC9-3EB1753B5B71}"/>
                </a:ext>
              </a:extLst>
            </p:cNvPr>
            <p:cNvSpPr/>
            <p:nvPr/>
          </p:nvSpPr>
          <p:spPr>
            <a:xfrm>
              <a:off x="6377384" y="2744263"/>
              <a:ext cx="279779" cy="283819"/>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cs-CZ"/>
            </a:p>
          </p:txBody>
        </p:sp>
        <p:sp>
          <p:nvSpPr>
            <p:cNvPr id="43" name="TextovéPole 42">
              <a:extLst>
                <a:ext uri="{FF2B5EF4-FFF2-40B4-BE49-F238E27FC236}">
                  <a16:creationId xmlns:a16="http://schemas.microsoft.com/office/drawing/2014/main" id="{AABF1095-2297-4E01-B2CC-4175405EB6B6}"/>
                </a:ext>
              </a:extLst>
            </p:cNvPr>
            <p:cNvSpPr txBox="1"/>
            <p:nvPr/>
          </p:nvSpPr>
          <p:spPr>
            <a:xfrm>
              <a:off x="5831772" y="2049854"/>
              <a:ext cx="1422934"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cs-CZ" dirty="0"/>
                <a:t>Buštěhrad, U školy</a:t>
              </a:r>
            </a:p>
          </p:txBody>
        </p:sp>
      </p:grpSp>
      <p:grpSp>
        <p:nvGrpSpPr>
          <p:cNvPr id="45" name="Skupina 44">
            <a:extLst>
              <a:ext uri="{FF2B5EF4-FFF2-40B4-BE49-F238E27FC236}">
                <a16:creationId xmlns:a16="http://schemas.microsoft.com/office/drawing/2014/main" id="{9734EE08-C8FB-4845-BE9D-8B795306E4CB}"/>
              </a:ext>
            </a:extLst>
          </p:cNvPr>
          <p:cNvGrpSpPr/>
          <p:nvPr/>
        </p:nvGrpSpPr>
        <p:grpSpPr>
          <a:xfrm>
            <a:off x="5221929" y="4950290"/>
            <a:ext cx="1283671" cy="981473"/>
            <a:chOff x="5233602" y="4946725"/>
            <a:chExt cx="1283671" cy="981473"/>
          </a:xfrm>
        </p:grpSpPr>
        <p:sp>
          <p:nvSpPr>
            <p:cNvPr id="35" name="Ovál 34">
              <a:extLst>
                <a:ext uri="{FF2B5EF4-FFF2-40B4-BE49-F238E27FC236}">
                  <a16:creationId xmlns:a16="http://schemas.microsoft.com/office/drawing/2014/main" id="{E449BBAB-3F4D-44AF-B1D5-7C005524016E}"/>
                </a:ext>
              </a:extLst>
            </p:cNvPr>
            <p:cNvSpPr/>
            <p:nvPr/>
          </p:nvSpPr>
          <p:spPr>
            <a:xfrm>
              <a:off x="5280070" y="4946725"/>
              <a:ext cx="279779" cy="283819"/>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cs-CZ" dirty="0"/>
            </a:p>
          </p:txBody>
        </p:sp>
        <p:sp>
          <p:nvSpPr>
            <p:cNvPr id="41" name="TextovéPole 40">
              <a:extLst>
                <a:ext uri="{FF2B5EF4-FFF2-40B4-BE49-F238E27FC236}">
                  <a16:creationId xmlns:a16="http://schemas.microsoft.com/office/drawing/2014/main" id="{781FB685-5566-4C8B-BF71-697C8B3A2D93}"/>
                </a:ext>
              </a:extLst>
            </p:cNvPr>
            <p:cNvSpPr txBox="1"/>
            <p:nvPr/>
          </p:nvSpPr>
          <p:spPr>
            <a:xfrm>
              <a:off x="5233602" y="5281867"/>
              <a:ext cx="1283671"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cs-CZ" dirty="0"/>
                <a:t>Buštěhrad, U kahance</a:t>
              </a:r>
            </a:p>
          </p:txBody>
        </p:sp>
      </p:grpSp>
    </p:spTree>
    <p:extLst>
      <p:ext uri="{BB962C8B-B14F-4D97-AF65-F5344CB8AC3E}">
        <p14:creationId xmlns:p14="http://schemas.microsoft.com/office/powerpoint/2010/main" val="1375512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par>
                                <p:cTn id="19" presetID="22" presetClass="entr" presetSubtype="4"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down)">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18"/>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1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down)">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circle(in)">
                                      <p:cBhvr>
                                        <p:cTn id="37" dur="2000"/>
                                        <p:tgtEl>
                                          <p:spTgt spid="33"/>
                                        </p:tgtEl>
                                      </p:cBhvr>
                                    </p:animEffect>
                                  </p:childTnLst>
                                </p:cTn>
                              </p:par>
                            </p:childTnLst>
                          </p:cTn>
                        </p:par>
                        <p:par>
                          <p:cTn id="38" fill="hold">
                            <p:stCondLst>
                              <p:cond delay="2000"/>
                            </p:stCondLst>
                            <p:childTnLst>
                              <p:par>
                                <p:cTn id="39" presetID="16" presetClass="entr" presetSubtype="21" fill="hold" nodeType="after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barn(inVertical)">
                                      <p:cBhvr>
                                        <p:cTn id="41" dur="500"/>
                                        <p:tgtEl>
                                          <p:spTgt spid="45"/>
                                        </p:tgtEl>
                                      </p:cBhvr>
                                    </p:animEffect>
                                  </p:childTnLst>
                                </p:cTn>
                              </p:par>
                            </p:childTnLst>
                          </p:cTn>
                        </p:par>
                        <p:par>
                          <p:cTn id="42" fill="hold">
                            <p:stCondLst>
                              <p:cond delay="2500"/>
                            </p:stCondLst>
                            <p:childTnLst>
                              <p:par>
                                <p:cTn id="43" presetID="16" presetClass="entr" presetSubtype="21" fill="hold" nodeType="afterEffect">
                                  <p:stCondLst>
                                    <p:cond delay="0"/>
                                  </p:stCondLst>
                                  <p:childTnLst>
                                    <p:set>
                                      <p:cBhvr>
                                        <p:cTn id="44" dur="1" fill="hold">
                                          <p:stCondLst>
                                            <p:cond delay="0"/>
                                          </p:stCondLst>
                                        </p:cTn>
                                        <p:tgtEl>
                                          <p:spTgt spid="47"/>
                                        </p:tgtEl>
                                        <p:attrNameLst>
                                          <p:attrName>style.visibility</p:attrName>
                                        </p:attrNameLst>
                                      </p:cBhvr>
                                      <p:to>
                                        <p:strVal val="visible"/>
                                      </p:to>
                                    </p:set>
                                    <p:animEffect transition="in" filter="barn(inVertical)">
                                      <p:cBhvr>
                                        <p:cTn id="45" dur="500"/>
                                        <p:tgtEl>
                                          <p:spTgt spid="47"/>
                                        </p:tgtEl>
                                      </p:cBhvr>
                                    </p:animEffect>
                                  </p:childTnLst>
                                </p:cTn>
                              </p:par>
                            </p:childTnLst>
                          </p:cTn>
                        </p:par>
                        <p:par>
                          <p:cTn id="46" fill="hold">
                            <p:stCondLst>
                              <p:cond delay="3000"/>
                            </p:stCondLst>
                            <p:childTnLst>
                              <p:par>
                                <p:cTn id="47" presetID="16" presetClass="entr" presetSubtype="21" fill="hold" nodeType="afterEffect">
                                  <p:stCondLst>
                                    <p:cond delay="0"/>
                                  </p:stCondLst>
                                  <p:childTnLst>
                                    <p:set>
                                      <p:cBhvr>
                                        <p:cTn id="48" dur="1" fill="hold">
                                          <p:stCondLst>
                                            <p:cond delay="0"/>
                                          </p:stCondLst>
                                        </p:cTn>
                                        <p:tgtEl>
                                          <p:spTgt spid="46"/>
                                        </p:tgtEl>
                                        <p:attrNameLst>
                                          <p:attrName>style.visibility</p:attrName>
                                        </p:attrNameLst>
                                      </p:cBhvr>
                                      <p:to>
                                        <p:strVal val="visible"/>
                                      </p:to>
                                    </p:set>
                                    <p:animEffect transition="in" filter="barn(inVertical)">
                                      <p:cBhvr>
                                        <p:cTn id="49" dur="500"/>
                                        <p:tgtEl>
                                          <p:spTgt spid="46"/>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54"/>
                                        </p:tgtEl>
                                        <p:attrNameLst>
                                          <p:attrName>style.visibility</p:attrName>
                                        </p:attrNameLst>
                                      </p:cBhvr>
                                      <p:to>
                                        <p:strVal val="visible"/>
                                      </p:to>
                                    </p:set>
                                    <p:animEffect transition="in" filter="wipe(down)">
                                      <p:cBhvr>
                                        <p:cTn id="54" dur="500"/>
                                        <p:tgtEl>
                                          <p:spTgt spid="54"/>
                                        </p:tgtEl>
                                      </p:cBhvr>
                                    </p:animEffect>
                                  </p:childTnLst>
                                </p:cTn>
                              </p:par>
                              <p:par>
                                <p:cTn id="55" presetID="22" presetClass="entr" presetSubtype="4" fill="hold" nodeType="withEffect">
                                  <p:stCondLst>
                                    <p:cond delay="0"/>
                                  </p:stCondLst>
                                  <p:childTnLst>
                                    <p:set>
                                      <p:cBhvr>
                                        <p:cTn id="56" dur="1" fill="hold">
                                          <p:stCondLst>
                                            <p:cond delay="0"/>
                                          </p:stCondLst>
                                        </p:cTn>
                                        <p:tgtEl>
                                          <p:spTgt spid="59"/>
                                        </p:tgtEl>
                                        <p:attrNameLst>
                                          <p:attrName>style.visibility</p:attrName>
                                        </p:attrNameLst>
                                      </p:cBhvr>
                                      <p:to>
                                        <p:strVal val="visible"/>
                                      </p:to>
                                    </p:set>
                                    <p:animEffect transition="in" filter="wipe(down)">
                                      <p:cBhvr>
                                        <p:cTn id="57" dur="500"/>
                                        <p:tgtEl>
                                          <p:spTgt spid="59"/>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xit" presetSubtype="0" fill="hold" nodeType="clickEffect">
                                  <p:stCondLst>
                                    <p:cond delay="0"/>
                                  </p:stCondLst>
                                  <p:childTnLst>
                                    <p:set>
                                      <p:cBhvr>
                                        <p:cTn id="61" dur="1" fill="hold">
                                          <p:stCondLst>
                                            <p:cond delay="0"/>
                                          </p:stCondLst>
                                        </p:cTn>
                                        <p:tgtEl>
                                          <p:spTgt spid="59"/>
                                        </p:tgtEl>
                                        <p:attrNameLst>
                                          <p:attrName>style.visibility</p:attrName>
                                        </p:attrNameLst>
                                      </p:cBhvr>
                                      <p:to>
                                        <p:strVal val="hidden"/>
                                      </p:to>
                                    </p:set>
                                  </p:childTnLst>
                                </p:cTn>
                              </p:par>
                              <p:par>
                                <p:cTn id="62" presetID="1" presetClass="exit" presetSubtype="0" fill="hold" nodeType="withEffect">
                                  <p:stCondLst>
                                    <p:cond delay="0"/>
                                  </p:stCondLst>
                                  <p:childTnLst>
                                    <p:set>
                                      <p:cBhvr>
                                        <p:cTn id="63" dur="1" fill="hold">
                                          <p:stCondLst>
                                            <p:cond delay="0"/>
                                          </p:stCondLst>
                                        </p:cTn>
                                        <p:tgtEl>
                                          <p:spTgt spid="54"/>
                                        </p:tgtEl>
                                        <p:attrNameLst>
                                          <p:attrName>style.visibility</p:attrName>
                                        </p:attrNameLst>
                                      </p:cBhvr>
                                      <p:to>
                                        <p:strVal val="hidden"/>
                                      </p:to>
                                    </p:set>
                                  </p:childTnLst>
                                </p:cTn>
                              </p:par>
                            </p:childTnLst>
                          </p:cTn>
                        </p:par>
                        <p:par>
                          <p:cTn id="64" fill="hold">
                            <p:stCondLst>
                              <p:cond delay="0"/>
                            </p:stCondLst>
                            <p:childTnLst>
                              <p:par>
                                <p:cTn id="65" presetID="22" presetClass="entr" presetSubtype="4" fill="hold" nodeType="afterEffect">
                                  <p:stCondLst>
                                    <p:cond delay="0"/>
                                  </p:stCondLst>
                                  <p:childTnLst>
                                    <p:set>
                                      <p:cBhvr>
                                        <p:cTn id="66" dur="1" fill="hold">
                                          <p:stCondLst>
                                            <p:cond delay="0"/>
                                          </p:stCondLst>
                                        </p:cTn>
                                        <p:tgtEl>
                                          <p:spTgt spid="66"/>
                                        </p:tgtEl>
                                        <p:attrNameLst>
                                          <p:attrName>style.visibility</p:attrName>
                                        </p:attrNameLst>
                                      </p:cBhvr>
                                      <p:to>
                                        <p:strVal val="visible"/>
                                      </p:to>
                                    </p:set>
                                    <p:animEffect transition="in" filter="wipe(down)">
                                      <p:cBhvr>
                                        <p:cTn id="67" dur="1000"/>
                                        <p:tgtEl>
                                          <p:spTgt spid="66"/>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57"/>
                                        </p:tgtEl>
                                        <p:attrNameLst>
                                          <p:attrName>style.visibility</p:attrName>
                                        </p:attrNameLst>
                                      </p:cBhvr>
                                      <p:to>
                                        <p:strVal val="visible"/>
                                      </p:to>
                                    </p:set>
                                    <p:animEffect transition="in" filter="barn(inVertical)">
                                      <p:cBhvr>
                                        <p:cTn id="7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19B6F2-8C34-4140-83AF-75588E8CD6A1}"/>
              </a:ext>
            </a:extLst>
          </p:cNvPr>
          <p:cNvSpPr>
            <a:spLocks noGrp="1"/>
          </p:cNvSpPr>
          <p:nvPr>
            <p:ph type="title"/>
          </p:nvPr>
        </p:nvSpPr>
        <p:spPr/>
        <p:txBody>
          <a:bodyPr/>
          <a:lstStyle/>
          <a:p>
            <a:r>
              <a:rPr lang="cs-CZ" dirty="0"/>
              <a:t>Spojení Kladno-Buštěhrad</a:t>
            </a:r>
          </a:p>
        </p:txBody>
      </p:sp>
      <p:sp>
        <p:nvSpPr>
          <p:cNvPr id="3" name="Zástupný symbol pro obsah 2">
            <a:extLst>
              <a:ext uri="{FF2B5EF4-FFF2-40B4-BE49-F238E27FC236}">
                <a16:creationId xmlns:a16="http://schemas.microsoft.com/office/drawing/2014/main" id="{D98502E3-9BD0-4D13-B731-82F304A0DECF}"/>
              </a:ext>
            </a:extLst>
          </p:cNvPr>
          <p:cNvSpPr>
            <a:spLocks noGrp="1"/>
          </p:cNvSpPr>
          <p:nvPr>
            <p:ph idx="1"/>
          </p:nvPr>
        </p:nvSpPr>
        <p:spPr/>
        <p:txBody>
          <a:bodyPr/>
          <a:lstStyle/>
          <a:p>
            <a:endParaRPr lang="cs-CZ" dirty="0"/>
          </a:p>
        </p:txBody>
      </p:sp>
      <p:pic>
        <p:nvPicPr>
          <p:cNvPr id="4" name="Obrázek 3">
            <a:extLst>
              <a:ext uri="{FF2B5EF4-FFF2-40B4-BE49-F238E27FC236}">
                <a16:creationId xmlns:a16="http://schemas.microsoft.com/office/drawing/2014/main" id="{A81E94F7-1B22-4D01-BB3B-1F16967CEA80}"/>
              </a:ext>
            </a:extLst>
          </p:cNvPr>
          <p:cNvPicPr>
            <a:picLocks noChangeAspect="1"/>
          </p:cNvPicPr>
          <p:nvPr/>
        </p:nvPicPr>
        <p:blipFill rotWithShape="1">
          <a:blip r:embed="rId3"/>
          <a:srcRect l="12454" t="11250" r="22936" b="20738"/>
          <a:stretch/>
        </p:blipFill>
        <p:spPr>
          <a:xfrm>
            <a:off x="2290194" y="1601297"/>
            <a:ext cx="8388991" cy="4967283"/>
          </a:xfrm>
          <a:prstGeom prst="rect">
            <a:avLst/>
          </a:prstGeom>
          <a:ln w="19050">
            <a:solidFill>
              <a:schemeClr val="tx1"/>
            </a:solidFill>
          </a:ln>
        </p:spPr>
      </p:pic>
      <p:grpSp>
        <p:nvGrpSpPr>
          <p:cNvPr id="30" name="Skupina 29">
            <a:extLst>
              <a:ext uri="{FF2B5EF4-FFF2-40B4-BE49-F238E27FC236}">
                <a16:creationId xmlns:a16="http://schemas.microsoft.com/office/drawing/2014/main" id="{D872D7EB-3DDF-4328-8B4C-46F0F1781565}"/>
              </a:ext>
            </a:extLst>
          </p:cNvPr>
          <p:cNvGrpSpPr/>
          <p:nvPr/>
        </p:nvGrpSpPr>
        <p:grpSpPr>
          <a:xfrm>
            <a:off x="8246377" y="1728132"/>
            <a:ext cx="2499919" cy="1266865"/>
            <a:chOff x="8246377" y="1728132"/>
            <a:chExt cx="2499919" cy="1266865"/>
          </a:xfrm>
        </p:grpSpPr>
        <p:sp>
          <p:nvSpPr>
            <p:cNvPr id="7" name="Volný tvar: obrazec 6">
              <a:extLst>
                <a:ext uri="{FF2B5EF4-FFF2-40B4-BE49-F238E27FC236}">
                  <a16:creationId xmlns:a16="http://schemas.microsoft.com/office/drawing/2014/main" id="{61E18CC5-6220-48B3-8BCF-DB9AB485EE56}"/>
                </a:ext>
              </a:extLst>
            </p:cNvPr>
            <p:cNvSpPr/>
            <p:nvPr/>
          </p:nvSpPr>
          <p:spPr>
            <a:xfrm>
              <a:off x="8246377" y="1728132"/>
              <a:ext cx="2499919" cy="1266865"/>
            </a:xfrm>
            <a:custGeom>
              <a:avLst/>
              <a:gdLst>
                <a:gd name="connsiteX0" fmla="*/ 0 w 2499919"/>
                <a:gd name="connsiteY0" fmla="*/ 0 h 1266865"/>
                <a:gd name="connsiteX1" fmla="*/ 201336 w 2499919"/>
                <a:gd name="connsiteY1" fmla="*/ 394283 h 1266865"/>
                <a:gd name="connsiteX2" fmla="*/ 201336 w 2499919"/>
                <a:gd name="connsiteY2" fmla="*/ 394283 h 1266865"/>
                <a:gd name="connsiteX3" fmla="*/ 620785 w 2499919"/>
                <a:gd name="connsiteY3" fmla="*/ 947956 h 1266865"/>
                <a:gd name="connsiteX4" fmla="*/ 1300294 w 2499919"/>
                <a:gd name="connsiteY4" fmla="*/ 1266738 h 1266865"/>
                <a:gd name="connsiteX5" fmla="*/ 1937857 w 2499919"/>
                <a:gd name="connsiteY5" fmla="*/ 914400 h 1266865"/>
                <a:gd name="connsiteX6" fmla="*/ 2499919 w 2499919"/>
                <a:gd name="connsiteY6" fmla="*/ 385894 h 1266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9919" h="1266865">
                  <a:moveTo>
                    <a:pt x="0" y="0"/>
                  </a:moveTo>
                  <a:lnTo>
                    <a:pt x="201336" y="394283"/>
                  </a:lnTo>
                  <a:lnTo>
                    <a:pt x="201336" y="394283"/>
                  </a:lnTo>
                  <a:cubicBezTo>
                    <a:pt x="271244" y="486562"/>
                    <a:pt x="437625" y="802547"/>
                    <a:pt x="620785" y="947956"/>
                  </a:cubicBezTo>
                  <a:cubicBezTo>
                    <a:pt x="803945" y="1093365"/>
                    <a:pt x="1080782" y="1272331"/>
                    <a:pt x="1300294" y="1266738"/>
                  </a:cubicBezTo>
                  <a:cubicBezTo>
                    <a:pt x="1519806" y="1261145"/>
                    <a:pt x="1737920" y="1061207"/>
                    <a:pt x="1937857" y="914400"/>
                  </a:cubicBezTo>
                  <a:cubicBezTo>
                    <a:pt x="2137794" y="767593"/>
                    <a:pt x="2318856" y="576743"/>
                    <a:pt x="2499919" y="385894"/>
                  </a:cubicBezTo>
                </a:path>
              </a:pathLst>
            </a:cu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TextovéPole 7">
              <a:extLst>
                <a:ext uri="{FF2B5EF4-FFF2-40B4-BE49-F238E27FC236}">
                  <a16:creationId xmlns:a16="http://schemas.microsoft.com/office/drawing/2014/main" id="{BBD0367C-944E-438C-A404-98A16939CE37}"/>
                </a:ext>
              </a:extLst>
            </p:cNvPr>
            <p:cNvSpPr txBox="1"/>
            <p:nvPr/>
          </p:nvSpPr>
          <p:spPr>
            <a:xfrm>
              <a:off x="8632271" y="1943251"/>
              <a:ext cx="595619"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cs-CZ" dirty="0"/>
                <a:t>624</a:t>
              </a:r>
            </a:p>
          </p:txBody>
        </p:sp>
      </p:grpSp>
      <p:grpSp>
        <p:nvGrpSpPr>
          <p:cNvPr id="29" name="Skupina 28">
            <a:extLst>
              <a:ext uri="{FF2B5EF4-FFF2-40B4-BE49-F238E27FC236}">
                <a16:creationId xmlns:a16="http://schemas.microsoft.com/office/drawing/2014/main" id="{30AC76DC-B6FB-4D93-A601-FEEB6927AAB9}"/>
              </a:ext>
            </a:extLst>
          </p:cNvPr>
          <p:cNvGrpSpPr/>
          <p:nvPr/>
        </p:nvGrpSpPr>
        <p:grpSpPr>
          <a:xfrm>
            <a:off x="4211070" y="3380763"/>
            <a:ext cx="5419492" cy="2384230"/>
            <a:chOff x="4211070" y="3380763"/>
            <a:chExt cx="5419492" cy="2384230"/>
          </a:xfrm>
        </p:grpSpPr>
        <p:grpSp>
          <p:nvGrpSpPr>
            <p:cNvPr id="19" name="Skupina 18">
              <a:extLst>
                <a:ext uri="{FF2B5EF4-FFF2-40B4-BE49-F238E27FC236}">
                  <a16:creationId xmlns:a16="http://schemas.microsoft.com/office/drawing/2014/main" id="{FE82F93A-4BA0-401F-818C-FAEC20A8119E}"/>
                </a:ext>
              </a:extLst>
            </p:cNvPr>
            <p:cNvGrpSpPr/>
            <p:nvPr/>
          </p:nvGrpSpPr>
          <p:grpSpPr>
            <a:xfrm>
              <a:off x="4806892" y="3380763"/>
              <a:ext cx="4823670" cy="2239861"/>
              <a:chOff x="4806892" y="3380763"/>
              <a:chExt cx="4823670" cy="2239861"/>
            </a:xfrm>
          </p:grpSpPr>
          <p:sp>
            <p:nvSpPr>
              <p:cNvPr id="9" name="Volný tvar: obrazec 8">
                <a:extLst>
                  <a:ext uri="{FF2B5EF4-FFF2-40B4-BE49-F238E27FC236}">
                    <a16:creationId xmlns:a16="http://schemas.microsoft.com/office/drawing/2014/main" id="{19F23038-FFAE-44C1-9012-426F26D18685}"/>
                  </a:ext>
                </a:extLst>
              </p:cNvPr>
              <p:cNvSpPr/>
              <p:nvPr/>
            </p:nvSpPr>
            <p:spPr>
              <a:xfrm>
                <a:off x="4806892" y="3380763"/>
                <a:ext cx="4823670" cy="2239861"/>
              </a:xfrm>
              <a:custGeom>
                <a:avLst/>
                <a:gdLst>
                  <a:gd name="connsiteX0" fmla="*/ 0 w 4823670"/>
                  <a:gd name="connsiteY0" fmla="*/ 2239861 h 2239861"/>
                  <a:gd name="connsiteX1" fmla="*/ 1275126 w 4823670"/>
                  <a:gd name="connsiteY1" fmla="*/ 1812022 h 2239861"/>
                  <a:gd name="connsiteX2" fmla="*/ 1828800 w 4823670"/>
                  <a:gd name="connsiteY2" fmla="*/ 1107347 h 2239861"/>
                  <a:gd name="connsiteX3" fmla="*/ 3003259 w 4823670"/>
                  <a:gd name="connsiteY3" fmla="*/ 738231 h 2239861"/>
                  <a:gd name="connsiteX4" fmla="*/ 4118994 w 4823670"/>
                  <a:gd name="connsiteY4" fmla="*/ 469784 h 2239861"/>
                  <a:gd name="connsiteX5" fmla="*/ 4823670 w 4823670"/>
                  <a:gd name="connsiteY5" fmla="*/ 0 h 223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3670" h="2239861">
                    <a:moveTo>
                      <a:pt x="0" y="2239861"/>
                    </a:moveTo>
                    <a:cubicBezTo>
                      <a:pt x="485163" y="2120317"/>
                      <a:pt x="970326" y="2000774"/>
                      <a:pt x="1275126" y="1812022"/>
                    </a:cubicBezTo>
                    <a:cubicBezTo>
                      <a:pt x="1579926" y="1623270"/>
                      <a:pt x="1540778" y="1286312"/>
                      <a:pt x="1828800" y="1107347"/>
                    </a:cubicBezTo>
                    <a:cubicBezTo>
                      <a:pt x="2116822" y="928382"/>
                      <a:pt x="2621560" y="844491"/>
                      <a:pt x="3003259" y="738231"/>
                    </a:cubicBezTo>
                    <a:cubicBezTo>
                      <a:pt x="3384958" y="631971"/>
                      <a:pt x="3815592" y="592822"/>
                      <a:pt x="4118994" y="469784"/>
                    </a:cubicBezTo>
                    <a:cubicBezTo>
                      <a:pt x="4422396" y="346746"/>
                      <a:pt x="4734187" y="109057"/>
                      <a:pt x="4823670" y="0"/>
                    </a:cubicBezTo>
                  </a:path>
                </a:pathLst>
              </a:custGeom>
              <a:ln w="57150"/>
            </p:spPr>
            <p:style>
              <a:lnRef idx="1">
                <a:schemeClr val="accent2"/>
              </a:lnRef>
              <a:fillRef idx="0">
                <a:schemeClr val="accent2"/>
              </a:fillRef>
              <a:effectRef idx="0">
                <a:schemeClr val="accent2"/>
              </a:effectRef>
              <a:fontRef idx="minor">
                <a:schemeClr val="tx1"/>
              </a:fontRef>
            </p:style>
            <p:txBody>
              <a:bodyPr rtlCol="0" anchor="ctr"/>
              <a:lstStyle/>
              <a:p>
                <a:pPr algn="ctr"/>
                <a:endParaRPr lang="cs-CZ" dirty="0"/>
              </a:p>
            </p:txBody>
          </p:sp>
          <p:sp>
            <p:nvSpPr>
              <p:cNvPr id="11" name="Volný tvar: obrazec 10">
                <a:extLst>
                  <a:ext uri="{FF2B5EF4-FFF2-40B4-BE49-F238E27FC236}">
                    <a16:creationId xmlns:a16="http://schemas.microsoft.com/office/drawing/2014/main" id="{A40AA4A5-3B4B-4CF9-B285-3DB557424456}"/>
                  </a:ext>
                </a:extLst>
              </p:cNvPr>
              <p:cNvSpPr/>
              <p:nvPr/>
            </p:nvSpPr>
            <p:spPr>
              <a:xfrm>
                <a:off x="6493079" y="3867325"/>
                <a:ext cx="2631729" cy="1561509"/>
              </a:xfrm>
              <a:custGeom>
                <a:avLst/>
                <a:gdLst>
                  <a:gd name="connsiteX0" fmla="*/ 0 w 2631729"/>
                  <a:gd name="connsiteY0" fmla="*/ 780176 h 1561509"/>
                  <a:gd name="connsiteX1" fmla="*/ 763398 w 2631729"/>
                  <a:gd name="connsiteY1" fmla="*/ 1501629 h 1561509"/>
                  <a:gd name="connsiteX2" fmla="*/ 1115736 w 2631729"/>
                  <a:gd name="connsiteY2" fmla="*/ 1434517 h 1561509"/>
                  <a:gd name="connsiteX3" fmla="*/ 2097248 w 2631729"/>
                  <a:gd name="connsiteY3" fmla="*/ 746620 h 1561509"/>
                  <a:gd name="connsiteX4" fmla="*/ 2617365 w 2631729"/>
                  <a:gd name="connsiteY4" fmla="*/ 234891 h 1561509"/>
                  <a:gd name="connsiteX5" fmla="*/ 2499919 w 2631729"/>
                  <a:gd name="connsiteY5" fmla="*/ 0 h 1561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31729" h="1561509">
                    <a:moveTo>
                      <a:pt x="0" y="780176"/>
                    </a:moveTo>
                    <a:cubicBezTo>
                      <a:pt x="288721" y="1086374"/>
                      <a:pt x="577442" y="1392572"/>
                      <a:pt x="763398" y="1501629"/>
                    </a:cubicBezTo>
                    <a:cubicBezTo>
                      <a:pt x="949354" y="1610686"/>
                      <a:pt x="893428" y="1560352"/>
                      <a:pt x="1115736" y="1434517"/>
                    </a:cubicBezTo>
                    <a:cubicBezTo>
                      <a:pt x="1338044" y="1308682"/>
                      <a:pt x="1846977" y="946558"/>
                      <a:pt x="2097248" y="746620"/>
                    </a:cubicBezTo>
                    <a:cubicBezTo>
                      <a:pt x="2347520" y="546682"/>
                      <a:pt x="2550253" y="359328"/>
                      <a:pt x="2617365" y="234891"/>
                    </a:cubicBezTo>
                    <a:cubicBezTo>
                      <a:pt x="2684477" y="110454"/>
                      <a:pt x="2494326" y="48936"/>
                      <a:pt x="2499919" y="0"/>
                    </a:cubicBezTo>
                  </a:path>
                </a:pathLst>
              </a:custGeom>
              <a:ln w="57150"/>
            </p:spPr>
            <p:style>
              <a:lnRef idx="1">
                <a:schemeClr val="accent2"/>
              </a:lnRef>
              <a:fillRef idx="0">
                <a:schemeClr val="accent2"/>
              </a:fillRef>
              <a:effectRef idx="0">
                <a:schemeClr val="accent2"/>
              </a:effectRef>
              <a:fontRef idx="minor">
                <a:schemeClr val="tx1"/>
              </a:fontRef>
            </p:style>
            <p:txBody>
              <a:bodyPr rtlCol="0" anchor="ctr"/>
              <a:lstStyle/>
              <a:p>
                <a:pPr algn="ctr"/>
                <a:endParaRPr lang="cs-CZ"/>
              </a:p>
            </p:txBody>
          </p:sp>
        </p:grpSp>
        <p:sp>
          <p:nvSpPr>
            <p:cNvPr id="14" name="TextovéPole 13">
              <a:extLst>
                <a:ext uri="{FF2B5EF4-FFF2-40B4-BE49-F238E27FC236}">
                  <a16:creationId xmlns:a16="http://schemas.microsoft.com/office/drawing/2014/main" id="{5802EF93-661C-4D0E-8735-D4D186BE5DCD}"/>
                </a:ext>
              </a:extLst>
            </p:cNvPr>
            <p:cNvSpPr txBox="1"/>
            <p:nvPr/>
          </p:nvSpPr>
          <p:spPr>
            <a:xfrm rot="20929281">
              <a:off x="6888563" y="4316027"/>
              <a:ext cx="1632326"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cs-CZ" dirty="0"/>
                <a:t>300, 322, 624</a:t>
              </a:r>
            </a:p>
          </p:txBody>
        </p:sp>
        <p:sp>
          <p:nvSpPr>
            <p:cNvPr id="24" name="Ovál 23">
              <a:extLst>
                <a:ext uri="{FF2B5EF4-FFF2-40B4-BE49-F238E27FC236}">
                  <a16:creationId xmlns:a16="http://schemas.microsoft.com/office/drawing/2014/main" id="{B7FFDB99-ED5C-4AC6-A4B6-AFC739B20263}"/>
                </a:ext>
              </a:extLst>
            </p:cNvPr>
            <p:cNvSpPr/>
            <p:nvPr/>
          </p:nvSpPr>
          <p:spPr>
            <a:xfrm>
              <a:off x="4704343" y="5476255"/>
              <a:ext cx="256374" cy="28873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cs-CZ"/>
            </a:p>
          </p:txBody>
        </p:sp>
        <p:sp>
          <p:nvSpPr>
            <p:cNvPr id="25" name="TextovéPole 24">
              <a:extLst>
                <a:ext uri="{FF2B5EF4-FFF2-40B4-BE49-F238E27FC236}">
                  <a16:creationId xmlns:a16="http://schemas.microsoft.com/office/drawing/2014/main" id="{1105368B-B247-40FA-A765-F38AE7B8B72C}"/>
                </a:ext>
              </a:extLst>
            </p:cNvPr>
            <p:cNvSpPr txBox="1"/>
            <p:nvPr/>
          </p:nvSpPr>
          <p:spPr>
            <a:xfrm>
              <a:off x="4211070" y="4775075"/>
              <a:ext cx="1222911"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cs-CZ" dirty="0"/>
                <a:t>Pražská křižovatka</a:t>
              </a:r>
            </a:p>
          </p:txBody>
        </p:sp>
      </p:grpSp>
      <p:grpSp>
        <p:nvGrpSpPr>
          <p:cNvPr id="28" name="Skupina 27">
            <a:extLst>
              <a:ext uri="{FF2B5EF4-FFF2-40B4-BE49-F238E27FC236}">
                <a16:creationId xmlns:a16="http://schemas.microsoft.com/office/drawing/2014/main" id="{7D0B2962-DA9D-4D9C-A02C-D05EE3030113}"/>
              </a:ext>
            </a:extLst>
          </p:cNvPr>
          <p:cNvGrpSpPr/>
          <p:nvPr/>
        </p:nvGrpSpPr>
        <p:grpSpPr>
          <a:xfrm>
            <a:off x="5568723" y="3311268"/>
            <a:ext cx="3994728" cy="3196034"/>
            <a:chOff x="5568723" y="3311268"/>
            <a:chExt cx="3994728" cy="3196034"/>
          </a:xfrm>
        </p:grpSpPr>
        <p:sp>
          <p:nvSpPr>
            <p:cNvPr id="18" name="Volný tvar: obrazec 17">
              <a:extLst>
                <a:ext uri="{FF2B5EF4-FFF2-40B4-BE49-F238E27FC236}">
                  <a16:creationId xmlns:a16="http://schemas.microsoft.com/office/drawing/2014/main" id="{C1678265-6746-4F84-B3E2-EBBF8E6D603E}"/>
                </a:ext>
              </a:extLst>
            </p:cNvPr>
            <p:cNvSpPr/>
            <p:nvPr/>
          </p:nvSpPr>
          <p:spPr>
            <a:xfrm>
              <a:off x="5568723" y="3311268"/>
              <a:ext cx="3994728" cy="2034762"/>
            </a:xfrm>
            <a:custGeom>
              <a:avLst/>
              <a:gdLst>
                <a:gd name="connsiteX0" fmla="*/ 0 w 4823670"/>
                <a:gd name="connsiteY0" fmla="*/ 2239861 h 2239861"/>
                <a:gd name="connsiteX1" fmla="*/ 1275126 w 4823670"/>
                <a:gd name="connsiteY1" fmla="*/ 1812022 h 2239861"/>
                <a:gd name="connsiteX2" fmla="*/ 1828800 w 4823670"/>
                <a:gd name="connsiteY2" fmla="*/ 1107347 h 2239861"/>
                <a:gd name="connsiteX3" fmla="*/ 3003259 w 4823670"/>
                <a:gd name="connsiteY3" fmla="*/ 738231 h 2239861"/>
                <a:gd name="connsiteX4" fmla="*/ 4118994 w 4823670"/>
                <a:gd name="connsiteY4" fmla="*/ 469784 h 2239861"/>
                <a:gd name="connsiteX5" fmla="*/ 4823670 w 4823670"/>
                <a:gd name="connsiteY5" fmla="*/ 0 h 2239861"/>
                <a:gd name="connsiteX0" fmla="*/ 0 w 4823670"/>
                <a:gd name="connsiteY0" fmla="*/ 2239861 h 2239861"/>
                <a:gd name="connsiteX1" fmla="*/ 1275126 w 4823670"/>
                <a:gd name="connsiteY1" fmla="*/ 1812022 h 2239861"/>
                <a:gd name="connsiteX2" fmla="*/ 1828800 w 4823670"/>
                <a:gd name="connsiteY2" fmla="*/ 1107347 h 2239861"/>
                <a:gd name="connsiteX3" fmla="*/ 3003259 w 4823670"/>
                <a:gd name="connsiteY3" fmla="*/ 738231 h 2239861"/>
                <a:gd name="connsiteX4" fmla="*/ 4118994 w 4823670"/>
                <a:gd name="connsiteY4" fmla="*/ 469784 h 2239861"/>
                <a:gd name="connsiteX5" fmla="*/ 4823670 w 4823670"/>
                <a:gd name="connsiteY5" fmla="*/ 0 h 2239861"/>
                <a:gd name="connsiteX0" fmla="*/ 0 w 4336560"/>
                <a:gd name="connsiteY0" fmla="*/ 2103129 h 2103129"/>
                <a:gd name="connsiteX1" fmla="*/ 788016 w 4336560"/>
                <a:gd name="connsiteY1" fmla="*/ 1812022 h 2103129"/>
                <a:gd name="connsiteX2" fmla="*/ 1341690 w 4336560"/>
                <a:gd name="connsiteY2" fmla="*/ 1107347 h 2103129"/>
                <a:gd name="connsiteX3" fmla="*/ 2516149 w 4336560"/>
                <a:gd name="connsiteY3" fmla="*/ 738231 h 2103129"/>
                <a:gd name="connsiteX4" fmla="*/ 3631884 w 4336560"/>
                <a:gd name="connsiteY4" fmla="*/ 469784 h 2103129"/>
                <a:gd name="connsiteX5" fmla="*/ 4336560 w 4336560"/>
                <a:gd name="connsiteY5" fmla="*/ 0 h 2103129"/>
                <a:gd name="connsiteX0" fmla="*/ 0 w 4336560"/>
                <a:gd name="connsiteY0" fmla="*/ 2103129 h 2103129"/>
                <a:gd name="connsiteX1" fmla="*/ 788016 w 4336560"/>
                <a:gd name="connsiteY1" fmla="*/ 1812022 h 2103129"/>
                <a:gd name="connsiteX2" fmla="*/ 1341690 w 4336560"/>
                <a:gd name="connsiteY2" fmla="*/ 1107347 h 2103129"/>
                <a:gd name="connsiteX3" fmla="*/ 2516149 w 4336560"/>
                <a:gd name="connsiteY3" fmla="*/ 738231 h 2103129"/>
                <a:gd name="connsiteX4" fmla="*/ 3631884 w 4336560"/>
                <a:gd name="connsiteY4" fmla="*/ 469784 h 2103129"/>
                <a:gd name="connsiteX5" fmla="*/ 4336560 w 4336560"/>
                <a:gd name="connsiteY5" fmla="*/ 0 h 2103129"/>
                <a:gd name="connsiteX0" fmla="*/ 0 w 3994728"/>
                <a:gd name="connsiteY0" fmla="*/ 2034762 h 2034762"/>
                <a:gd name="connsiteX1" fmla="*/ 446184 w 3994728"/>
                <a:gd name="connsiteY1" fmla="*/ 1812022 h 2034762"/>
                <a:gd name="connsiteX2" fmla="*/ 999858 w 3994728"/>
                <a:gd name="connsiteY2" fmla="*/ 1107347 h 2034762"/>
                <a:gd name="connsiteX3" fmla="*/ 2174317 w 3994728"/>
                <a:gd name="connsiteY3" fmla="*/ 738231 h 2034762"/>
                <a:gd name="connsiteX4" fmla="*/ 3290052 w 3994728"/>
                <a:gd name="connsiteY4" fmla="*/ 469784 h 2034762"/>
                <a:gd name="connsiteX5" fmla="*/ 3994728 w 3994728"/>
                <a:gd name="connsiteY5" fmla="*/ 0 h 2034762"/>
                <a:gd name="connsiteX0" fmla="*/ 0 w 3994728"/>
                <a:gd name="connsiteY0" fmla="*/ 2034762 h 2034762"/>
                <a:gd name="connsiteX1" fmla="*/ 446184 w 3994728"/>
                <a:gd name="connsiteY1" fmla="*/ 1812022 h 2034762"/>
                <a:gd name="connsiteX2" fmla="*/ 999858 w 3994728"/>
                <a:gd name="connsiteY2" fmla="*/ 1107347 h 2034762"/>
                <a:gd name="connsiteX3" fmla="*/ 2174317 w 3994728"/>
                <a:gd name="connsiteY3" fmla="*/ 738231 h 2034762"/>
                <a:gd name="connsiteX4" fmla="*/ 3290052 w 3994728"/>
                <a:gd name="connsiteY4" fmla="*/ 469784 h 2034762"/>
                <a:gd name="connsiteX5" fmla="*/ 3994728 w 3994728"/>
                <a:gd name="connsiteY5" fmla="*/ 0 h 2034762"/>
                <a:gd name="connsiteX0" fmla="*/ 0 w 3994728"/>
                <a:gd name="connsiteY0" fmla="*/ 2034762 h 2034762"/>
                <a:gd name="connsiteX1" fmla="*/ 446184 w 3994728"/>
                <a:gd name="connsiteY1" fmla="*/ 1812022 h 2034762"/>
                <a:gd name="connsiteX2" fmla="*/ 999858 w 3994728"/>
                <a:gd name="connsiteY2" fmla="*/ 1107347 h 2034762"/>
                <a:gd name="connsiteX3" fmla="*/ 2174317 w 3994728"/>
                <a:gd name="connsiteY3" fmla="*/ 738231 h 2034762"/>
                <a:gd name="connsiteX4" fmla="*/ 3290052 w 3994728"/>
                <a:gd name="connsiteY4" fmla="*/ 469784 h 2034762"/>
                <a:gd name="connsiteX5" fmla="*/ 3994728 w 3994728"/>
                <a:gd name="connsiteY5" fmla="*/ 0 h 2034762"/>
                <a:gd name="connsiteX0" fmla="*/ 0 w 3994728"/>
                <a:gd name="connsiteY0" fmla="*/ 2034762 h 2034762"/>
                <a:gd name="connsiteX1" fmla="*/ 446184 w 3994728"/>
                <a:gd name="connsiteY1" fmla="*/ 1812022 h 2034762"/>
                <a:gd name="connsiteX2" fmla="*/ 999858 w 3994728"/>
                <a:gd name="connsiteY2" fmla="*/ 1107347 h 2034762"/>
                <a:gd name="connsiteX3" fmla="*/ 2174317 w 3994728"/>
                <a:gd name="connsiteY3" fmla="*/ 738231 h 2034762"/>
                <a:gd name="connsiteX4" fmla="*/ 3290052 w 3994728"/>
                <a:gd name="connsiteY4" fmla="*/ 469784 h 2034762"/>
                <a:gd name="connsiteX5" fmla="*/ 3994728 w 3994728"/>
                <a:gd name="connsiteY5" fmla="*/ 0 h 2034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4728" h="2034762">
                  <a:moveTo>
                    <a:pt x="0" y="2034762"/>
                  </a:moveTo>
                  <a:cubicBezTo>
                    <a:pt x="237336" y="1906672"/>
                    <a:pt x="279541" y="1966591"/>
                    <a:pt x="446184" y="1812022"/>
                  </a:cubicBezTo>
                  <a:cubicBezTo>
                    <a:pt x="612827" y="1657453"/>
                    <a:pt x="711836" y="1286312"/>
                    <a:pt x="999858" y="1107347"/>
                  </a:cubicBezTo>
                  <a:cubicBezTo>
                    <a:pt x="1287880" y="928382"/>
                    <a:pt x="1792618" y="844491"/>
                    <a:pt x="2174317" y="738231"/>
                  </a:cubicBezTo>
                  <a:cubicBezTo>
                    <a:pt x="2556016" y="631971"/>
                    <a:pt x="2986650" y="592822"/>
                    <a:pt x="3290052" y="469784"/>
                  </a:cubicBezTo>
                  <a:cubicBezTo>
                    <a:pt x="3593454" y="346746"/>
                    <a:pt x="3905245" y="109057"/>
                    <a:pt x="3994728" y="0"/>
                  </a:cubicBezTo>
                </a:path>
              </a:pathLst>
            </a:custGeom>
            <a:ln w="57150"/>
          </p:spPr>
          <p:style>
            <a:lnRef idx="1">
              <a:schemeClr val="accent3"/>
            </a:lnRef>
            <a:fillRef idx="0">
              <a:schemeClr val="accent3"/>
            </a:fillRef>
            <a:effectRef idx="0">
              <a:schemeClr val="accent3"/>
            </a:effectRef>
            <a:fontRef idx="minor">
              <a:schemeClr val="tx1"/>
            </a:fontRef>
          </p:style>
          <p:txBody>
            <a:bodyPr rtlCol="0" anchor="ctr"/>
            <a:lstStyle/>
            <a:p>
              <a:pPr algn="ctr"/>
              <a:endParaRPr lang="cs-CZ" dirty="0"/>
            </a:p>
          </p:txBody>
        </p:sp>
        <p:cxnSp>
          <p:nvCxnSpPr>
            <p:cNvPr id="21" name="Přímá spojnice 20">
              <a:extLst>
                <a:ext uri="{FF2B5EF4-FFF2-40B4-BE49-F238E27FC236}">
                  <a16:creationId xmlns:a16="http://schemas.microsoft.com/office/drawing/2014/main" id="{0DDFE1F4-566B-46C6-B90B-386CFB2574CF}"/>
                </a:ext>
              </a:extLst>
            </p:cNvPr>
            <p:cNvCxnSpPr>
              <a:cxnSpLocks/>
            </p:cNvCxnSpPr>
            <p:nvPr/>
          </p:nvCxnSpPr>
          <p:spPr>
            <a:xfrm>
              <a:off x="5661237" y="5346030"/>
              <a:ext cx="131322" cy="977858"/>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23" name="TextovéPole 22">
              <a:extLst>
                <a:ext uri="{FF2B5EF4-FFF2-40B4-BE49-F238E27FC236}">
                  <a16:creationId xmlns:a16="http://schemas.microsoft.com/office/drawing/2014/main" id="{A6337BD4-3B26-4F93-BDA4-A7B103682FF4}"/>
                </a:ext>
              </a:extLst>
            </p:cNvPr>
            <p:cNvSpPr txBox="1"/>
            <p:nvPr/>
          </p:nvSpPr>
          <p:spPr>
            <a:xfrm rot="21059944">
              <a:off x="7579211" y="3487777"/>
              <a:ext cx="1146861" cy="37551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cs-CZ" dirty="0"/>
                <a:t>324, 350</a:t>
              </a:r>
            </a:p>
          </p:txBody>
        </p:sp>
        <p:sp>
          <p:nvSpPr>
            <p:cNvPr id="26" name="Ovál 25">
              <a:extLst>
                <a:ext uri="{FF2B5EF4-FFF2-40B4-BE49-F238E27FC236}">
                  <a16:creationId xmlns:a16="http://schemas.microsoft.com/office/drawing/2014/main" id="{625D5566-5CF1-4722-805D-93E2FF327535}"/>
                </a:ext>
              </a:extLst>
            </p:cNvPr>
            <p:cNvSpPr/>
            <p:nvPr/>
          </p:nvSpPr>
          <p:spPr>
            <a:xfrm>
              <a:off x="5596398" y="6081257"/>
              <a:ext cx="260999" cy="273466"/>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cs-CZ"/>
            </a:p>
          </p:txBody>
        </p:sp>
        <p:sp>
          <p:nvSpPr>
            <p:cNvPr id="27" name="TextovéPole 26">
              <a:extLst>
                <a:ext uri="{FF2B5EF4-FFF2-40B4-BE49-F238E27FC236}">
                  <a16:creationId xmlns:a16="http://schemas.microsoft.com/office/drawing/2014/main" id="{9CCAD70A-DA67-4C78-9A90-1EB4C2402498}"/>
                </a:ext>
              </a:extLst>
            </p:cNvPr>
            <p:cNvSpPr txBox="1"/>
            <p:nvPr/>
          </p:nvSpPr>
          <p:spPr>
            <a:xfrm>
              <a:off x="5982604" y="6137970"/>
              <a:ext cx="1182379"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cs-CZ" dirty="0"/>
                <a:t>Okrsek 4</a:t>
              </a:r>
            </a:p>
          </p:txBody>
        </p:sp>
      </p:grpSp>
      <p:pic>
        <p:nvPicPr>
          <p:cNvPr id="32" name="Obrázek 31">
            <a:extLst>
              <a:ext uri="{FF2B5EF4-FFF2-40B4-BE49-F238E27FC236}">
                <a16:creationId xmlns:a16="http://schemas.microsoft.com/office/drawing/2014/main" id="{EADF1773-C033-418D-B85A-628703E669CC}"/>
              </a:ext>
            </a:extLst>
          </p:cNvPr>
          <p:cNvPicPr>
            <a:picLocks noChangeAspect="1"/>
          </p:cNvPicPr>
          <p:nvPr/>
        </p:nvPicPr>
        <p:blipFill>
          <a:blip r:embed="rId4"/>
          <a:stretch>
            <a:fillRect/>
          </a:stretch>
        </p:blipFill>
        <p:spPr>
          <a:xfrm>
            <a:off x="7943370" y="4161302"/>
            <a:ext cx="550883" cy="445953"/>
          </a:xfrm>
          <a:prstGeom prst="rect">
            <a:avLst/>
          </a:prstGeom>
        </p:spPr>
      </p:pic>
      <p:grpSp>
        <p:nvGrpSpPr>
          <p:cNvPr id="35" name="Skupina 34">
            <a:extLst>
              <a:ext uri="{FF2B5EF4-FFF2-40B4-BE49-F238E27FC236}">
                <a16:creationId xmlns:a16="http://schemas.microsoft.com/office/drawing/2014/main" id="{69C78EA1-13FB-44BE-9DF6-FB82BC5E3449}"/>
              </a:ext>
            </a:extLst>
          </p:cNvPr>
          <p:cNvGrpSpPr/>
          <p:nvPr/>
        </p:nvGrpSpPr>
        <p:grpSpPr>
          <a:xfrm>
            <a:off x="7533291" y="3431169"/>
            <a:ext cx="1158883" cy="486546"/>
            <a:chOff x="7521660" y="3434152"/>
            <a:chExt cx="1158883" cy="486546"/>
          </a:xfrm>
        </p:grpSpPr>
        <p:sp>
          <p:nvSpPr>
            <p:cNvPr id="31" name="Znak násobení 30">
              <a:extLst>
                <a:ext uri="{FF2B5EF4-FFF2-40B4-BE49-F238E27FC236}">
                  <a16:creationId xmlns:a16="http://schemas.microsoft.com/office/drawing/2014/main" id="{477AD1FE-B348-42A5-9ECD-FA061CA7F913}"/>
                </a:ext>
              </a:extLst>
            </p:cNvPr>
            <p:cNvSpPr/>
            <p:nvPr/>
          </p:nvSpPr>
          <p:spPr>
            <a:xfrm rot="20922624">
              <a:off x="7521660" y="3519045"/>
              <a:ext cx="769122" cy="401653"/>
            </a:xfrm>
            <a:prstGeom prst="mathMultiply">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cs-CZ"/>
            </a:p>
          </p:txBody>
        </p:sp>
        <p:pic>
          <p:nvPicPr>
            <p:cNvPr id="33" name="Obrázek 32">
              <a:extLst>
                <a:ext uri="{FF2B5EF4-FFF2-40B4-BE49-F238E27FC236}">
                  <a16:creationId xmlns:a16="http://schemas.microsoft.com/office/drawing/2014/main" id="{9F5C10DF-3DFC-4415-9770-6C738B96B0BB}"/>
                </a:ext>
              </a:extLst>
            </p:cNvPr>
            <p:cNvPicPr>
              <a:picLocks noChangeAspect="1"/>
            </p:cNvPicPr>
            <p:nvPr/>
          </p:nvPicPr>
          <p:blipFill>
            <a:blip r:embed="rId4"/>
            <a:stretch>
              <a:fillRect/>
            </a:stretch>
          </p:blipFill>
          <p:spPr>
            <a:xfrm>
              <a:off x="8168435" y="3434152"/>
              <a:ext cx="512108" cy="414564"/>
            </a:xfrm>
            <a:prstGeom prst="rect">
              <a:avLst/>
            </a:prstGeom>
          </p:spPr>
        </p:pic>
      </p:grpSp>
      <p:sp>
        <p:nvSpPr>
          <p:cNvPr id="34" name="TextovéPole 33">
            <a:extLst>
              <a:ext uri="{FF2B5EF4-FFF2-40B4-BE49-F238E27FC236}">
                <a16:creationId xmlns:a16="http://schemas.microsoft.com/office/drawing/2014/main" id="{E182D49B-5DB7-4BA7-94BE-0BD753C6ED8E}"/>
              </a:ext>
            </a:extLst>
          </p:cNvPr>
          <p:cNvSpPr txBox="1"/>
          <p:nvPr/>
        </p:nvSpPr>
        <p:spPr>
          <a:xfrm rot="21026898">
            <a:off x="7546533" y="3489776"/>
            <a:ext cx="1201347"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cs-CZ" dirty="0"/>
              <a:t>603</a:t>
            </a:r>
          </a:p>
        </p:txBody>
      </p:sp>
    </p:spTree>
    <p:extLst>
      <p:ext uri="{BB962C8B-B14F-4D97-AF65-F5344CB8AC3E}">
        <p14:creationId xmlns:p14="http://schemas.microsoft.com/office/powerpoint/2010/main" val="2629520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down)">
                                      <p:cBhvr>
                                        <p:cTn id="18" dur="10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down)">
                                      <p:cBhvr>
                                        <p:cTn id="23" dur="10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down)">
                                      <p:cBhvr>
                                        <p:cTn id="28" dur="1000"/>
                                        <p:tgtEl>
                                          <p:spTgt spid="3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barn(inVertical)">
                                      <p:cBhvr>
                                        <p:cTn id="33" dur="500"/>
                                        <p:tgtEl>
                                          <p:spTgt spid="35"/>
                                        </p:tgtEl>
                                      </p:cBhvr>
                                    </p:animEffect>
                                  </p:childTnLst>
                                </p:cTn>
                              </p:par>
                              <p:par>
                                <p:cTn id="34" presetID="16" presetClass="entr" presetSubtype="21"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barn(inVertical)">
                                      <p:cBhvr>
                                        <p:cTn id="36" dur="500"/>
                                        <p:tgtEl>
                                          <p:spTgt spid="3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wipe(down)">
                                      <p:cBhvr>
                                        <p:cTn id="4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1CD7F94-7394-4FDD-AE44-32C31C30AD30}"/>
              </a:ext>
            </a:extLst>
          </p:cNvPr>
          <p:cNvSpPr>
            <a:spLocks noGrp="1"/>
          </p:cNvSpPr>
          <p:nvPr>
            <p:ph type="title"/>
          </p:nvPr>
        </p:nvSpPr>
        <p:spPr/>
        <p:txBody>
          <a:bodyPr/>
          <a:lstStyle/>
          <a:p>
            <a:r>
              <a:rPr lang="cs-CZ" dirty="0"/>
              <a:t>Závěr</a:t>
            </a:r>
          </a:p>
        </p:txBody>
      </p:sp>
      <p:sp>
        <p:nvSpPr>
          <p:cNvPr id="3" name="Zástupný symbol pro obsah 2">
            <a:extLst>
              <a:ext uri="{FF2B5EF4-FFF2-40B4-BE49-F238E27FC236}">
                <a16:creationId xmlns:a16="http://schemas.microsoft.com/office/drawing/2014/main" id="{B671D1C0-E7FA-422F-9DD9-B25ADB44DD95}"/>
              </a:ext>
            </a:extLst>
          </p:cNvPr>
          <p:cNvSpPr>
            <a:spLocks noGrp="1"/>
          </p:cNvSpPr>
          <p:nvPr>
            <p:ph idx="1"/>
          </p:nvPr>
        </p:nvSpPr>
        <p:spPr>
          <a:xfrm>
            <a:off x="1371600" y="1895475"/>
            <a:ext cx="9601200" cy="3971925"/>
          </a:xfrm>
        </p:spPr>
        <p:style>
          <a:lnRef idx="2">
            <a:schemeClr val="accent1">
              <a:shade val="50000"/>
            </a:schemeClr>
          </a:lnRef>
          <a:fillRef idx="1">
            <a:schemeClr val="accent1"/>
          </a:fillRef>
          <a:effectRef idx="0">
            <a:schemeClr val="accent1"/>
          </a:effectRef>
          <a:fontRef idx="minor">
            <a:schemeClr val="lt1"/>
          </a:fontRef>
        </p:style>
        <p:txBody>
          <a:bodyPr>
            <a:normAutofit/>
          </a:bodyPr>
          <a:lstStyle/>
          <a:p>
            <a:pPr marL="0" indent="0" algn="ctr">
              <a:spcBef>
                <a:spcPts val="10800"/>
              </a:spcBef>
              <a:buNone/>
            </a:pPr>
            <a:endParaRPr lang="cs-CZ" sz="6000" b="1" dirty="0">
              <a:solidFill>
                <a:schemeClr val="tx2"/>
              </a:solidFill>
            </a:endParaRPr>
          </a:p>
          <a:p>
            <a:pPr marL="0" indent="0" algn="ctr">
              <a:spcBef>
                <a:spcPts val="4200"/>
              </a:spcBef>
              <a:buNone/>
            </a:pPr>
            <a:r>
              <a:rPr lang="cs-CZ" sz="6000" b="1" dirty="0">
                <a:solidFill>
                  <a:schemeClr val="tx2"/>
                </a:solidFill>
              </a:rPr>
              <a:t>Děkuji za pozornost!</a:t>
            </a:r>
          </a:p>
        </p:txBody>
      </p:sp>
    </p:spTree>
    <p:extLst>
      <p:ext uri="{BB962C8B-B14F-4D97-AF65-F5344CB8AC3E}">
        <p14:creationId xmlns:p14="http://schemas.microsoft.com/office/powerpoint/2010/main" val="2496026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bg/>
                                          </p:spTgt>
                                        </p:tgtEl>
                                        <p:attrNameLst>
                                          <p:attrName>style.visibility</p:attrName>
                                        </p:attrNameLst>
                                      </p:cBhvr>
                                      <p:to>
                                        <p:strVal val="visible"/>
                                      </p:to>
                                    </p:set>
                                    <p:animEffect transition="in" filter="barn(inVertical)">
                                      <p:cBhvr>
                                        <p:cTn id="14" dur="500"/>
                                        <p:tgtEl>
                                          <p:spTgt spid="3">
                                            <p:bg/>
                                          </p:spTgt>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B7A699A-112E-4EDA-8C8A-9718918F34C8}"/>
              </a:ext>
            </a:extLst>
          </p:cNvPr>
          <p:cNvSpPr>
            <a:spLocks noGrp="1"/>
          </p:cNvSpPr>
          <p:nvPr>
            <p:ph type="title"/>
          </p:nvPr>
        </p:nvSpPr>
        <p:spPr/>
        <p:txBody>
          <a:bodyPr/>
          <a:lstStyle/>
          <a:p>
            <a:r>
              <a:rPr lang="cs-CZ" dirty="0"/>
              <a:t>Zdroje</a:t>
            </a:r>
          </a:p>
        </p:txBody>
      </p:sp>
      <p:sp>
        <p:nvSpPr>
          <p:cNvPr id="3" name="Zástupný symbol pro obsah 2">
            <a:extLst>
              <a:ext uri="{FF2B5EF4-FFF2-40B4-BE49-F238E27FC236}">
                <a16:creationId xmlns:a16="http://schemas.microsoft.com/office/drawing/2014/main" id="{E070A641-3528-4D10-A252-32248FAA4B18}"/>
              </a:ext>
            </a:extLst>
          </p:cNvPr>
          <p:cNvSpPr>
            <a:spLocks noGrp="1"/>
          </p:cNvSpPr>
          <p:nvPr>
            <p:ph idx="1"/>
          </p:nvPr>
        </p:nvSpPr>
        <p:spPr>
          <a:xfrm>
            <a:off x="1371600" y="1838325"/>
            <a:ext cx="9601200" cy="4752975"/>
          </a:xfrm>
        </p:spPr>
        <p:txBody>
          <a:bodyPr>
            <a:normAutofit/>
          </a:bodyPr>
          <a:lstStyle/>
          <a:p>
            <a:pPr>
              <a:spcBef>
                <a:spcPts val="0"/>
              </a:spcBef>
              <a:spcAft>
                <a:spcPts val="0"/>
              </a:spcAft>
            </a:pPr>
            <a:r>
              <a:rPr lang="pl-PL" sz="1300" dirty="0"/>
              <a:t>Město Kladno. </a:t>
            </a:r>
            <a:r>
              <a:rPr lang="pl-PL" sz="1300" i="1" dirty="0"/>
              <a:t>Wikipedia</a:t>
            </a:r>
            <a:r>
              <a:rPr lang="pl-PL" sz="1300" dirty="0"/>
              <a:t> [online]. [cit. 2018-04-22]. Dostupné z: </a:t>
            </a:r>
            <a:r>
              <a:rPr lang="pl-PL" sz="1300" dirty="0">
                <a:hlinkClick r:id="rId2"/>
              </a:rPr>
              <a:t>https://cs.wikipedia.org/wiki/Kladno</a:t>
            </a:r>
            <a:endParaRPr lang="pl-PL" sz="1300" dirty="0"/>
          </a:p>
          <a:p>
            <a:pPr>
              <a:spcBef>
                <a:spcPts val="0"/>
              </a:spcBef>
              <a:spcAft>
                <a:spcPts val="0"/>
              </a:spcAft>
            </a:pPr>
            <a:r>
              <a:rPr lang="cs-CZ" sz="1300" dirty="0"/>
              <a:t>Seznam linek ČSAD MHD Kladno. ČSAD Kladno [online]. [cit. 2018-04-22]. Dostupné z: </a:t>
            </a:r>
            <a:r>
              <a:rPr lang="cs-CZ" sz="1300" dirty="0">
                <a:hlinkClick r:id="rId3"/>
              </a:rPr>
              <a:t>http://www.csadkladno.cz/index.php/tarify-ceny-jizdneho</a:t>
            </a:r>
            <a:endParaRPr lang="cs-CZ" sz="1300" dirty="0"/>
          </a:p>
          <a:p>
            <a:pPr>
              <a:spcBef>
                <a:spcPts val="0"/>
              </a:spcBef>
              <a:spcAft>
                <a:spcPts val="0"/>
              </a:spcAft>
            </a:pPr>
            <a:r>
              <a:rPr lang="cs-CZ" sz="1300" dirty="0"/>
              <a:t>Písmena oblastí SID. Středočeský kraj: Veřejná doprava. Informace o SID. [online]. [cit. 2018-04-22]. Dostupné z: </a:t>
            </a:r>
            <a:r>
              <a:rPr lang="cs-CZ" sz="1300" dirty="0">
                <a:hlinkClick r:id="rId4"/>
              </a:rPr>
              <a:t>https://www.kr-stredocesky.cz/web/doprava/informace-o-sid</a:t>
            </a:r>
            <a:endParaRPr lang="cs-CZ" sz="1300" dirty="0"/>
          </a:p>
          <a:p>
            <a:pPr>
              <a:spcBef>
                <a:spcPts val="0"/>
              </a:spcBef>
              <a:spcAft>
                <a:spcPts val="0"/>
              </a:spcAft>
            </a:pPr>
            <a:r>
              <a:rPr lang="cs-CZ" sz="1300" dirty="0"/>
              <a:t>Logo ČSAD MHD Kladno a.s. ČSAD Kladno [online]. [cit. 2018-04-22]. Dostupné z: </a:t>
            </a:r>
            <a:r>
              <a:rPr lang="cs-CZ" sz="1300" dirty="0">
                <a:hlinkClick r:id="rId5"/>
              </a:rPr>
              <a:t>http://www.csadkladno.cz/index.php/zamestnani-4</a:t>
            </a:r>
            <a:endParaRPr lang="cs-CZ" sz="1300" dirty="0"/>
          </a:p>
          <a:p>
            <a:pPr>
              <a:spcBef>
                <a:spcPts val="0"/>
              </a:spcBef>
              <a:spcAft>
                <a:spcPts val="0"/>
              </a:spcAft>
            </a:pPr>
            <a:r>
              <a:rPr lang="cs-CZ" sz="1300" dirty="0"/>
              <a:t>Logo ANEXIA BUS s.r.o. Facebook: </a:t>
            </a:r>
            <a:r>
              <a:rPr lang="cs-CZ" sz="1300" dirty="0" err="1"/>
              <a:t>Anexia</a:t>
            </a:r>
            <a:r>
              <a:rPr lang="cs-CZ" sz="1300" dirty="0"/>
              <a:t> BUS [online]. [cit. 2018-04-22]. Dostupné z: </a:t>
            </a:r>
            <a:r>
              <a:rPr lang="cs-CZ" sz="1300" dirty="0">
                <a:hlinkClick r:id="rId6"/>
              </a:rPr>
              <a:t>https://www.facebook.com/ANEXIA-sro-134602553241133/</a:t>
            </a:r>
            <a:endParaRPr lang="cs-CZ" sz="1300" dirty="0"/>
          </a:p>
          <a:p>
            <a:pPr>
              <a:spcBef>
                <a:spcPts val="0"/>
              </a:spcBef>
              <a:spcAft>
                <a:spcPts val="0"/>
              </a:spcAft>
            </a:pPr>
            <a:r>
              <a:rPr lang="cs-CZ" sz="1300" dirty="0"/>
              <a:t>Logo ČSAD Slaný a.s. DOCPLAYER.: Zkušenosti Ústeckého kraje se soutěžemi ve veřejné linkové dopravě [online]. [cit. 2018-04-22]. Dostupné z: </a:t>
            </a:r>
            <a:r>
              <a:rPr lang="cs-CZ" sz="1300" dirty="0">
                <a:hlinkClick r:id="rId7"/>
              </a:rPr>
              <a:t>http://docplayer.cz/17866609-Zkusenosti-usteckeho-kraje-se-soutezemi-ve-verejne-linkove-doprave.html</a:t>
            </a:r>
            <a:endParaRPr lang="cs-CZ" sz="1300" dirty="0"/>
          </a:p>
          <a:p>
            <a:pPr>
              <a:spcBef>
                <a:spcPts val="0"/>
              </a:spcBef>
              <a:spcAft>
                <a:spcPts val="0"/>
              </a:spcAft>
            </a:pPr>
            <a:r>
              <a:rPr lang="cs-CZ" sz="1300" dirty="0"/>
              <a:t>Logo POHL Kladno. Najisto: POHL Kladno s.r.o. [online]. [cit. 2018-04-22]. Dostupné z: </a:t>
            </a:r>
            <a:r>
              <a:rPr lang="cs-CZ" sz="1300" dirty="0">
                <a:hlinkClick r:id="rId8"/>
              </a:rPr>
              <a:t>https://najisto.centrum.cz/1909988/pohl-kladno-spol-s-ro-autobusova-doprava/</a:t>
            </a:r>
            <a:endParaRPr lang="cs-CZ" sz="1300" dirty="0"/>
          </a:p>
          <a:p>
            <a:pPr>
              <a:spcBef>
                <a:spcPts val="0"/>
              </a:spcBef>
              <a:spcAft>
                <a:spcPts val="0"/>
              </a:spcAft>
            </a:pPr>
            <a:r>
              <a:rPr lang="cs-CZ" sz="1300" dirty="0"/>
              <a:t>Logo České dráhy. České dráhy: Tiskové centrum [online]. [cit. 2018-04-22]. Dostupné z: </a:t>
            </a:r>
            <a:r>
              <a:rPr lang="cs-CZ" sz="1300" dirty="0">
                <a:hlinkClick r:id="rId9"/>
              </a:rPr>
              <a:t>http://www.ceskedrahy.cz/tiskove-centrum/loga-skupiny-cd/logo-cd/-670/</a:t>
            </a:r>
            <a:endParaRPr lang="cs-CZ" sz="1300" dirty="0"/>
          </a:p>
          <a:p>
            <a:pPr>
              <a:spcBef>
                <a:spcPts val="0"/>
              </a:spcBef>
              <a:spcAft>
                <a:spcPts val="0"/>
              </a:spcAft>
            </a:pPr>
            <a:r>
              <a:rPr lang="cs-CZ" sz="1300" dirty="0"/>
              <a:t>Tarif MHD Kladno. ČSAD Kladno: Jízdní řády a tarify. Tarif MHD Kladno a SID. [online]. [cit. 2018-04-22]. Dostupné z: </a:t>
            </a:r>
            <a:r>
              <a:rPr lang="cs-CZ" sz="1300" dirty="0">
                <a:hlinkClick r:id="rId10"/>
              </a:rPr>
              <a:t>http://www.csadkladno.cz/uploads/downloads/tarif_MHD-Kladno_SID_2016_09_01.pdf</a:t>
            </a:r>
            <a:endParaRPr lang="cs-CZ" sz="1300" dirty="0"/>
          </a:p>
          <a:p>
            <a:pPr>
              <a:spcBef>
                <a:spcPts val="0"/>
              </a:spcBef>
              <a:spcAft>
                <a:spcPts val="0"/>
              </a:spcAft>
            </a:pPr>
            <a:r>
              <a:rPr lang="cs-CZ" sz="1300" dirty="0"/>
              <a:t>Mapové podklady. Mapy.cz [online]. [cit. 2018-04-22]. Dostupné z: </a:t>
            </a:r>
            <a:r>
              <a:rPr lang="cs-CZ" sz="1300" dirty="0">
                <a:hlinkClick r:id="rId11"/>
              </a:rPr>
              <a:t>https://mapy.cz</a:t>
            </a:r>
            <a:endParaRPr lang="cs-CZ" sz="1300" dirty="0"/>
          </a:p>
          <a:p>
            <a:pPr>
              <a:spcBef>
                <a:spcPts val="0"/>
              </a:spcBef>
              <a:spcAft>
                <a:spcPts val="0"/>
              </a:spcAft>
            </a:pPr>
            <a:endParaRPr lang="cs-CZ" sz="1300" dirty="0"/>
          </a:p>
        </p:txBody>
      </p:sp>
    </p:spTree>
    <p:extLst>
      <p:ext uri="{BB962C8B-B14F-4D97-AF65-F5344CB8AC3E}">
        <p14:creationId xmlns:p14="http://schemas.microsoft.com/office/powerpoint/2010/main" val="40950706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CB426FA-7E3A-46F5-B03D-9575C650998B}"/>
              </a:ext>
            </a:extLst>
          </p:cNvPr>
          <p:cNvSpPr>
            <a:spLocks noGrp="1"/>
          </p:cNvSpPr>
          <p:nvPr>
            <p:ph type="title"/>
          </p:nvPr>
        </p:nvSpPr>
        <p:spPr/>
        <p:txBody>
          <a:bodyPr/>
          <a:lstStyle/>
          <a:p>
            <a:r>
              <a:rPr lang="cs-CZ" dirty="0"/>
              <a:t>Obsah</a:t>
            </a:r>
          </a:p>
        </p:txBody>
      </p:sp>
      <p:sp>
        <p:nvSpPr>
          <p:cNvPr id="3" name="Zástupný symbol pro obsah 2">
            <a:extLst>
              <a:ext uri="{FF2B5EF4-FFF2-40B4-BE49-F238E27FC236}">
                <a16:creationId xmlns:a16="http://schemas.microsoft.com/office/drawing/2014/main" id="{BB6486A1-DCB3-4762-BBE6-FA2357E8DA84}"/>
              </a:ext>
            </a:extLst>
          </p:cNvPr>
          <p:cNvSpPr>
            <a:spLocks noGrp="1"/>
          </p:cNvSpPr>
          <p:nvPr>
            <p:ph idx="1"/>
          </p:nvPr>
        </p:nvSpPr>
        <p:spPr>
          <a:xfrm>
            <a:off x="1478559" y="1428750"/>
            <a:ext cx="4811086" cy="5223720"/>
          </a:xfrm>
        </p:spPr>
        <p:txBody>
          <a:bodyPr>
            <a:normAutofit/>
          </a:bodyPr>
          <a:lstStyle/>
          <a:p>
            <a:r>
              <a:rPr lang="cs-CZ" sz="1700" dirty="0"/>
              <a:t>Město Kladno</a:t>
            </a:r>
          </a:p>
          <a:p>
            <a:r>
              <a:rPr lang="cs-CZ" sz="1700" dirty="0"/>
              <a:t>Současná doprava</a:t>
            </a:r>
          </a:p>
          <a:p>
            <a:pPr lvl="1"/>
            <a:r>
              <a:rPr lang="cs-CZ" sz="1700" dirty="0"/>
              <a:t>Středočeská integrovaná doprava</a:t>
            </a:r>
          </a:p>
          <a:p>
            <a:pPr lvl="1"/>
            <a:r>
              <a:rPr lang="cs-CZ" sz="1700" dirty="0"/>
              <a:t>Pražská integrovaná doprava</a:t>
            </a:r>
          </a:p>
          <a:p>
            <a:pPr lvl="1"/>
            <a:r>
              <a:rPr lang="cs-CZ" sz="1700" dirty="0"/>
              <a:t>MHD Kladno</a:t>
            </a:r>
          </a:p>
          <a:p>
            <a:pPr lvl="1"/>
            <a:r>
              <a:rPr lang="cs-CZ" sz="1700" dirty="0"/>
              <a:t>Železniční doprava</a:t>
            </a:r>
          </a:p>
          <a:p>
            <a:r>
              <a:rPr lang="cs-CZ" sz="1700" dirty="0"/>
              <a:t>Návrh změn</a:t>
            </a:r>
          </a:p>
          <a:p>
            <a:pPr lvl="1"/>
            <a:r>
              <a:rPr lang="cs-CZ" sz="1700" dirty="0"/>
              <a:t>Tarifní změny</a:t>
            </a:r>
          </a:p>
          <a:p>
            <a:pPr lvl="1"/>
            <a:r>
              <a:rPr lang="cs-CZ" sz="1700" dirty="0"/>
              <a:t>Obec Jeneč</a:t>
            </a:r>
          </a:p>
          <a:p>
            <a:pPr lvl="1"/>
            <a:r>
              <a:rPr lang="cs-CZ" sz="1700" dirty="0"/>
              <a:t>Svazek linek 399 a 603</a:t>
            </a:r>
          </a:p>
          <a:p>
            <a:pPr lvl="1"/>
            <a:r>
              <a:rPr lang="cs-CZ" sz="1700" dirty="0"/>
              <a:t>Spojení Kladno-Zličín</a:t>
            </a:r>
          </a:p>
          <a:p>
            <a:pPr lvl="1"/>
            <a:r>
              <a:rPr lang="cs-CZ" sz="1700" dirty="0"/>
              <a:t>Spojení Kladno-Letiště Václava Havla</a:t>
            </a:r>
          </a:p>
          <a:p>
            <a:pPr lvl="1"/>
            <a:r>
              <a:rPr lang="cs-CZ" sz="1700" dirty="0"/>
              <a:t>Spojení Kladno-Buštěhrad-Okoř</a:t>
            </a:r>
          </a:p>
          <a:p>
            <a:pPr lvl="1"/>
            <a:r>
              <a:rPr lang="cs-CZ" sz="1700" dirty="0"/>
              <a:t>Spojení Kladno-Buštěhrad</a:t>
            </a:r>
          </a:p>
          <a:p>
            <a:r>
              <a:rPr lang="cs-CZ" sz="1700" dirty="0"/>
              <a:t>Závěr</a:t>
            </a:r>
          </a:p>
          <a:p>
            <a:pPr lvl="1"/>
            <a:endParaRPr lang="cs-CZ" sz="1500" dirty="0"/>
          </a:p>
        </p:txBody>
      </p:sp>
    </p:spTree>
    <p:extLst>
      <p:ext uri="{BB962C8B-B14F-4D97-AF65-F5344CB8AC3E}">
        <p14:creationId xmlns:p14="http://schemas.microsoft.com/office/powerpoint/2010/main" val="322300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1000"/>
                                        <p:tgtEl>
                                          <p:spTgt spid="3">
                                            <p:txEl>
                                              <p:pRg st="0" end="0"/>
                                            </p:txEl>
                                          </p:spTgt>
                                        </p:tgtEl>
                                      </p:cBhvr>
                                    </p:animEffect>
                                  </p:childTnLst>
                                </p:cTn>
                              </p:par>
                            </p:childTnLst>
                          </p:cTn>
                        </p:par>
                        <p:par>
                          <p:cTn id="14" fill="hold">
                            <p:stCondLst>
                              <p:cond delay="2000"/>
                            </p:stCondLst>
                            <p:childTnLst>
                              <p:par>
                                <p:cTn id="15" presetID="16" presetClass="entr" presetSubtype="21" fill="hold" grpId="0" nodeType="after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1000"/>
                                        <p:tgtEl>
                                          <p:spTgt spid="3">
                                            <p:txEl>
                                              <p:pRg st="1" end="1"/>
                                            </p:txEl>
                                          </p:spTgt>
                                        </p:tgtEl>
                                      </p:cBhvr>
                                    </p:animEffect>
                                  </p:childTnLst>
                                </p:cTn>
                              </p:par>
                            </p:childTnLst>
                          </p:cTn>
                        </p:par>
                        <p:par>
                          <p:cTn id="18" fill="hold">
                            <p:stCondLst>
                              <p:cond delay="3000"/>
                            </p:stCondLst>
                            <p:childTnLst>
                              <p:par>
                                <p:cTn id="19" presetID="16" presetClass="entr" presetSubtype="21" fill="hold" grpId="0" nodeType="after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barn(inVertical)">
                                      <p:cBhvr>
                                        <p:cTn id="21" dur="1000"/>
                                        <p:tgtEl>
                                          <p:spTgt spid="3">
                                            <p:txEl>
                                              <p:pRg st="2" end="2"/>
                                            </p:txEl>
                                          </p:spTgt>
                                        </p:tgtEl>
                                      </p:cBhvr>
                                    </p:animEffect>
                                  </p:childTnLst>
                                </p:cTn>
                              </p:par>
                            </p:childTnLst>
                          </p:cTn>
                        </p:par>
                        <p:par>
                          <p:cTn id="22" fill="hold">
                            <p:stCondLst>
                              <p:cond delay="4000"/>
                            </p:stCondLst>
                            <p:childTnLst>
                              <p:par>
                                <p:cTn id="23" presetID="16" presetClass="entr" presetSubtype="21"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barn(inVertical)">
                                      <p:cBhvr>
                                        <p:cTn id="25" dur="1000"/>
                                        <p:tgtEl>
                                          <p:spTgt spid="3">
                                            <p:txEl>
                                              <p:pRg st="3" end="3"/>
                                            </p:txEl>
                                          </p:spTgt>
                                        </p:tgtEl>
                                      </p:cBhvr>
                                    </p:animEffect>
                                  </p:childTnLst>
                                </p:cTn>
                              </p:par>
                            </p:childTnLst>
                          </p:cTn>
                        </p:par>
                        <p:par>
                          <p:cTn id="26" fill="hold">
                            <p:stCondLst>
                              <p:cond delay="5000"/>
                            </p:stCondLst>
                            <p:childTnLst>
                              <p:par>
                                <p:cTn id="27" presetID="16" presetClass="entr" presetSubtype="21" fill="hold" grpId="0" nodeType="after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barn(inVertical)">
                                      <p:cBhvr>
                                        <p:cTn id="29" dur="1000"/>
                                        <p:tgtEl>
                                          <p:spTgt spid="3">
                                            <p:txEl>
                                              <p:pRg st="4" end="4"/>
                                            </p:txEl>
                                          </p:spTgt>
                                        </p:tgtEl>
                                      </p:cBhvr>
                                    </p:animEffect>
                                  </p:childTnLst>
                                </p:cTn>
                              </p:par>
                            </p:childTnLst>
                          </p:cTn>
                        </p:par>
                        <p:par>
                          <p:cTn id="30" fill="hold">
                            <p:stCondLst>
                              <p:cond delay="6000"/>
                            </p:stCondLst>
                            <p:childTnLst>
                              <p:par>
                                <p:cTn id="31" presetID="16" presetClass="entr" presetSubtype="21" fill="hold" grpId="0" nodeType="after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barn(inVertical)">
                                      <p:cBhvr>
                                        <p:cTn id="33" dur="1000"/>
                                        <p:tgtEl>
                                          <p:spTgt spid="3">
                                            <p:txEl>
                                              <p:pRg st="5" end="5"/>
                                            </p:txEl>
                                          </p:spTgt>
                                        </p:tgtEl>
                                      </p:cBhvr>
                                    </p:animEffect>
                                  </p:childTnLst>
                                </p:cTn>
                              </p:par>
                            </p:childTnLst>
                          </p:cTn>
                        </p:par>
                        <p:par>
                          <p:cTn id="34" fill="hold">
                            <p:stCondLst>
                              <p:cond delay="7000"/>
                            </p:stCondLst>
                            <p:childTnLst>
                              <p:par>
                                <p:cTn id="35" presetID="16" presetClass="entr" presetSubtype="21" fill="hold" grpId="0" nodeType="after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arn(inVertical)">
                                      <p:cBhvr>
                                        <p:cTn id="37" dur="1000"/>
                                        <p:tgtEl>
                                          <p:spTgt spid="3">
                                            <p:txEl>
                                              <p:pRg st="6" end="6"/>
                                            </p:txEl>
                                          </p:spTgt>
                                        </p:tgtEl>
                                      </p:cBhvr>
                                    </p:animEffect>
                                  </p:childTnLst>
                                </p:cTn>
                              </p:par>
                            </p:childTnLst>
                          </p:cTn>
                        </p:par>
                        <p:par>
                          <p:cTn id="38" fill="hold">
                            <p:stCondLst>
                              <p:cond delay="8000"/>
                            </p:stCondLst>
                            <p:childTnLst>
                              <p:par>
                                <p:cTn id="39" presetID="16" presetClass="entr" presetSubtype="21" fill="hold" grpId="0" nodeType="after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Effect transition="in" filter="barn(inVertical)">
                                      <p:cBhvr>
                                        <p:cTn id="41" dur="1000"/>
                                        <p:tgtEl>
                                          <p:spTgt spid="3">
                                            <p:txEl>
                                              <p:pRg st="7" end="7"/>
                                            </p:txEl>
                                          </p:spTgt>
                                        </p:tgtEl>
                                      </p:cBhvr>
                                    </p:animEffect>
                                  </p:childTnLst>
                                </p:cTn>
                              </p:par>
                            </p:childTnLst>
                          </p:cTn>
                        </p:par>
                        <p:par>
                          <p:cTn id="42" fill="hold">
                            <p:stCondLst>
                              <p:cond delay="9000"/>
                            </p:stCondLst>
                            <p:childTnLst>
                              <p:par>
                                <p:cTn id="43" presetID="16" presetClass="entr" presetSubtype="21" fill="hold" grpId="0" nodeType="after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Effect transition="in" filter="barn(inVertical)">
                                      <p:cBhvr>
                                        <p:cTn id="45" dur="1000"/>
                                        <p:tgtEl>
                                          <p:spTgt spid="3">
                                            <p:txEl>
                                              <p:pRg st="8" end="8"/>
                                            </p:txEl>
                                          </p:spTgt>
                                        </p:tgtEl>
                                      </p:cBhvr>
                                    </p:animEffect>
                                  </p:childTnLst>
                                </p:cTn>
                              </p:par>
                            </p:childTnLst>
                          </p:cTn>
                        </p:par>
                        <p:par>
                          <p:cTn id="46" fill="hold">
                            <p:stCondLst>
                              <p:cond delay="10000"/>
                            </p:stCondLst>
                            <p:childTnLst>
                              <p:par>
                                <p:cTn id="47" presetID="16" presetClass="entr" presetSubtype="21" fill="hold" grpId="0" nodeType="after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Effect transition="in" filter="barn(inVertical)">
                                      <p:cBhvr>
                                        <p:cTn id="49" dur="1000"/>
                                        <p:tgtEl>
                                          <p:spTgt spid="3">
                                            <p:txEl>
                                              <p:pRg st="9" end="9"/>
                                            </p:txEl>
                                          </p:spTgt>
                                        </p:tgtEl>
                                      </p:cBhvr>
                                    </p:animEffect>
                                  </p:childTnLst>
                                </p:cTn>
                              </p:par>
                            </p:childTnLst>
                          </p:cTn>
                        </p:par>
                        <p:par>
                          <p:cTn id="50" fill="hold">
                            <p:stCondLst>
                              <p:cond delay="11000"/>
                            </p:stCondLst>
                            <p:childTnLst>
                              <p:par>
                                <p:cTn id="51" presetID="16" presetClass="entr" presetSubtype="21" fill="hold" grpId="0" nodeType="afterEffect">
                                  <p:stCondLst>
                                    <p:cond delay="0"/>
                                  </p:stCondLst>
                                  <p:childTnLst>
                                    <p:set>
                                      <p:cBhvr>
                                        <p:cTn id="52" dur="1" fill="hold">
                                          <p:stCondLst>
                                            <p:cond delay="0"/>
                                          </p:stCondLst>
                                        </p:cTn>
                                        <p:tgtEl>
                                          <p:spTgt spid="3">
                                            <p:txEl>
                                              <p:pRg st="10" end="10"/>
                                            </p:txEl>
                                          </p:spTgt>
                                        </p:tgtEl>
                                        <p:attrNameLst>
                                          <p:attrName>style.visibility</p:attrName>
                                        </p:attrNameLst>
                                      </p:cBhvr>
                                      <p:to>
                                        <p:strVal val="visible"/>
                                      </p:to>
                                    </p:set>
                                    <p:animEffect transition="in" filter="barn(inVertical)">
                                      <p:cBhvr>
                                        <p:cTn id="53" dur="1000"/>
                                        <p:tgtEl>
                                          <p:spTgt spid="3">
                                            <p:txEl>
                                              <p:pRg st="10" end="10"/>
                                            </p:txEl>
                                          </p:spTgt>
                                        </p:tgtEl>
                                      </p:cBhvr>
                                    </p:animEffect>
                                  </p:childTnLst>
                                </p:cTn>
                              </p:par>
                            </p:childTnLst>
                          </p:cTn>
                        </p:par>
                        <p:par>
                          <p:cTn id="54" fill="hold">
                            <p:stCondLst>
                              <p:cond delay="12000"/>
                            </p:stCondLst>
                            <p:childTnLst>
                              <p:par>
                                <p:cTn id="55" presetID="16" presetClass="entr" presetSubtype="21" fill="hold" grpId="0" nodeType="afterEffect">
                                  <p:stCondLst>
                                    <p:cond delay="0"/>
                                  </p:stCondLst>
                                  <p:childTnLst>
                                    <p:set>
                                      <p:cBhvr>
                                        <p:cTn id="56" dur="1" fill="hold">
                                          <p:stCondLst>
                                            <p:cond delay="0"/>
                                          </p:stCondLst>
                                        </p:cTn>
                                        <p:tgtEl>
                                          <p:spTgt spid="3">
                                            <p:txEl>
                                              <p:pRg st="11" end="11"/>
                                            </p:txEl>
                                          </p:spTgt>
                                        </p:tgtEl>
                                        <p:attrNameLst>
                                          <p:attrName>style.visibility</p:attrName>
                                        </p:attrNameLst>
                                      </p:cBhvr>
                                      <p:to>
                                        <p:strVal val="visible"/>
                                      </p:to>
                                    </p:set>
                                    <p:animEffect transition="in" filter="barn(inVertical)">
                                      <p:cBhvr>
                                        <p:cTn id="57" dur="1000"/>
                                        <p:tgtEl>
                                          <p:spTgt spid="3">
                                            <p:txEl>
                                              <p:pRg st="11" end="11"/>
                                            </p:txEl>
                                          </p:spTgt>
                                        </p:tgtEl>
                                      </p:cBhvr>
                                    </p:animEffect>
                                  </p:childTnLst>
                                </p:cTn>
                              </p:par>
                            </p:childTnLst>
                          </p:cTn>
                        </p:par>
                        <p:par>
                          <p:cTn id="58" fill="hold">
                            <p:stCondLst>
                              <p:cond delay="13000"/>
                            </p:stCondLst>
                            <p:childTnLst>
                              <p:par>
                                <p:cTn id="59" presetID="16" presetClass="entr" presetSubtype="21" fill="hold" grpId="0" nodeType="afterEffect">
                                  <p:stCondLst>
                                    <p:cond delay="0"/>
                                  </p:stCondLst>
                                  <p:childTnLst>
                                    <p:set>
                                      <p:cBhvr>
                                        <p:cTn id="60" dur="1" fill="hold">
                                          <p:stCondLst>
                                            <p:cond delay="0"/>
                                          </p:stCondLst>
                                        </p:cTn>
                                        <p:tgtEl>
                                          <p:spTgt spid="3">
                                            <p:txEl>
                                              <p:pRg st="12" end="12"/>
                                            </p:txEl>
                                          </p:spTgt>
                                        </p:tgtEl>
                                        <p:attrNameLst>
                                          <p:attrName>style.visibility</p:attrName>
                                        </p:attrNameLst>
                                      </p:cBhvr>
                                      <p:to>
                                        <p:strVal val="visible"/>
                                      </p:to>
                                    </p:set>
                                    <p:animEffect transition="in" filter="barn(inVertical)">
                                      <p:cBhvr>
                                        <p:cTn id="61" dur="1000"/>
                                        <p:tgtEl>
                                          <p:spTgt spid="3">
                                            <p:txEl>
                                              <p:pRg st="12" end="12"/>
                                            </p:txEl>
                                          </p:spTgt>
                                        </p:tgtEl>
                                      </p:cBhvr>
                                    </p:animEffect>
                                  </p:childTnLst>
                                </p:cTn>
                              </p:par>
                            </p:childTnLst>
                          </p:cTn>
                        </p:par>
                        <p:par>
                          <p:cTn id="62" fill="hold">
                            <p:stCondLst>
                              <p:cond delay="14000"/>
                            </p:stCondLst>
                            <p:childTnLst>
                              <p:par>
                                <p:cTn id="63" presetID="16" presetClass="entr" presetSubtype="21" fill="hold" grpId="0" nodeType="afterEffect">
                                  <p:stCondLst>
                                    <p:cond delay="0"/>
                                  </p:stCondLst>
                                  <p:childTnLst>
                                    <p:set>
                                      <p:cBhvr>
                                        <p:cTn id="64" dur="1" fill="hold">
                                          <p:stCondLst>
                                            <p:cond delay="0"/>
                                          </p:stCondLst>
                                        </p:cTn>
                                        <p:tgtEl>
                                          <p:spTgt spid="3">
                                            <p:txEl>
                                              <p:pRg st="13" end="13"/>
                                            </p:txEl>
                                          </p:spTgt>
                                        </p:tgtEl>
                                        <p:attrNameLst>
                                          <p:attrName>style.visibility</p:attrName>
                                        </p:attrNameLst>
                                      </p:cBhvr>
                                      <p:to>
                                        <p:strVal val="visible"/>
                                      </p:to>
                                    </p:set>
                                    <p:animEffect transition="in" filter="barn(inVertical)">
                                      <p:cBhvr>
                                        <p:cTn id="65" dur="1000"/>
                                        <p:tgtEl>
                                          <p:spTgt spid="3">
                                            <p:txEl>
                                              <p:pRg st="13" end="13"/>
                                            </p:txEl>
                                          </p:spTgt>
                                        </p:tgtEl>
                                      </p:cBhvr>
                                    </p:animEffect>
                                  </p:childTnLst>
                                </p:cTn>
                              </p:par>
                            </p:childTnLst>
                          </p:cTn>
                        </p:par>
                        <p:par>
                          <p:cTn id="66" fill="hold">
                            <p:stCondLst>
                              <p:cond delay="15000"/>
                            </p:stCondLst>
                            <p:childTnLst>
                              <p:par>
                                <p:cTn id="67" presetID="16" presetClass="entr" presetSubtype="21" fill="hold" grpId="0" nodeType="afterEffect">
                                  <p:stCondLst>
                                    <p:cond delay="0"/>
                                  </p:stCondLst>
                                  <p:childTnLst>
                                    <p:set>
                                      <p:cBhvr>
                                        <p:cTn id="68" dur="1" fill="hold">
                                          <p:stCondLst>
                                            <p:cond delay="0"/>
                                          </p:stCondLst>
                                        </p:cTn>
                                        <p:tgtEl>
                                          <p:spTgt spid="3">
                                            <p:txEl>
                                              <p:pRg st="14" end="14"/>
                                            </p:txEl>
                                          </p:spTgt>
                                        </p:tgtEl>
                                        <p:attrNameLst>
                                          <p:attrName>style.visibility</p:attrName>
                                        </p:attrNameLst>
                                      </p:cBhvr>
                                      <p:to>
                                        <p:strVal val="visible"/>
                                      </p:to>
                                    </p:set>
                                    <p:animEffect transition="in" filter="barn(inVertical)">
                                      <p:cBhvr>
                                        <p:cTn id="69" dur="10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2B30F96-EB33-40A6-BBD3-EDC6EBE417A8}"/>
              </a:ext>
            </a:extLst>
          </p:cNvPr>
          <p:cNvSpPr>
            <a:spLocks noGrp="1"/>
          </p:cNvSpPr>
          <p:nvPr>
            <p:ph type="title"/>
          </p:nvPr>
        </p:nvSpPr>
        <p:spPr/>
        <p:txBody>
          <a:bodyPr/>
          <a:lstStyle/>
          <a:p>
            <a:r>
              <a:rPr lang="cs-CZ" dirty="0"/>
              <a:t>Město Kladno</a:t>
            </a:r>
          </a:p>
        </p:txBody>
      </p:sp>
      <p:sp>
        <p:nvSpPr>
          <p:cNvPr id="3" name="Zástupný symbol pro obsah 2">
            <a:extLst>
              <a:ext uri="{FF2B5EF4-FFF2-40B4-BE49-F238E27FC236}">
                <a16:creationId xmlns:a16="http://schemas.microsoft.com/office/drawing/2014/main" id="{EF3129FA-A231-469A-907A-6EBD78F0AD80}"/>
              </a:ext>
            </a:extLst>
          </p:cNvPr>
          <p:cNvSpPr>
            <a:spLocks noGrp="1"/>
          </p:cNvSpPr>
          <p:nvPr>
            <p:ph idx="1"/>
          </p:nvPr>
        </p:nvSpPr>
        <p:spPr>
          <a:xfrm>
            <a:off x="1457975" y="1803105"/>
            <a:ext cx="4465674" cy="3581400"/>
          </a:xfrm>
        </p:spPr>
        <p:txBody>
          <a:bodyPr/>
          <a:lstStyle/>
          <a:p>
            <a:r>
              <a:rPr lang="cs-CZ" dirty="0"/>
              <a:t>největší město středočeského kraje</a:t>
            </a:r>
          </a:p>
          <a:p>
            <a:r>
              <a:rPr lang="cs-CZ" dirty="0"/>
              <a:t>13. největší město ČR</a:t>
            </a:r>
          </a:p>
          <a:p>
            <a:r>
              <a:rPr lang="cs-CZ" dirty="0"/>
              <a:t>70 000 obyvatel</a:t>
            </a:r>
          </a:p>
          <a:p>
            <a:r>
              <a:rPr lang="cs-CZ" dirty="0"/>
              <a:t>poprvé zmíněno 1318</a:t>
            </a:r>
          </a:p>
          <a:p>
            <a:r>
              <a:rPr lang="cs-CZ" dirty="0"/>
              <a:t>kláda</a:t>
            </a:r>
          </a:p>
        </p:txBody>
      </p:sp>
      <p:sp>
        <p:nvSpPr>
          <p:cNvPr id="5" name="Obdélník: se zakulacenými rohy 4">
            <a:extLst>
              <a:ext uri="{FF2B5EF4-FFF2-40B4-BE49-F238E27FC236}">
                <a16:creationId xmlns:a16="http://schemas.microsoft.com/office/drawing/2014/main" id="{92456FAC-34DA-4C26-8344-58FABB5F827B}"/>
              </a:ext>
            </a:extLst>
          </p:cNvPr>
          <p:cNvSpPr/>
          <p:nvPr/>
        </p:nvSpPr>
        <p:spPr>
          <a:xfrm>
            <a:off x="6953692" y="3593805"/>
            <a:ext cx="1913860" cy="12546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3000" b="1" dirty="0">
                <a:solidFill>
                  <a:schemeClr val="tx2"/>
                </a:solidFill>
              </a:rPr>
              <a:t>Kladno</a:t>
            </a:r>
          </a:p>
        </p:txBody>
      </p:sp>
      <p:grpSp>
        <p:nvGrpSpPr>
          <p:cNvPr id="31" name="Skupina 30">
            <a:extLst>
              <a:ext uri="{FF2B5EF4-FFF2-40B4-BE49-F238E27FC236}">
                <a16:creationId xmlns:a16="http://schemas.microsoft.com/office/drawing/2014/main" id="{5633967A-DE5D-4684-A130-5863E1708F78}"/>
              </a:ext>
            </a:extLst>
          </p:cNvPr>
          <p:cNvGrpSpPr/>
          <p:nvPr/>
        </p:nvGrpSpPr>
        <p:grpSpPr>
          <a:xfrm>
            <a:off x="9622465" y="4848447"/>
            <a:ext cx="3838354" cy="2892056"/>
            <a:chOff x="9622465" y="4848447"/>
            <a:chExt cx="3838354" cy="2892056"/>
          </a:xfrm>
        </p:grpSpPr>
        <p:sp>
          <p:nvSpPr>
            <p:cNvPr id="7" name="Ovál 6">
              <a:extLst>
                <a:ext uri="{FF2B5EF4-FFF2-40B4-BE49-F238E27FC236}">
                  <a16:creationId xmlns:a16="http://schemas.microsoft.com/office/drawing/2014/main" id="{AE35EC3B-95C1-4C2D-8C0A-4FB83CBE981B}"/>
                </a:ext>
              </a:extLst>
            </p:cNvPr>
            <p:cNvSpPr/>
            <p:nvPr/>
          </p:nvSpPr>
          <p:spPr>
            <a:xfrm>
              <a:off x="9622465" y="4848447"/>
              <a:ext cx="3838354" cy="2892056"/>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cs-CZ"/>
            </a:p>
          </p:txBody>
        </p:sp>
        <p:sp>
          <p:nvSpPr>
            <p:cNvPr id="8" name="TextovéPole 7">
              <a:extLst>
                <a:ext uri="{FF2B5EF4-FFF2-40B4-BE49-F238E27FC236}">
                  <a16:creationId xmlns:a16="http://schemas.microsoft.com/office/drawing/2014/main" id="{741CF159-33AF-4D5B-B2A0-128A8A6AA4AA}"/>
                </a:ext>
              </a:extLst>
            </p:cNvPr>
            <p:cNvSpPr txBox="1"/>
            <p:nvPr/>
          </p:nvSpPr>
          <p:spPr>
            <a:xfrm rot="20241798">
              <a:off x="10324214" y="5551930"/>
              <a:ext cx="1531088" cy="630942"/>
            </a:xfrm>
            <a:prstGeom prst="rect">
              <a:avLst/>
            </a:prstGeom>
            <a:noFill/>
          </p:spPr>
          <p:txBody>
            <a:bodyPr wrap="square" rtlCol="0">
              <a:spAutoFit/>
            </a:bodyPr>
            <a:lstStyle/>
            <a:p>
              <a:r>
                <a:rPr lang="cs-CZ" sz="3500" b="1" dirty="0">
                  <a:solidFill>
                    <a:schemeClr val="tx2"/>
                  </a:solidFill>
                </a:rPr>
                <a:t>Praha</a:t>
              </a:r>
            </a:p>
          </p:txBody>
        </p:sp>
      </p:grpSp>
      <p:grpSp>
        <p:nvGrpSpPr>
          <p:cNvPr id="39" name="Skupina 38">
            <a:extLst>
              <a:ext uri="{FF2B5EF4-FFF2-40B4-BE49-F238E27FC236}">
                <a16:creationId xmlns:a16="http://schemas.microsoft.com/office/drawing/2014/main" id="{E2D200F8-CCE4-4CC6-80D6-8F2B4ABFEF45}"/>
              </a:ext>
            </a:extLst>
          </p:cNvPr>
          <p:cNvGrpSpPr/>
          <p:nvPr/>
        </p:nvGrpSpPr>
        <p:grpSpPr>
          <a:xfrm>
            <a:off x="8903230" y="4504552"/>
            <a:ext cx="1335609" cy="1045643"/>
            <a:chOff x="8903230" y="4504552"/>
            <a:chExt cx="1335609" cy="1045643"/>
          </a:xfrm>
        </p:grpSpPr>
        <p:sp>
          <p:nvSpPr>
            <p:cNvPr id="13" name="Šipka: dvojitá 12">
              <a:extLst>
                <a:ext uri="{FF2B5EF4-FFF2-40B4-BE49-F238E27FC236}">
                  <a16:creationId xmlns:a16="http://schemas.microsoft.com/office/drawing/2014/main" id="{24424E8C-4EDB-41E6-B8B8-8B558C304312}"/>
                </a:ext>
              </a:extLst>
            </p:cNvPr>
            <p:cNvSpPr/>
            <p:nvPr/>
          </p:nvSpPr>
          <p:spPr>
            <a:xfrm rot="1940982">
              <a:off x="8903230" y="4742120"/>
              <a:ext cx="882501" cy="80807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chemeClr val="tx1"/>
                </a:solidFill>
              </a:endParaRPr>
            </a:p>
          </p:txBody>
        </p:sp>
        <p:sp>
          <p:nvSpPr>
            <p:cNvPr id="14" name="TextovéPole 13">
              <a:extLst>
                <a:ext uri="{FF2B5EF4-FFF2-40B4-BE49-F238E27FC236}">
                  <a16:creationId xmlns:a16="http://schemas.microsoft.com/office/drawing/2014/main" id="{39BAC98A-A819-4FA7-ABC1-2BEE45EF5B2F}"/>
                </a:ext>
              </a:extLst>
            </p:cNvPr>
            <p:cNvSpPr txBox="1"/>
            <p:nvPr/>
          </p:nvSpPr>
          <p:spPr>
            <a:xfrm rot="1738034">
              <a:off x="9175584" y="4504552"/>
              <a:ext cx="1063255" cy="369332"/>
            </a:xfrm>
            <a:prstGeom prst="rect">
              <a:avLst/>
            </a:prstGeom>
            <a:noFill/>
          </p:spPr>
          <p:txBody>
            <a:bodyPr wrap="square" rtlCol="0">
              <a:spAutoFit/>
            </a:bodyPr>
            <a:lstStyle/>
            <a:p>
              <a:r>
                <a:rPr lang="cs-CZ" dirty="0">
                  <a:solidFill>
                    <a:schemeClr val="tx2"/>
                  </a:solidFill>
                </a:rPr>
                <a:t>25 km</a:t>
              </a:r>
            </a:p>
          </p:txBody>
        </p:sp>
      </p:grpSp>
      <p:grpSp>
        <p:nvGrpSpPr>
          <p:cNvPr id="32" name="Skupina 31">
            <a:extLst>
              <a:ext uri="{FF2B5EF4-FFF2-40B4-BE49-F238E27FC236}">
                <a16:creationId xmlns:a16="http://schemas.microsoft.com/office/drawing/2014/main" id="{FF0F6ADD-E1BF-4EC0-960E-E42EB88BABCC}"/>
              </a:ext>
            </a:extLst>
          </p:cNvPr>
          <p:cNvGrpSpPr/>
          <p:nvPr/>
        </p:nvGrpSpPr>
        <p:grpSpPr>
          <a:xfrm>
            <a:off x="4583745" y="5723595"/>
            <a:ext cx="2279177" cy="1585543"/>
            <a:chOff x="4583745" y="5723595"/>
            <a:chExt cx="2279177" cy="1585543"/>
          </a:xfrm>
        </p:grpSpPr>
        <p:sp>
          <p:nvSpPr>
            <p:cNvPr id="15" name="Ovál 14">
              <a:extLst>
                <a:ext uri="{FF2B5EF4-FFF2-40B4-BE49-F238E27FC236}">
                  <a16:creationId xmlns:a16="http://schemas.microsoft.com/office/drawing/2014/main" id="{B633F47A-9454-4951-A46E-B0035A167C6E}"/>
                </a:ext>
              </a:extLst>
            </p:cNvPr>
            <p:cNvSpPr/>
            <p:nvPr/>
          </p:nvSpPr>
          <p:spPr>
            <a:xfrm>
              <a:off x="4583745" y="5723595"/>
              <a:ext cx="2279177" cy="1585543"/>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cs-CZ"/>
            </a:p>
          </p:txBody>
        </p:sp>
        <p:sp>
          <p:nvSpPr>
            <p:cNvPr id="16" name="TextovéPole 15">
              <a:extLst>
                <a:ext uri="{FF2B5EF4-FFF2-40B4-BE49-F238E27FC236}">
                  <a16:creationId xmlns:a16="http://schemas.microsoft.com/office/drawing/2014/main" id="{A7AD79E8-0DE9-4476-8771-CBB787582227}"/>
                </a:ext>
              </a:extLst>
            </p:cNvPr>
            <p:cNvSpPr txBox="1"/>
            <p:nvPr/>
          </p:nvSpPr>
          <p:spPr>
            <a:xfrm>
              <a:off x="5220586" y="6157381"/>
              <a:ext cx="1489906" cy="430887"/>
            </a:xfrm>
            <a:prstGeom prst="rect">
              <a:avLst/>
            </a:prstGeom>
            <a:noFill/>
          </p:spPr>
          <p:txBody>
            <a:bodyPr wrap="square" rtlCol="0">
              <a:spAutoFit/>
            </a:bodyPr>
            <a:lstStyle/>
            <a:p>
              <a:r>
                <a:rPr lang="cs-CZ" sz="2200" b="1" dirty="0">
                  <a:solidFill>
                    <a:schemeClr val="tx2"/>
                  </a:solidFill>
                </a:rPr>
                <a:t>Beroun</a:t>
              </a:r>
            </a:p>
          </p:txBody>
        </p:sp>
      </p:grpSp>
      <p:grpSp>
        <p:nvGrpSpPr>
          <p:cNvPr id="41" name="Skupina 40">
            <a:extLst>
              <a:ext uri="{FF2B5EF4-FFF2-40B4-BE49-F238E27FC236}">
                <a16:creationId xmlns:a16="http://schemas.microsoft.com/office/drawing/2014/main" id="{9D6B2C4F-EC20-49AD-876A-DF97A1BC5F50}"/>
              </a:ext>
            </a:extLst>
          </p:cNvPr>
          <p:cNvGrpSpPr/>
          <p:nvPr/>
        </p:nvGrpSpPr>
        <p:grpSpPr>
          <a:xfrm>
            <a:off x="6313050" y="4090447"/>
            <a:ext cx="808075" cy="1620053"/>
            <a:chOff x="6313050" y="4090447"/>
            <a:chExt cx="808075" cy="1620053"/>
          </a:xfrm>
        </p:grpSpPr>
        <p:sp>
          <p:nvSpPr>
            <p:cNvPr id="17" name="Šipka: dvojitá 16">
              <a:extLst>
                <a:ext uri="{FF2B5EF4-FFF2-40B4-BE49-F238E27FC236}">
                  <a16:creationId xmlns:a16="http://schemas.microsoft.com/office/drawing/2014/main" id="{43BD8E4C-1231-4C0C-B46A-2D85C41BEA29}"/>
                </a:ext>
              </a:extLst>
            </p:cNvPr>
            <p:cNvSpPr/>
            <p:nvPr/>
          </p:nvSpPr>
          <p:spPr>
            <a:xfrm rot="7875096">
              <a:off x="6275837" y="4865212"/>
              <a:ext cx="882501" cy="80807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sp>
          <p:nvSpPr>
            <p:cNvPr id="18" name="TextovéPole 17">
              <a:extLst>
                <a:ext uri="{FF2B5EF4-FFF2-40B4-BE49-F238E27FC236}">
                  <a16:creationId xmlns:a16="http://schemas.microsoft.com/office/drawing/2014/main" id="{EE41CC41-03B9-4A87-A272-F364856223D0}"/>
                </a:ext>
              </a:extLst>
            </p:cNvPr>
            <p:cNvSpPr txBox="1"/>
            <p:nvPr/>
          </p:nvSpPr>
          <p:spPr>
            <a:xfrm rot="18631710">
              <a:off x="5990458" y="4437409"/>
              <a:ext cx="1063255" cy="369332"/>
            </a:xfrm>
            <a:prstGeom prst="rect">
              <a:avLst/>
            </a:prstGeom>
            <a:noFill/>
          </p:spPr>
          <p:txBody>
            <a:bodyPr wrap="square" rtlCol="0">
              <a:spAutoFit/>
            </a:bodyPr>
            <a:lstStyle/>
            <a:p>
              <a:r>
                <a:rPr lang="cs-CZ" dirty="0">
                  <a:solidFill>
                    <a:schemeClr val="tx2"/>
                  </a:solidFill>
                </a:rPr>
                <a:t>20 km</a:t>
              </a:r>
            </a:p>
          </p:txBody>
        </p:sp>
      </p:grpSp>
      <p:grpSp>
        <p:nvGrpSpPr>
          <p:cNvPr id="33" name="Skupina 32">
            <a:extLst>
              <a:ext uri="{FF2B5EF4-FFF2-40B4-BE49-F238E27FC236}">
                <a16:creationId xmlns:a16="http://schemas.microsoft.com/office/drawing/2014/main" id="{1DEB1872-6F3B-4D43-B6F4-D12BEDDCF215}"/>
              </a:ext>
            </a:extLst>
          </p:cNvPr>
          <p:cNvGrpSpPr/>
          <p:nvPr/>
        </p:nvGrpSpPr>
        <p:grpSpPr>
          <a:xfrm>
            <a:off x="3573648" y="3528801"/>
            <a:ext cx="1588807" cy="1362177"/>
            <a:chOff x="3573648" y="3528801"/>
            <a:chExt cx="1588807" cy="1362177"/>
          </a:xfrm>
        </p:grpSpPr>
        <p:sp>
          <p:nvSpPr>
            <p:cNvPr id="19" name="Ovál 18">
              <a:extLst>
                <a:ext uri="{FF2B5EF4-FFF2-40B4-BE49-F238E27FC236}">
                  <a16:creationId xmlns:a16="http://schemas.microsoft.com/office/drawing/2014/main" id="{2234BC70-BFE3-44BB-BEBB-5B3DF862C9FC}"/>
                </a:ext>
              </a:extLst>
            </p:cNvPr>
            <p:cNvSpPr/>
            <p:nvPr/>
          </p:nvSpPr>
          <p:spPr>
            <a:xfrm>
              <a:off x="3573648" y="3528801"/>
              <a:ext cx="1588807" cy="136217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cs-CZ"/>
            </a:p>
          </p:txBody>
        </p:sp>
        <p:sp>
          <p:nvSpPr>
            <p:cNvPr id="20" name="TextovéPole 19">
              <a:extLst>
                <a:ext uri="{FF2B5EF4-FFF2-40B4-BE49-F238E27FC236}">
                  <a16:creationId xmlns:a16="http://schemas.microsoft.com/office/drawing/2014/main" id="{62F1FE94-4EA6-473D-9C2E-39A69D1D22D1}"/>
                </a:ext>
              </a:extLst>
            </p:cNvPr>
            <p:cNvSpPr txBox="1"/>
            <p:nvPr/>
          </p:nvSpPr>
          <p:spPr>
            <a:xfrm>
              <a:off x="3814863" y="4025223"/>
              <a:ext cx="1278364" cy="369332"/>
            </a:xfrm>
            <a:prstGeom prst="rect">
              <a:avLst/>
            </a:prstGeom>
            <a:noFill/>
          </p:spPr>
          <p:txBody>
            <a:bodyPr wrap="square" rtlCol="0">
              <a:spAutoFit/>
            </a:bodyPr>
            <a:lstStyle/>
            <a:p>
              <a:r>
                <a:rPr lang="cs-CZ" b="1" dirty="0">
                  <a:solidFill>
                    <a:schemeClr val="tx2"/>
                  </a:solidFill>
                </a:rPr>
                <a:t>Rakovník</a:t>
              </a:r>
            </a:p>
          </p:txBody>
        </p:sp>
      </p:grpSp>
      <p:grpSp>
        <p:nvGrpSpPr>
          <p:cNvPr id="37" name="Skupina 36">
            <a:extLst>
              <a:ext uri="{FF2B5EF4-FFF2-40B4-BE49-F238E27FC236}">
                <a16:creationId xmlns:a16="http://schemas.microsoft.com/office/drawing/2014/main" id="{26F5DD3D-4BAD-430B-BD03-BF7B5ACFC336}"/>
              </a:ext>
            </a:extLst>
          </p:cNvPr>
          <p:cNvGrpSpPr/>
          <p:nvPr/>
        </p:nvGrpSpPr>
        <p:grpSpPr>
          <a:xfrm>
            <a:off x="5483291" y="3386979"/>
            <a:ext cx="1379631" cy="1110057"/>
            <a:chOff x="5483291" y="3386979"/>
            <a:chExt cx="1379631" cy="1110057"/>
          </a:xfrm>
        </p:grpSpPr>
        <p:sp>
          <p:nvSpPr>
            <p:cNvPr id="21" name="Šipka: dvojitá 20">
              <a:extLst>
                <a:ext uri="{FF2B5EF4-FFF2-40B4-BE49-F238E27FC236}">
                  <a16:creationId xmlns:a16="http://schemas.microsoft.com/office/drawing/2014/main" id="{60DFE4DD-4A6B-49A9-8F14-B95EBF0E3A97}"/>
                </a:ext>
              </a:extLst>
            </p:cNvPr>
            <p:cNvSpPr/>
            <p:nvPr/>
          </p:nvSpPr>
          <p:spPr>
            <a:xfrm rot="10800000">
              <a:off x="5483291" y="3688961"/>
              <a:ext cx="882501" cy="80807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sp>
          <p:nvSpPr>
            <p:cNvPr id="22" name="TextovéPole 21">
              <a:extLst>
                <a:ext uri="{FF2B5EF4-FFF2-40B4-BE49-F238E27FC236}">
                  <a16:creationId xmlns:a16="http://schemas.microsoft.com/office/drawing/2014/main" id="{F839AAEE-E0C9-4E79-B219-6545B815D966}"/>
                </a:ext>
              </a:extLst>
            </p:cNvPr>
            <p:cNvSpPr txBox="1"/>
            <p:nvPr/>
          </p:nvSpPr>
          <p:spPr>
            <a:xfrm>
              <a:off x="5799667" y="3386979"/>
              <a:ext cx="1063255" cy="369332"/>
            </a:xfrm>
            <a:prstGeom prst="rect">
              <a:avLst/>
            </a:prstGeom>
            <a:noFill/>
          </p:spPr>
          <p:txBody>
            <a:bodyPr wrap="square" rtlCol="0">
              <a:spAutoFit/>
            </a:bodyPr>
            <a:lstStyle/>
            <a:p>
              <a:r>
                <a:rPr lang="cs-CZ" dirty="0">
                  <a:solidFill>
                    <a:schemeClr val="tx2"/>
                  </a:solidFill>
                </a:rPr>
                <a:t>30 km</a:t>
              </a:r>
            </a:p>
          </p:txBody>
        </p:sp>
      </p:grpSp>
      <p:grpSp>
        <p:nvGrpSpPr>
          <p:cNvPr id="35" name="Skupina 34">
            <a:extLst>
              <a:ext uri="{FF2B5EF4-FFF2-40B4-BE49-F238E27FC236}">
                <a16:creationId xmlns:a16="http://schemas.microsoft.com/office/drawing/2014/main" id="{E84D4F2D-9651-466D-B529-F27B27316006}"/>
              </a:ext>
            </a:extLst>
          </p:cNvPr>
          <p:cNvGrpSpPr/>
          <p:nvPr/>
        </p:nvGrpSpPr>
        <p:grpSpPr>
          <a:xfrm>
            <a:off x="8374126" y="1576897"/>
            <a:ext cx="986851" cy="829340"/>
            <a:chOff x="8374126" y="1576897"/>
            <a:chExt cx="986851" cy="829340"/>
          </a:xfrm>
        </p:grpSpPr>
        <p:sp>
          <p:nvSpPr>
            <p:cNvPr id="23" name="Ovál 22">
              <a:extLst>
                <a:ext uri="{FF2B5EF4-FFF2-40B4-BE49-F238E27FC236}">
                  <a16:creationId xmlns:a16="http://schemas.microsoft.com/office/drawing/2014/main" id="{18354248-0981-47D5-91B3-627AE50AB714}"/>
                </a:ext>
              </a:extLst>
            </p:cNvPr>
            <p:cNvSpPr/>
            <p:nvPr/>
          </p:nvSpPr>
          <p:spPr>
            <a:xfrm>
              <a:off x="8374126" y="1576897"/>
              <a:ext cx="986851" cy="82934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cs-CZ"/>
            </a:p>
          </p:txBody>
        </p:sp>
        <p:sp>
          <p:nvSpPr>
            <p:cNvPr id="24" name="TextovéPole 23">
              <a:extLst>
                <a:ext uri="{FF2B5EF4-FFF2-40B4-BE49-F238E27FC236}">
                  <a16:creationId xmlns:a16="http://schemas.microsoft.com/office/drawing/2014/main" id="{EC77945E-09C0-47CC-9963-33FD8FAEE602}"/>
                </a:ext>
              </a:extLst>
            </p:cNvPr>
            <p:cNvSpPr txBox="1"/>
            <p:nvPr/>
          </p:nvSpPr>
          <p:spPr>
            <a:xfrm>
              <a:off x="8511360" y="1802368"/>
              <a:ext cx="712381" cy="369332"/>
            </a:xfrm>
            <a:prstGeom prst="rect">
              <a:avLst/>
            </a:prstGeom>
            <a:noFill/>
          </p:spPr>
          <p:txBody>
            <a:bodyPr wrap="square" rtlCol="0">
              <a:spAutoFit/>
            </a:bodyPr>
            <a:lstStyle/>
            <a:p>
              <a:r>
                <a:rPr lang="cs-CZ" b="1" dirty="0">
                  <a:solidFill>
                    <a:schemeClr val="tx2"/>
                  </a:solidFill>
                </a:rPr>
                <a:t>Slaný</a:t>
              </a:r>
            </a:p>
          </p:txBody>
        </p:sp>
      </p:grpSp>
      <p:grpSp>
        <p:nvGrpSpPr>
          <p:cNvPr id="36" name="Skupina 35">
            <a:extLst>
              <a:ext uri="{FF2B5EF4-FFF2-40B4-BE49-F238E27FC236}">
                <a16:creationId xmlns:a16="http://schemas.microsoft.com/office/drawing/2014/main" id="{E5EA31B8-4019-44E2-A444-3DD209738B13}"/>
              </a:ext>
            </a:extLst>
          </p:cNvPr>
          <p:cNvGrpSpPr/>
          <p:nvPr/>
        </p:nvGrpSpPr>
        <p:grpSpPr>
          <a:xfrm>
            <a:off x="7924620" y="2293871"/>
            <a:ext cx="1110101" cy="1104007"/>
            <a:chOff x="7924620" y="2293871"/>
            <a:chExt cx="1110101" cy="1104007"/>
          </a:xfrm>
        </p:grpSpPr>
        <p:sp>
          <p:nvSpPr>
            <p:cNvPr id="25" name="Šipka: dvojitá 24">
              <a:extLst>
                <a:ext uri="{FF2B5EF4-FFF2-40B4-BE49-F238E27FC236}">
                  <a16:creationId xmlns:a16="http://schemas.microsoft.com/office/drawing/2014/main" id="{EFDE4B09-952D-46FB-9CF2-44396EDDD931}"/>
                </a:ext>
              </a:extLst>
            </p:cNvPr>
            <p:cNvSpPr/>
            <p:nvPr/>
          </p:nvSpPr>
          <p:spPr>
            <a:xfrm rot="17100772">
              <a:off x="8189433" y="2552590"/>
              <a:ext cx="882501" cy="80807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sp>
          <p:nvSpPr>
            <p:cNvPr id="26" name="TextovéPole 25">
              <a:extLst>
                <a:ext uri="{FF2B5EF4-FFF2-40B4-BE49-F238E27FC236}">
                  <a16:creationId xmlns:a16="http://schemas.microsoft.com/office/drawing/2014/main" id="{36FE8428-262D-4217-8473-49C464B68E33}"/>
                </a:ext>
              </a:extLst>
            </p:cNvPr>
            <p:cNvSpPr txBox="1"/>
            <p:nvPr/>
          </p:nvSpPr>
          <p:spPr>
            <a:xfrm rot="17115030">
              <a:off x="7577658" y="2640833"/>
              <a:ext cx="1063255" cy="369332"/>
            </a:xfrm>
            <a:prstGeom prst="rect">
              <a:avLst/>
            </a:prstGeom>
            <a:noFill/>
          </p:spPr>
          <p:txBody>
            <a:bodyPr wrap="square" rtlCol="0">
              <a:spAutoFit/>
            </a:bodyPr>
            <a:lstStyle/>
            <a:p>
              <a:r>
                <a:rPr lang="cs-CZ" dirty="0">
                  <a:solidFill>
                    <a:schemeClr val="tx2"/>
                  </a:solidFill>
                </a:rPr>
                <a:t>11 km</a:t>
              </a:r>
            </a:p>
          </p:txBody>
        </p:sp>
      </p:grpSp>
      <p:grpSp>
        <p:nvGrpSpPr>
          <p:cNvPr id="34" name="Skupina 33">
            <a:extLst>
              <a:ext uri="{FF2B5EF4-FFF2-40B4-BE49-F238E27FC236}">
                <a16:creationId xmlns:a16="http://schemas.microsoft.com/office/drawing/2014/main" id="{218A6FD9-A7D2-421A-8E3E-AC5BEFA1E243}"/>
              </a:ext>
            </a:extLst>
          </p:cNvPr>
          <p:cNvGrpSpPr/>
          <p:nvPr/>
        </p:nvGrpSpPr>
        <p:grpSpPr>
          <a:xfrm>
            <a:off x="10398445" y="1802368"/>
            <a:ext cx="1529740" cy="1190847"/>
            <a:chOff x="10398445" y="1802368"/>
            <a:chExt cx="1529740" cy="1190847"/>
          </a:xfrm>
        </p:grpSpPr>
        <p:sp>
          <p:nvSpPr>
            <p:cNvPr id="27" name="Ovál 26">
              <a:extLst>
                <a:ext uri="{FF2B5EF4-FFF2-40B4-BE49-F238E27FC236}">
                  <a16:creationId xmlns:a16="http://schemas.microsoft.com/office/drawing/2014/main" id="{A0F69307-6E3F-4111-83D2-29E29D3A75EA}"/>
                </a:ext>
              </a:extLst>
            </p:cNvPr>
            <p:cNvSpPr/>
            <p:nvPr/>
          </p:nvSpPr>
          <p:spPr>
            <a:xfrm>
              <a:off x="10398445" y="1802368"/>
              <a:ext cx="1529740" cy="119084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cs-CZ"/>
            </a:p>
          </p:txBody>
        </p:sp>
        <p:sp>
          <p:nvSpPr>
            <p:cNvPr id="28" name="TextovéPole 27">
              <a:extLst>
                <a:ext uri="{FF2B5EF4-FFF2-40B4-BE49-F238E27FC236}">
                  <a16:creationId xmlns:a16="http://schemas.microsoft.com/office/drawing/2014/main" id="{B8C31A2D-AE94-4270-B3AA-084556258FC8}"/>
                </a:ext>
              </a:extLst>
            </p:cNvPr>
            <p:cNvSpPr txBox="1"/>
            <p:nvPr/>
          </p:nvSpPr>
          <p:spPr>
            <a:xfrm>
              <a:off x="10559145" y="1987034"/>
              <a:ext cx="1208340" cy="923330"/>
            </a:xfrm>
            <a:prstGeom prst="rect">
              <a:avLst/>
            </a:prstGeom>
            <a:noFill/>
          </p:spPr>
          <p:txBody>
            <a:bodyPr wrap="square" rtlCol="0">
              <a:spAutoFit/>
            </a:bodyPr>
            <a:lstStyle/>
            <a:p>
              <a:pPr algn="ctr"/>
              <a:r>
                <a:rPr lang="cs-CZ" b="1" dirty="0">
                  <a:solidFill>
                    <a:schemeClr val="tx2"/>
                  </a:solidFill>
                </a:rPr>
                <a:t>Kralupy nad Vltavou</a:t>
              </a:r>
            </a:p>
          </p:txBody>
        </p:sp>
      </p:grpSp>
      <p:grpSp>
        <p:nvGrpSpPr>
          <p:cNvPr id="38" name="Skupina 37">
            <a:extLst>
              <a:ext uri="{FF2B5EF4-FFF2-40B4-BE49-F238E27FC236}">
                <a16:creationId xmlns:a16="http://schemas.microsoft.com/office/drawing/2014/main" id="{B80E4971-755B-4660-9E7C-0E8F8F297854}"/>
              </a:ext>
            </a:extLst>
          </p:cNvPr>
          <p:cNvGrpSpPr/>
          <p:nvPr/>
        </p:nvGrpSpPr>
        <p:grpSpPr>
          <a:xfrm>
            <a:off x="9030537" y="2845650"/>
            <a:ext cx="1292716" cy="1078884"/>
            <a:chOff x="9030537" y="2845650"/>
            <a:chExt cx="1292716" cy="1078884"/>
          </a:xfrm>
        </p:grpSpPr>
        <p:sp>
          <p:nvSpPr>
            <p:cNvPr id="29" name="Šipka: dvojitá 28">
              <a:extLst>
                <a:ext uri="{FF2B5EF4-FFF2-40B4-BE49-F238E27FC236}">
                  <a16:creationId xmlns:a16="http://schemas.microsoft.com/office/drawing/2014/main" id="{067B2017-2449-4D54-BEFF-DBF6885D7607}"/>
                </a:ext>
              </a:extLst>
            </p:cNvPr>
            <p:cNvSpPr/>
            <p:nvPr/>
          </p:nvSpPr>
          <p:spPr>
            <a:xfrm rot="19704605">
              <a:off x="9440752" y="3116459"/>
              <a:ext cx="882501" cy="80807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sp>
          <p:nvSpPr>
            <p:cNvPr id="30" name="TextovéPole 29">
              <a:extLst>
                <a:ext uri="{FF2B5EF4-FFF2-40B4-BE49-F238E27FC236}">
                  <a16:creationId xmlns:a16="http://schemas.microsoft.com/office/drawing/2014/main" id="{872A2D2D-470F-4789-84F5-22866C686529}"/>
                </a:ext>
              </a:extLst>
            </p:cNvPr>
            <p:cNvSpPr txBox="1"/>
            <p:nvPr/>
          </p:nvSpPr>
          <p:spPr>
            <a:xfrm rot="19489932">
              <a:off x="9030537" y="2845650"/>
              <a:ext cx="1063255" cy="369332"/>
            </a:xfrm>
            <a:prstGeom prst="rect">
              <a:avLst/>
            </a:prstGeom>
            <a:noFill/>
          </p:spPr>
          <p:txBody>
            <a:bodyPr wrap="square" rtlCol="0">
              <a:spAutoFit/>
            </a:bodyPr>
            <a:lstStyle/>
            <a:p>
              <a:r>
                <a:rPr lang="cs-CZ" dirty="0">
                  <a:solidFill>
                    <a:schemeClr val="tx2"/>
                  </a:solidFill>
                </a:rPr>
                <a:t>18 km</a:t>
              </a:r>
            </a:p>
          </p:txBody>
        </p:sp>
      </p:grpSp>
    </p:spTree>
    <p:extLst>
      <p:ext uri="{BB962C8B-B14F-4D97-AF65-F5344CB8AC3E}">
        <p14:creationId xmlns:p14="http://schemas.microsoft.com/office/powerpoint/2010/main" val="1354780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1000"/>
                                        <p:tgtEl>
                                          <p:spTgt spid="3">
                                            <p:txEl>
                                              <p:pRg st="0" end="0"/>
                                            </p:txEl>
                                          </p:spTgt>
                                        </p:tgtEl>
                                      </p:cBhvr>
                                    </p:animEffect>
                                  </p:childTnLst>
                                </p:cTn>
                              </p:par>
                            </p:childTnLst>
                          </p:cTn>
                        </p:par>
                        <p:par>
                          <p:cTn id="14" fill="hold">
                            <p:stCondLst>
                              <p:cond delay="2000"/>
                            </p:stCondLst>
                            <p:childTnLst>
                              <p:par>
                                <p:cTn id="15" presetID="16" presetClass="entr" presetSubtype="21" fill="hold" grpId="0" nodeType="after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1000"/>
                                        <p:tgtEl>
                                          <p:spTgt spid="3">
                                            <p:txEl>
                                              <p:pRg st="1" end="1"/>
                                            </p:txEl>
                                          </p:spTgt>
                                        </p:tgtEl>
                                      </p:cBhvr>
                                    </p:animEffect>
                                  </p:childTnLst>
                                </p:cTn>
                              </p:par>
                            </p:childTnLst>
                          </p:cTn>
                        </p:par>
                        <p:par>
                          <p:cTn id="18" fill="hold">
                            <p:stCondLst>
                              <p:cond delay="3000"/>
                            </p:stCondLst>
                            <p:childTnLst>
                              <p:par>
                                <p:cTn id="19" presetID="16" presetClass="entr" presetSubtype="21" fill="hold" grpId="0" nodeType="after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barn(inVertical)">
                                      <p:cBhvr>
                                        <p:cTn id="21" dur="1000"/>
                                        <p:tgtEl>
                                          <p:spTgt spid="3">
                                            <p:txEl>
                                              <p:pRg st="2" end="2"/>
                                            </p:txEl>
                                          </p:spTgt>
                                        </p:tgtEl>
                                      </p:cBhvr>
                                    </p:animEffect>
                                  </p:childTnLst>
                                </p:cTn>
                              </p:par>
                            </p:childTnLst>
                          </p:cTn>
                        </p:par>
                        <p:par>
                          <p:cTn id="22" fill="hold">
                            <p:stCondLst>
                              <p:cond delay="4000"/>
                            </p:stCondLst>
                            <p:childTnLst>
                              <p:par>
                                <p:cTn id="23" presetID="16" presetClass="entr" presetSubtype="21"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barn(inVertical)">
                                      <p:cBhvr>
                                        <p:cTn id="25" dur="1000"/>
                                        <p:tgtEl>
                                          <p:spTgt spid="3">
                                            <p:txEl>
                                              <p:pRg st="3" end="3"/>
                                            </p:txEl>
                                          </p:spTgt>
                                        </p:tgtEl>
                                      </p:cBhvr>
                                    </p:animEffect>
                                  </p:childTnLst>
                                </p:cTn>
                              </p:par>
                            </p:childTnLst>
                          </p:cTn>
                        </p:par>
                        <p:par>
                          <p:cTn id="26" fill="hold">
                            <p:stCondLst>
                              <p:cond delay="5000"/>
                            </p:stCondLst>
                            <p:childTnLst>
                              <p:par>
                                <p:cTn id="27" presetID="16" presetClass="entr" presetSubtype="21" fill="hold" grpId="0" nodeType="after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barn(inVertical)">
                                      <p:cBhvr>
                                        <p:cTn id="29" dur="1000"/>
                                        <p:tgtEl>
                                          <p:spTgt spid="3">
                                            <p:txEl>
                                              <p:pRg st="4" end="4"/>
                                            </p:txEl>
                                          </p:spTgt>
                                        </p:tgtEl>
                                      </p:cBhvr>
                                    </p:animEffect>
                                  </p:childTnLst>
                                </p:cTn>
                              </p:par>
                            </p:childTnLst>
                          </p:cTn>
                        </p:par>
                        <p:par>
                          <p:cTn id="30" fill="hold">
                            <p:stCondLst>
                              <p:cond delay="6000"/>
                            </p:stCondLst>
                            <p:childTnLst>
                              <p:par>
                                <p:cTn id="31" presetID="6" presetClass="entr" presetSubtype="16" fill="hold" grpId="0"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circle(in)">
                                      <p:cBhvr>
                                        <p:cTn id="33" dur="20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randombar(horizontal)">
                                      <p:cBhvr>
                                        <p:cTn id="38" dur="1000"/>
                                        <p:tgtEl>
                                          <p:spTgt spid="39"/>
                                        </p:tgtEl>
                                      </p:cBhvr>
                                    </p:animEffect>
                                  </p:childTnLst>
                                </p:cTn>
                              </p:par>
                              <p:par>
                                <p:cTn id="39" presetID="14" presetClass="entr" presetSubtype="10" fill="hold" nodeType="with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randombar(horizontal)">
                                      <p:cBhvr>
                                        <p:cTn id="41" dur="1000"/>
                                        <p:tgtEl>
                                          <p:spTgt spid="31"/>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randombar(horizontal)">
                                      <p:cBhvr>
                                        <p:cTn id="46" dur="1000"/>
                                        <p:tgtEl>
                                          <p:spTgt spid="41"/>
                                        </p:tgtEl>
                                      </p:cBhvr>
                                    </p:animEffect>
                                  </p:childTnLst>
                                </p:cTn>
                              </p:par>
                              <p:par>
                                <p:cTn id="47" presetID="14" presetClass="entr" presetSubtype="10" fill="hold" nodeType="with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randombar(horizontal)">
                                      <p:cBhvr>
                                        <p:cTn id="49" dur="1000"/>
                                        <p:tgtEl>
                                          <p:spTgt spid="32"/>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randombar(horizontal)">
                                      <p:cBhvr>
                                        <p:cTn id="54" dur="1000"/>
                                        <p:tgtEl>
                                          <p:spTgt spid="37"/>
                                        </p:tgtEl>
                                      </p:cBhvr>
                                    </p:animEffect>
                                  </p:childTnLst>
                                </p:cTn>
                              </p:par>
                              <p:par>
                                <p:cTn id="55" presetID="14" presetClass="entr" presetSubtype="10" fill="hold" nodeType="with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randombar(horizontal)">
                                      <p:cBhvr>
                                        <p:cTn id="57" dur="1000"/>
                                        <p:tgtEl>
                                          <p:spTgt spid="33"/>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nodeType="click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randombar(horizontal)">
                                      <p:cBhvr>
                                        <p:cTn id="62" dur="1000"/>
                                        <p:tgtEl>
                                          <p:spTgt spid="36"/>
                                        </p:tgtEl>
                                      </p:cBhvr>
                                    </p:animEffect>
                                  </p:childTnLst>
                                </p:cTn>
                              </p:par>
                              <p:par>
                                <p:cTn id="63" presetID="14" presetClass="entr" presetSubtype="10" fill="hold" nodeType="with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randombar(horizontal)">
                                      <p:cBhvr>
                                        <p:cTn id="65" dur="1000"/>
                                        <p:tgtEl>
                                          <p:spTgt spid="35"/>
                                        </p:tgtEl>
                                      </p:cBhvr>
                                    </p:animEffect>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nodeType="clickEffect">
                                  <p:stCondLst>
                                    <p:cond delay="0"/>
                                  </p:stCondLst>
                                  <p:childTnLst>
                                    <p:set>
                                      <p:cBhvr>
                                        <p:cTn id="69" dur="1" fill="hold">
                                          <p:stCondLst>
                                            <p:cond delay="0"/>
                                          </p:stCondLst>
                                        </p:cTn>
                                        <p:tgtEl>
                                          <p:spTgt spid="38"/>
                                        </p:tgtEl>
                                        <p:attrNameLst>
                                          <p:attrName>style.visibility</p:attrName>
                                        </p:attrNameLst>
                                      </p:cBhvr>
                                      <p:to>
                                        <p:strVal val="visible"/>
                                      </p:to>
                                    </p:set>
                                    <p:animEffect transition="in" filter="randombar(horizontal)">
                                      <p:cBhvr>
                                        <p:cTn id="70" dur="1000"/>
                                        <p:tgtEl>
                                          <p:spTgt spid="38"/>
                                        </p:tgtEl>
                                      </p:cBhvr>
                                    </p:animEffect>
                                  </p:childTnLst>
                                </p:cTn>
                              </p:par>
                              <p:par>
                                <p:cTn id="71" presetID="14" presetClass="entr" presetSubtype="10" fill="hold" nodeType="withEffect">
                                  <p:stCondLst>
                                    <p:cond delay="0"/>
                                  </p:stCondLst>
                                  <p:childTnLst>
                                    <p:set>
                                      <p:cBhvr>
                                        <p:cTn id="72" dur="1" fill="hold">
                                          <p:stCondLst>
                                            <p:cond delay="0"/>
                                          </p:stCondLst>
                                        </p:cTn>
                                        <p:tgtEl>
                                          <p:spTgt spid="34"/>
                                        </p:tgtEl>
                                        <p:attrNameLst>
                                          <p:attrName>style.visibility</p:attrName>
                                        </p:attrNameLst>
                                      </p:cBhvr>
                                      <p:to>
                                        <p:strVal val="visible"/>
                                      </p:to>
                                    </p:set>
                                    <p:animEffect transition="in" filter="randombar(horizontal)">
                                      <p:cBhvr>
                                        <p:cTn id="73"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BE523F2-27E1-48DE-9CA3-8AE498C6CCE5}"/>
              </a:ext>
            </a:extLst>
          </p:cNvPr>
          <p:cNvSpPr>
            <a:spLocks noGrp="1"/>
          </p:cNvSpPr>
          <p:nvPr>
            <p:ph type="title"/>
          </p:nvPr>
        </p:nvSpPr>
        <p:spPr/>
        <p:txBody>
          <a:bodyPr/>
          <a:lstStyle/>
          <a:p>
            <a:r>
              <a:rPr lang="cs-CZ" dirty="0"/>
              <a:t>Středočeská integrovaná doprava</a:t>
            </a:r>
          </a:p>
        </p:txBody>
      </p:sp>
      <p:sp>
        <p:nvSpPr>
          <p:cNvPr id="3" name="Zástupný symbol pro obsah 2">
            <a:extLst>
              <a:ext uri="{FF2B5EF4-FFF2-40B4-BE49-F238E27FC236}">
                <a16:creationId xmlns:a16="http://schemas.microsoft.com/office/drawing/2014/main" id="{F84EB19A-8B5D-4FB3-8FB2-ACDD11CD4C6E}"/>
              </a:ext>
            </a:extLst>
          </p:cNvPr>
          <p:cNvSpPr>
            <a:spLocks noGrp="1"/>
          </p:cNvSpPr>
          <p:nvPr>
            <p:ph idx="1"/>
          </p:nvPr>
        </p:nvSpPr>
        <p:spPr>
          <a:xfrm>
            <a:off x="1371600" y="1735509"/>
            <a:ext cx="9601200" cy="4131891"/>
          </a:xfrm>
        </p:spPr>
        <p:txBody>
          <a:bodyPr/>
          <a:lstStyle/>
          <a:p>
            <a:r>
              <a:rPr lang="cs-CZ" dirty="0"/>
              <a:t>IDSK</a:t>
            </a:r>
          </a:p>
          <a:p>
            <a:r>
              <a:rPr lang="cs-CZ" dirty="0"/>
              <a:t>zajištění veřejné dopravy všem občanům</a:t>
            </a:r>
          </a:p>
          <a:p>
            <a:r>
              <a:rPr lang="cs-CZ" dirty="0"/>
              <a:t>postupný převod do PID</a:t>
            </a:r>
          </a:p>
          <a:p>
            <a:r>
              <a:rPr lang="cs-CZ" dirty="0"/>
              <a:t>zónový tarifní systém</a:t>
            </a:r>
          </a:p>
          <a:p>
            <a:r>
              <a:rPr lang="cs-CZ" dirty="0"/>
              <a:t>19 linek</a:t>
            </a:r>
          </a:p>
          <a:p>
            <a:endParaRPr lang="cs-CZ" dirty="0"/>
          </a:p>
        </p:txBody>
      </p:sp>
      <p:graphicFrame>
        <p:nvGraphicFramePr>
          <p:cNvPr id="4" name="Tabulka 3">
            <a:extLst>
              <a:ext uri="{FF2B5EF4-FFF2-40B4-BE49-F238E27FC236}">
                <a16:creationId xmlns:a16="http://schemas.microsoft.com/office/drawing/2014/main" id="{6E64F0DF-4F34-4C8E-A9E6-3A295CD4B005}"/>
              </a:ext>
            </a:extLst>
          </p:cNvPr>
          <p:cNvGraphicFramePr>
            <a:graphicFrameLocks noGrp="1"/>
          </p:cNvGraphicFramePr>
          <p:nvPr>
            <p:extLst>
              <p:ext uri="{D42A27DB-BD31-4B8C-83A1-F6EECF244321}">
                <p14:modId xmlns:p14="http://schemas.microsoft.com/office/powerpoint/2010/main" val="2050573054"/>
              </p:ext>
            </p:extLst>
          </p:nvPr>
        </p:nvGraphicFramePr>
        <p:xfrm>
          <a:off x="1760836" y="4013026"/>
          <a:ext cx="3496930" cy="741680"/>
        </p:xfrm>
        <a:graphic>
          <a:graphicData uri="http://schemas.openxmlformats.org/drawingml/2006/table">
            <a:tbl>
              <a:tblPr firstRow="1" bandRow="1">
                <a:tableStyleId>{5C22544A-7EE6-4342-B048-85BDC9FD1C3A}</a:tableStyleId>
              </a:tblPr>
              <a:tblGrid>
                <a:gridCol w="1748465">
                  <a:extLst>
                    <a:ext uri="{9D8B030D-6E8A-4147-A177-3AD203B41FA5}">
                      <a16:colId xmlns:a16="http://schemas.microsoft.com/office/drawing/2014/main" val="2447873083"/>
                    </a:ext>
                  </a:extLst>
                </a:gridCol>
                <a:gridCol w="1748465">
                  <a:extLst>
                    <a:ext uri="{9D8B030D-6E8A-4147-A177-3AD203B41FA5}">
                      <a16:colId xmlns:a16="http://schemas.microsoft.com/office/drawing/2014/main" val="1920241290"/>
                    </a:ext>
                  </a:extLst>
                </a:gridCol>
              </a:tblGrid>
              <a:tr h="370840">
                <a:tc>
                  <a:txBody>
                    <a:bodyPr/>
                    <a:lstStyle/>
                    <a:p>
                      <a:pPr algn="ctr"/>
                      <a:r>
                        <a:rPr lang="cs-CZ" b="1" dirty="0">
                          <a:solidFill>
                            <a:schemeClr val="tx2"/>
                          </a:solidFill>
                        </a:rPr>
                        <a:t>Kladno</a:t>
                      </a:r>
                    </a:p>
                  </a:txBody>
                  <a:tcPr/>
                </a:tc>
                <a:tc>
                  <a:txBody>
                    <a:bodyPr/>
                    <a:lstStyle/>
                    <a:p>
                      <a:pPr algn="ctr"/>
                      <a:r>
                        <a:rPr lang="cs-CZ" b="1" dirty="0">
                          <a:solidFill>
                            <a:schemeClr val="tx2"/>
                          </a:solidFill>
                        </a:rPr>
                        <a:t>A</a:t>
                      </a:r>
                    </a:p>
                  </a:txBody>
                  <a:tcPr/>
                </a:tc>
                <a:extLst>
                  <a:ext uri="{0D108BD9-81ED-4DB2-BD59-A6C34878D82A}">
                    <a16:rowId xmlns:a16="http://schemas.microsoft.com/office/drawing/2014/main" val="390455348"/>
                  </a:ext>
                </a:extLst>
              </a:tr>
              <a:tr h="370840">
                <a:tc>
                  <a:txBody>
                    <a:bodyPr/>
                    <a:lstStyle/>
                    <a:p>
                      <a:pPr algn="ctr"/>
                      <a:r>
                        <a:rPr lang="cs-CZ" b="1" dirty="0">
                          <a:solidFill>
                            <a:schemeClr val="tx2"/>
                          </a:solidFill>
                        </a:rPr>
                        <a:t>Rakovník</a:t>
                      </a:r>
                    </a:p>
                  </a:txBody>
                  <a:tcPr/>
                </a:tc>
                <a:tc>
                  <a:txBody>
                    <a:bodyPr/>
                    <a:lstStyle/>
                    <a:p>
                      <a:pPr algn="ctr"/>
                      <a:r>
                        <a:rPr lang="cs-CZ" b="1" dirty="0">
                          <a:solidFill>
                            <a:schemeClr val="tx2"/>
                          </a:solidFill>
                        </a:rPr>
                        <a:t>B</a:t>
                      </a:r>
                    </a:p>
                  </a:txBody>
                  <a:tcPr/>
                </a:tc>
                <a:extLst>
                  <a:ext uri="{0D108BD9-81ED-4DB2-BD59-A6C34878D82A}">
                    <a16:rowId xmlns:a16="http://schemas.microsoft.com/office/drawing/2014/main" val="3778872008"/>
                  </a:ext>
                </a:extLst>
              </a:tr>
            </a:tbl>
          </a:graphicData>
        </a:graphic>
      </p:graphicFrame>
      <p:pic>
        <p:nvPicPr>
          <p:cNvPr id="6" name="Obrázek 5">
            <a:extLst>
              <a:ext uri="{FF2B5EF4-FFF2-40B4-BE49-F238E27FC236}">
                <a16:creationId xmlns:a16="http://schemas.microsoft.com/office/drawing/2014/main" id="{5CC87684-7F9A-4C47-98EF-B84904E7BCB7}"/>
              </a:ext>
            </a:extLst>
          </p:cNvPr>
          <p:cNvPicPr>
            <a:picLocks noChangeAspect="1"/>
          </p:cNvPicPr>
          <p:nvPr/>
        </p:nvPicPr>
        <p:blipFill>
          <a:blip r:embed="rId3"/>
          <a:stretch>
            <a:fillRect/>
          </a:stretch>
        </p:blipFill>
        <p:spPr>
          <a:xfrm>
            <a:off x="9785497" y="3099903"/>
            <a:ext cx="1950889" cy="1286367"/>
          </a:xfrm>
          <a:prstGeom prst="rect">
            <a:avLst/>
          </a:prstGeom>
        </p:spPr>
      </p:pic>
      <p:grpSp>
        <p:nvGrpSpPr>
          <p:cNvPr id="11" name="Skupina 10">
            <a:extLst>
              <a:ext uri="{FF2B5EF4-FFF2-40B4-BE49-F238E27FC236}">
                <a16:creationId xmlns:a16="http://schemas.microsoft.com/office/drawing/2014/main" id="{16F2269E-EDC1-4073-91D0-B20FB6F7863D}"/>
              </a:ext>
            </a:extLst>
          </p:cNvPr>
          <p:cNvGrpSpPr/>
          <p:nvPr/>
        </p:nvGrpSpPr>
        <p:grpSpPr>
          <a:xfrm>
            <a:off x="10291469" y="5467889"/>
            <a:ext cx="1426802" cy="1095154"/>
            <a:chOff x="7910623" y="5528930"/>
            <a:chExt cx="1426802" cy="1095154"/>
          </a:xfrm>
        </p:grpSpPr>
        <p:sp>
          <p:nvSpPr>
            <p:cNvPr id="9" name="Ovál 8">
              <a:extLst>
                <a:ext uri="{FF2B5EF4-FFF2-40B4-BE49-F238E27FC236}">
                  <a16:creationId xmlns:a16="http://schemas.microsoft.com/office/drawing/2014/main" id="{9E22AB88-8FB6-4377-A45C-C368097F5687}"/>
                </a:ext>
              </a:extLst>
            </p:cNvPr>
            <p:cNvSpPr/>
            <p:nvPr/>
          </p:nvSpPr>
          <p:spPr>
            <a:xfrm>
              <a:off x="7910623" y="5528930"/>
              <a:ext cx="1426802" cy="1095154"/>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cs-CZ"/>
            </a:p>
          </p:txBody>
        </p:sp>
        <p:sp>
          <p:nvSpPr>
            <p:cNvPr id="10" name="TextovéPole 9">
              <a:extLst>
                <a:ext uri="{FF2B5EF4-FFF2-40B4-BE49-F238E27FC236}">
                  <a16:creationId xmlns:a16="http://schemas.microsoft.com/office/drawing/2014/main" id="{5E3C19D3-3FB7-472C-8CD7-DAB2B86CEE52}"/>
                </a:ext>
              </a:extLst>
            </p:cNvPr>
            <p:cNvSpPr txBox="1"/>
            <p:nvPr/>
          </p:nvSpPr>
          <p:spPr>
            <a:xfrm>
              <a:off x="8189108" y="5891841"/>
              <a:ext cx="1148317" cy="369332"/>
            </a:xfrm>
            <a:prstGeom prst="rect">
              <a:avLst/>
            </a:prstGeom>
            <a:noFill/>
          </p:spPr>
          <p:txBody>
            <a:bodyPr wrap="square" rtlCol="0">
              <a:spAutoFit/>
            </a:bodyPr>
            <a:lstStyle/>
            <a:p>
              <a:r>
                <a:rPr lang="cs-CZ" b="1" dirty="0">
                  <a:solidFill>
                    <a:schemeClr val="tx2"/>
                  </a:solidFill>
                </a:rPr>
                <a:t>Unhošť</a:t>
              </a:r>
            </a:p>
          </p:txBody>
        </p:sp>
      </p:grpSp>
      <p:grpSp>
        <p:nvGrpSpPr>
          <p:cNvPr id="39" name="Skupina 38">
            <a:extLst>
              <a:ext uri="{FF2B5EF4-FFF2-40B4-BE49-F238E27FC236}">
                <a16:creationId xmlns:a16="http://schemas.microsoft.com/office/drawing/2014/main" id="{3D85969A-8E28-41CD-A7B7-4CED189F7BF3}"/>
              </a:ext>
            </a:extLst>
          </p:cNvPr>
          <p:cNvGrpSpPr/>
          <p:nvPr/>
        </p:nvGrpSpPr>
        <p:grpSpPr>
          <a:xfrm>
            <a:off x="10396125" y="4534336"/>
            <a:ext cx="1286540" cy="888517"/>
            <a:chOff x="9025268" y="4587580"/>
            <a:chExt cx="1286540" cy="888517"/>
          </a:xfrm>
        </p:grpSpPr>
        <p:sp>
          <p:nvSpPr>
            <p:cNvPr id="8" name="Šipka: dvojitá 7">
              <a:extLst>
                <a:ext uri="{FF2B5EF4-FFF2-40B4-BE49-F238E27FC236}">
                  <a16:creationId xmlns:a16="http://schemas.microsoft.com/office/drawing/2014/main" id="{52FE1CE3-BDB7-4CBF-8EF5-E76505668767}"/>
                </a:ext>
              </a:extLst>
            </p:cNvPr>
            <p:cNvSpPr/>
            <p:nvPr/>
          </p:nvSpPr>
          <p:spPr>
            <a:xfrm rot="5558213">
              <a:off x="9397408" y="4885990"/>
              <a:ext cx="542260" cy="63795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sp>
          <p:nvSpPr>
            <p:cNvPr id="12" name="TextovéPole 11">
              <a:extLst>
                <a:ext uri="{FF2B5EF4-FFF2-40B4-BE49-F238E27FC236}">
                  <a16:creationId xmlns:a16="http://schemas.microsoft.com/office/drawing/2014/main" id="{7406F7F8-A070-4302-AFE6-86E0D1FE969C}"/>
                </a:ext>
              </a:extLst>
            </p:cNvPr>
            <p:cNvSpPr txBox="1"/>
            <p:nvPr/>
          </p:nvSpPr>
          <p:spPr>
            <a:xfrm>
              <a:off x="9025268" y="4587580"/>
              <a:ext cx="1286540" cy="369332"/>
            </a:xfrm>
            <a:prstGeom prst="rect">
              <a:avLst/>
            </a:prstGeom>
            <a:noFill/>
          </p:spPr>
          <p:txBody>
            <a:bodyPr wrap="square" rtlCol="0">
              <a:spAutoFit/>
            </a:bodyPr>
            <a:lstStyle/>
            <a:p>
              <a:r>
                <a:rPr lang="cs-CZ" b="1" dirty="0">
                  <a:solidFill>
                    <a:schemeClr val="tx2"/>
                  </a:solidFill>
                </a:rPr>
                <a:t>A27 – A33</a:t>
              </a:r>
            </a:p>
          </p:txBody>
        </p:sp>
      </p:grpSp>
      <p:grpSp>
        <p:nvGrpSpPr>
          <p:cNvPr id="15" name="Skupina 14">
            <a:extLst>
              <a:ext uri="{FF2B5EF4-FFF2-40B4-BE49-F238E27FC236}">
                <a16:creationId xmlns:a16="http://schemas.microsoft.com/office/drawing/2014/main" id="{E44C399F-93B4-4B44-9154-037ADABC6EA7}"/>
              </a:ext>
            </a:extLst>
          </p:cNvPr>
          <p:cNvGrpSpPr/>
          <p:nvPr/>
        </p:nvGrpSpPr>
        <p:grpSpPr>
          <a:xfrm>
            <a:off x="8228449" y="4996853"/>
            <a:ext cx="1403498" cy="1117034"/>
            <a:chOff x="6464595" y="4956912"/>
            <a:chExt cx="1403498" cy="1117034"/>
          </a:xfrm>
        </p:grpSpPr>
        <p:sp>
          <p:nvSpPr>
            <p:cNvPr id="13" name="Ovál 12">
              <a:extLst>
                <a:ext uri="{FF2B5EF4-FFF2-40B4-BE49-F238E27FC236}">
                  <a16:creationId xmlns:a16="http://schemas.microsoft.com/office/drawing/2014/main" id="{38ED2226-F83A-4711-AD1E-507CB074629D}"/>
                </a:ext>
              </a:extLst>
            </p:cNvPr>
            <p:cNvSpPr/>
            <p:nvPr/>
          </p:nvSpPr>
          <p:spPr>
            <a:xfrm>
              <a:off x="6464595" y="4956912"/>
              <a:ext cx="1403498" cy="111703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cs-CZ"/>
            </a:p>
          </p:txBody>
        </p:sp>
        <p:sp>
          <p:nvSpPr>
            <p:cNvPr id="14" name="TextovéPole 13">
              <a:extLst>
                <a:ext uri="{FF2B5EF4-FFF2-40B4-BE49-F238E27FC236}">
                  <a16:creationId xmlns:a16="http://schemas.microsoft.com/office/drawing/2014/main" id="{24070DAF-9956-4040-9B19-38CA71C67A3B}"/>
                </a:ext>
              </a:extLst>
            </p:cNvPr>
            <p:cNvSpPr txBox="1"/>
            <p:nvPr/>
          </p:nvSpPr>
          <p:spPr>
            <a:xfrm>
              <a:off x="6641537" y="5330763"/>
              <a:ext cx="1052623" cy="369332"/>
            </a:xfrm>
            <a:prstGeom prst="rect">
              <a:avLst/>
            </a:prstGeom>
            <a:noFill/>
          </p:spPr>
          <p:txBody>
            <a:bodyPr wrap="square" rtlCol="0">
              <a:spAutoFit/>
            </a:bodyPr>
            <a:lstStyle/>
            <a:p>
              <a:pPr algn="ctr"/>
              <a:r>
                <a:rPr lang="cs-CZ" b="1" dirty="0">
                  <a:solidFill>
                    <a:schemeClr val="tx2"/>
                  </a:solidFill>
                </a:rPr>
                <a:t>Zbečno</a:t>
              </a:r>
            </a:p>
          </p:txBody>
        </p:sp>
      </p:grpSp>
      <p:grpSp>
        <p:nvGrpSpPr>
          <p:cNvPr id="18" name="Skupina 17">
            <a:extLst>
              <a:ext uri="{FF2B5EF4-FFF2-40B4-BE49-F238E27FC236}">
                <a16:creationId xmlns:a16="http://schemas.microsoft.com/office/drawing/2014/main" id="{DBD957CD-1CC9-4A04-A95A-B66D2CA22AD2}"/>
              </a:ext>
            </a:extLst>
          </p:cNvPr>
          <p:cNvGrpSpPr/>
          <p:nvPr/>
        </p:nvGrpSpPr>
        <p:grpSpPr>
          <a:xfrm>
            <a:off x="9213607" y="4386270"/>
            <a:ext cx="1286540" cy="729744"/>
            <a:chOff x="7464559" y="4606468"/>
            <a:chExt cx="1286540" cy="729744"/>
          </a:xfrm>
        </p:grpSpPr>
        <p:sp>
          <p:nvSpPr>
            <p:cNvPr id="16" name="Šipka: dvojitá 15">
              <a:extLst>
                <a:ext uri="{FF2B5EF4-FFF2-40B4-BE49-F238E27FC236}">
                  <a16:creationId xmlns:a16="http://schemas.microsoft.com/office/drawing/2014/main" id="{9E65F219-C19F-4758-A5D7-163E0D696430}"/>
                </a:ext>
              </a:extLst>
            </p:cNvPr>
            <p:cNvSpPr/>
            <p:nvPr/>
          </p:nvSpPr>
          <p:spPr>
            <a:xfrm rot="7854337">
              <a:off x="7542373" y="4746105"/>
              <a:ext cx="542260" cy="63795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sp>
          <p:nvSpPr>
            <p:cNvPr id="17" name="TextovéPole 16">
              <a:extLst>
                <a:ext uri="{FF2B5EF4-FFF2-40B4-BE49-F238E27FC236}">
                  <a16:creationId xmlns:a16="http://schemas.microsoft.com/office/drawing/2014/main" id="{FB4C699D-6CE4-472E-ACC9-54143B9A8E7F}"/>
                </a:ext>
              </a:extLst>
            </p:cNvPr>
            <p:cNvSpPr txBox="1"/>
            <p:nvPr/>
          </p:nvSpPr>
          <p:spPr>
            <a:xfrm rot="2476360">
              <a:off x="7464559" y="4606468"/>
              <a:ext cx="1286540" cy="369332"/>
            </a:xfrm>
            <a:prstGeom prst="rect">
              <a:avLst/>
            </a:prstGeom>
            <a:noFill/>
          </p:spPr>
          <p:txBody>
            <a:bodyPr wrap="square" rtlCol="0">
              <a:spAutoFit/>
            </a:bodyPr>
            <a:lstStyle/>
            <a:p>
              <a:r>
                <a:rPr lang="cs-CZ" b="1" dirty="0">
                  <a:solidFill>
                    <a:schemeClr val="tx2"/>
                  </a:solidFill>
                </a:rPr>
                <a:t>A34 – A35</a:t>
              </a:r>
            </a:p>
          </p:txBody>
        </p:sp>
      </p:grpSp>
      <p:grpSp>
        <p:nvGrpSpPr>
          <p:cNvPr id="21" name="Skupina 20">
            <a:extLst>
              <a:ext uri="{FF2B5EF4-FFF2-40B4-BE49-F238E27FC236}">
                <a16:creationId xmlns:a16="http://schemas.microsoft.com/office/drawing/2014/main" id="{A2A2F3E6-46CE-4A19-8130-0B6F0E316FBF}"/>
              </a:ext>
            </a:extLst>
          </p:cNvPr>
          <p:cNvGrpSpPr/>
          <p:nvPr/>
        </p:nvGrpSpPr>
        <p:grpSpPr>
          <a:xfrm>
            <a:off x="6763254" y="3214827"/>
            <a:ext cx="1408283" cy="1034489"/>
            <a:chOff x="6475228" y="3317358"/>
            <a:chExt cx="1408283" cy="1034489"/>
          </a:xfrm>
        </p:grpSpPr>
        <p:sp>
          <p:nvSpPr>
            <p:cNvPr id="19" name="Ovál 18">
              <a:extLst>
                <a:ext uri="{FF2B5EF4-FFF2-40B4-BE49-F238E27FC236}">
                  <a16:creationId xmlns:a16="http://schemas.microsoft.com/office/drawing/2014/main" id="{C71AC104-9367-4738-82AA-07FD4B2E5156}"/>
                </a:ext>
              </a:extLst>
            </p:cNvPr>
            <p:cNvSpPr/>
            <p:nvPr/>
          </p:nvSpPr>
          <p:spPr>
            <a:xfrm>
              <a:off x="6475228" y="3317358"/>
              <a:ext cx="1408283" cy="1034489"/>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cs-CZ"/>
            </a:p>
          </p:txBody>
        </p:sp>
        <p:sp>
          <p:nvSpPr>
            <p:cNvPr id="20" name="TextovéPole 19">
              <a:extLst>
                <a:ext uri="{FF2B5EF4-FFF2-40B4-BE49-F238E27FC236}">
                  <a16:creationId xmlns:a16="http://schemas.microsoft.com/office/drawing/2014/main" id="{C887DE2B-A908-4E48-9683-D80C804ABFEC}"/>
                </a:ext>
              </a:extLst>
            </p:cNvPr>
            <p:cNvSpPr txBox="1"/>
            <p:nvPr/>
          </p:nvSpPr>
          <p:spPr>
            <a:xfrm>
              <a:off x="6624571" y="3547411"/>
              <a:ext cx="1109596" cy="646331"/>
            </a:xfrm>
            <a:prstGeom prst="rect">
              <a:avLst/>
            </a:prstGeom>
            <a:noFill/>
          </p:spPr>
          <p:txBody>
            <a:bodyPr wrap="square" rtlCol="0">
              <a:spAutoFit/>
            </a:bodyPr>
            <a:lstStyle/>
            <a:p>
              <a:pPr algn="ctr"/>
              <a:r>
                <a:rPr lang="cs-CZ" b="1" dirty="0">
                  <a:solidFill>
                    <a:schemeClr val="tx2"/>
                  </a:solidFill>
                </a:rPr>
                <a:t>Nové Strašecí</a:t>
              </a:r>
            </a:p>
          </p:txBody>
        </p:sp>
      </p:grpSp>
      <p:grpSp>
        <p:nvGrpSpPr>
          <p:cNvPr id="40" name="Skupina 39">
            <a:extLst>
              <a:ext uri="{FF2B5EF4-FFF2-40B4-BE49-F238E27FC236}">
                <a16:creationId xmlns:a16="http://schemas.microsoft.com/office/drawing/2014/main" id="{F6159FEE-D61A-4918-B144-D9B092CB6715}"/>
              </a:ext>
            </a:extLst>
          </p:cNvPr>
          <p:cNvGrpSpPr/>
          <p:nvPr/>
        </p:nvGrpSpPr>
        <p:grpSpPr>
          <a:xfrm>
            <a:off x="8220298" y="3325986"/>
            <a:ext cx="1827832" cy="923330"/>
            <a:chOff x="7479814" y="3302400"/>
            <a:chExt cx="1827832" cy="923330"/>
          </a:xfrm>
        </p:grpSpPr>
        <p:pic>
          <p:nvPicPr>
            <p:cNvPr id="22" name="Obrázek 21">
              <a:extLst>
                <a:ext uri="{FF2B5EF4-FFF2-40B4-BE49-F238E27FC236}">
                  <a16:creationId xmlns:a16="http://schemas.microsoft.com/office/drawing/2014/main" id="{1EC1B043-F569-4932-A934-2F80630E3DA0}"/>
                </a:ext>
              </a:extLst>
            </p:cNvPr>
            <p:cNvPicPr>
              <a:picLocks noChangeAspect="1"/>
            </p:cNvPicPr>
            <p:nvPr/>
          </p:nvPicPr>
          <p:blipFill>
            <a:blip r:embed="rId4"/>
            <a:stretch>
              <a:fillRect/>
            </a:stretch>
          </p:blipFill>
          <p:spPr>
            <a:xfrm rot="5400000">
              <a:off x="7446283" y="3393409"/>
              <a:ext cx="695004" cy="627942"/>
            </a:xfrm>
            <a:prstGeom prst="rect">
              <a:avLst/>
            </a:prstGeom>
          </p:spPr>
        </p:pic>
        <p:sp>
          <p:nvSpPr>
            <p:cNvPr id="24" name="TextovéPole 23">
              <a:extLst>
                <a:ext uri="{FF2B5EF4-FFF2-40B4-BE49-F238E27FC236}">
                  <a16:creationId xmlns:a16="http://schemas.microsoft.com/office/drawing/2014/main" id="{C5F032E3-45F2-47AC-A9A7-03EB9E56613D}"/>
                </a:ext>
              </a:extLst>
            </p:cNvPr>
            <p:cNvSpPr txBox="1"/>
            <p:nvPr/>
          </p:nvSpPr>
          <p:spPr>
            <a:xfrm>
              <a:off x="8021106" y="3302400"/>
              <a:ext cx="1286540" cy="923330"/>
            </a:xfrm>
            <a:prstGeom prst="rect">
              <a:avLst/>
            </a:prstGeom>
            <a:noFill/>
          </p:spPr>
          <p:txBody>
            <a:bodyPr wrap="square" rtlCol="0">
              <a:spAutoFit/>
            </a:bodyPr>
            <a:lstStyle/>
            <a:p>
              <a:r>
                <a:rPr lang="cs-CZ" b="1" dirty="0">
                  <a:solidFill>
                    <a:schemeClr val="tx2"/>
                  </a:solidFill>
                </a:rPr>
                <a:t>A37</a:t>
              </a:r>
            </a:p>
            <a:p>
              <a:r>
                <a:rPr lang="cs-CZ" b="1" dirty="0">
                  <a:solidFill>
                    <a:schemeClr val="tx2"/>
                  </a:solidFill>
                </a:rPr>
                <a:t>A41</a:t>
              </a:r>
            </a:p>
            <a:p>
              <a:r>
                <a:rPr lang="cs-CZ" b="1" dirty="0">
                  <a:solidFill>
                    <a:schemeClr val="tx2"/>
                  </a:solidFill>
                </a:rPr>
                <a:t>B55</a:t>
              </a:r>
            </a:p>
          </p:txBody>
        </p:sp>
      </p:grpSp>
      <p:grpSp>
        <p:nvGrpSpPr>
          <p:cNvPr id="27" name="Skupina 26">
            <a:extLst>
              <a:ext uri="{FF2B5EF4-FFF2-40B4-BE49-F238E27FC236}">
                <a16:creationId xmlns:a16="http://schemas.microsoft.com/office/drawing/2014/main" id="{D357B30B-E2DC-4E63-A6F8-6D809AF3B0E4}"/>
              </a:ext>
            </a:extLst>
          </p:cNvPr>
          <p:cNvGrpSpPr/>
          <p:nvPr/>
        </p:nvGrpSpPr>
        <p:grpSpPr>
          <a:xfrm>
            <a:off x="8358269" y="1387633"/>
            <a:ext cx="1273678" cy="956930"/>
            <a:chOff x="7681459" y="1839433"/>
            <a:chExt cx="1273678" cy="956930"/>
          </a:xfrm>
        </p:grpSpPr>
        <p:sp>
          <p:nvSpPr>
            <p:cNvPr id="25" name="Ovál 24">
              <a:extLst>
                <a:ext uri="{FF2B5EF4-FFF2-40B4-BE49-F238E27FC236}">
                  <a16:creationId xmlns:a16="http://schemas.microsoft.com/office/drawing/2014/main" id="{31AB034A-DB4D-47FB-AB70-28D48D28C512}"/>
                </a:ext>
              </a:extLst>
            </p:cNvPr>
            <p:cNvSpPr/>
            <p:nvPr/>
          </p:nvSpPr>
          <p:spPr>
            <a:xfrm>
              <a:off x="7681459" y="1839433"/>
              <a:ext cx="1273678" cy="95693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cs-CZ"/>
            </a:p>
          </p:txBody>
        </p:sp>
        <p:sp>
          <p:nvSpPr>
            <p:cNvPr id="26" name="TextovéPole 25">
              <a:extLst>
                <a:ext uri="{FF2B5EF4-FFF2-40B4-BE49-F238E27FC236}">
                  <a16:creationId xmlns:a16="http://schemas.microsoft.com/office/drawing/2014/main" id="{503F3F1B-0B2C-434E-AE93-D553F4170834}"/>
                </a:ext>
              </a:extLst>
            </p:cNvPr>
            <p:cNvSpPr txBox="1"/>
            <p:nvPr/>
          </p:nvSpPr>
          <p:spPr>
            <a:xfrm>
              <a:off x="7782485" y="2128758"/>
              <a:ext cx="1071626" cy="369332"/>
            </a:xfrm>
            <a:prstGeom prst="rect">
              <a:avLst/>
            </a:prstGeom>
            <a:noFill/>
          </p:spPr>
          <p:txBody>
            <a:bodyPr wrap="square" rtlCol="0">
              <a:spAutoFit/>
            </a:bodyPr>
            <a:lstStyle/>
            <a:p>
              <a:pPr algn="ctr"/>
              <a:r>
                <a:rPr lang="cs-CZ" b="1" dirty="0">
                  <a:solidFill>
                    <a:schemeClr val="tx2"/>
                  </a:solidFill>
                </a:rPr>
                <a:t>Stochov</a:t>
              </a:r>
            </a:p>
          </p:txBody>
        </p:sp>
      </p:grpSp>
      <p:grpSp>
        <p:nvGrpSpPr>
          <p:cNvPr id="31" name="Skupina 30">
            <a:extLst>
              <a:ext uri="{FF2B5EF4-FFF2-40B4-BE49-F238E27FC236}">
                <a16:creationId xmlns:a16="http://schemas.microsoft.com/office/drawing/2014/main" id="{06CCAD35-2744-4ABE-8F4A-E9ECCE289E47}"/>
              </a:ext>
            </a:extLst>
          </p:cNvPr>
          <p:cNvGrpSpPr/>
          <p:nvPr/>
        </p:nvGrpSpPr>
        <p:grpSpPr>
          <a:xfrm>
            <a:off x="9142403" y="2335505"/>
            <a:ext cx="1286540" cy="737553"/>
            <a:chOff x="8356417" y="2260304"/>
            <a:chExt cx="1286540" cy="737553"/>
          </a:xfrm>
        </p:grpSpPr>
        <p:sp>
          <p:nvSpPr>
            <p:cNvPr id="28" name="Šipka: dvojitá 27">
              <a:extLst>
                <a:ext uri="{FF2B5EF4-FFF2-40B4-BE49-F238E27FC236}">
                  <a16:creationId xmlns:a16="http://schemas.microsoft.com/office/drawing/2014/main" id="{6F10A141-1AC8-4962-81FD-81505DD46695}"/>
                </a:ext>
              </a:extLst>
            </p:cNvPr>
            <p:cNvSpPr/>
            <p:nvPr/>
          </p:nvSpPr>
          <p:spPr>
            <a:xfrm rot="13778377">
              <a:off x="8438098" y="2212457"/>
              <a:ext cx="542260" cy="63795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sp>
          <p:nvSpPr>
            <p:cNvPr id="30" name="TextovéPole 29">
              <a:extLst>
                <a:ext uri="{FF2B5EF4-FFF2-40B4-BE49-F238E27FC236}">
                  <a16:creationId xmlns:a16="http://schemas.microsoft.com/office/drawing/2014/main" id="{C72D0578-1B31-40FA-9B5A-CAAB7DEC9489}"/>
                </a:ext>
              </a:extLst>
            </p:cNvPr>
            <p:cNvSpPr txBox="1"/>
            <p:nvPr/>
          </p:nvSpPr>
          <p:spPr>
            <a:xfrm rot="19141068">
              <a:off x="8356417" y="2628525"/>
              <a:ext cx="1286540" cy="369332"/>
            </a:xfrm>
            <a:prstGeom prst="rect">
              <a:avLst/>
            </a:prstGeom>
            <a:noFill/>
          </p:spPr>
          <p:txBody>
            <a:bodyPr wrap="square" rtlCol="0">
              <a:spAutoFit/>
            </a:bodyPr>
            <a:lstStyle/>
            <a:p>
              <a:r>
                <a:rPr lang="cs-CZ" b="1" dirty="0">
                  <a:solidFill>
                    <a:schemeClr val="tx2"/>
                  </a:solidFill>
                </a:rPr>
                <a:t>A39 – A65</a:t>
              </a:r>
            </a:p>
          </p:txBody>
        </p:sp>
      </p:grpSp>
      <p:grpSp>
        <p:nvGrpSpPr>
          <p:cNvPr id="34" name="Skupina 33">
            <a:extLst>
              <a:ext uri="{FF2B5EF4-FFF2-40B4-BE49-F238E27FC236}">
                <a16:creationId xmlns:a16="http://schemas.microsoft.com/office/drawing/2014/main" id="{4635316C-527F-46BE-AD62-7F866E49DC8E}"/>
              </a:ext>
            </a:extLst>
          </p:cNvPr>
          <p:cNvGrpSpPr/>
          <p:nvPr/>
        </p:nvGrpSpPr>
        <p:grpSpPr>
          <a:xfrm>
            <a:off x="10322459" y="1098051"/>
            <a:ext cx="1366391" cy="905585"/>
            <a:chOff x="9606409" y="1805717"/>
            <a:chExt cx="1366391" cy="905585"/>
          </a:xfrm>
        </p:grpSpPr>
        <p:sp>
          <p:nvSpPr>
            <p:cNvPr id="32" name="Ovál 31">
              <a:extLst>
                <a:ext uri="{FF2B5EF4-FFF2-40B4-BE49-F238E27FC236}">
                  <a16:creationId xmlns:a16="http://schemas.microsoft.com/office/drawing/2014/main" id="{C1165DF4-6BB5-4D15-968C-96DB369832BA}"/>
                </a:ext>
              </a:extLst>
            </p:cNvPr>
            <p:cNvSpPr/>
            <p:nvPr/>
          </p:nvSpPr>
          <p:spPr>
            <a:xfrm>
              <a:off x="9606409" y="1805717"/>
              <a:ext cx="1366391" cy="905585"/>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cs-CZ"/>
            </a:p>
          </p:txBody>
        </p:sp>
        <p:sp>
          <p:nvSpPr>
            <p:cNvPr id="33" name="TextovéPole 32">
              <a:extLst>
                <a:ext uri="{FF2B5EF4-FFF2-40B4-BE49-F238E27FC236}">
                  <a16:creationId xmlns:a16="http://schemas.microsoft.com/office/drawing/2014/main" id="{08724620-2648-44DA-81B3-53ADA4B4D345}"/>
                </a:ext>
              </a:extLst>
            </p:cNvPr>
            <p:cNvSpPr txBox="1"/>
            <p:nvPr/>
          </p:nvSpPr>
          <p:spPr>
            <a:xfrm>
              <a:off x="9758162" y="2073843"/>
              <a:ext cx="1052157" cy="369332"/>
            </a:xfrm>
            <a:prstGeom prst="rect">
              <a:avLst/>
            </a:prstGeom>
            <a:noFill/>
          </p:spPr>
          <p:txBody>
            <a:bodyPr wrap="square" rtlCol="0">
              <a:spAutoFit/>
            </a:bodyPr>
            <a:lstStyle/>
            <a:p>
              <a:pPr algn="ctr"/>
              <a:r>
                <a:rPr lang="cs-CZ" b="1" dirty="0">
                  <a:solidFill>
                    <a:schemeClr val="tx2"/>
                  </a:solidFill>
                </a:rPr>
                <a:t>Smečno</a:t>
              </a:r>
            </a:p>
          </p:txBody>
        </p:sp>
      </p:grpSp>
      <p:grpSp>
        <p:nvGrpSpPr>
          <p:cNvPr id="38" name="Skupina 37">
            <a:extLst>
              <a:ext uri="{FF2B5EF4-FFF2-40B4-BE49-F238E27FC236}">
                <a16:creationId xmlns:a16="http://schemas.microsoft.com/office/drawing/2014/main" id="{5379603E-64FA-4A81-AC19-8AC47904ED58}"/>
              </a:ext>
            </a:extLst>
          </p:cNvPr>
          <p:cNvGrpSpPr/>
          <p:nvPr/>
        </p:nvGrpSpPr>
        <p:grpSpPr>
          <a:xfrm>
            <a:off x="10396125" y="2102937"/>
            <a:ext cx="1286540" cy="839993"/>
            <a:chOff x="9474402" y="2215049"/>
            <a:chExt cx="1286540" cy="839993"/>
          </a:xfrm>
        </p:grpSpPr>
        <p:sp>
          <p:nvSpPr>
            <p:cNvPr id="36" name="Šipka: dvojitá 35">
              <a:extLst>
                <a:ext uri="{FF2B5EF4-FFF2-40B4-BE49-F238E27FC236}">
                  <a16:creationId xmlns:a16="http://schemas.microsoft.com/office/drawing/2014/main" id="{ED5AC587-31BE-4F31-9FF1-E4790D18B80F}"/>
                </a:ext>
              </a:extLst>
            </p:cNvPr>
            <p:cNvSpPr/>
            <p:nvPr/>
          </p:nvSpPr>
          <p:spPr>
            <a:xfrm rot="16200000">
              <a:off x="9812802" y="2167202"/>
              <a:ext cx="542260" cy="63795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chemeClr val="tx1"/>
                </a:solidFill>
              </a:endParaRPr>
            </a:p>
          </p:txBody>
        </p:sp>
        <p:sp>
          <p:nvSpPr>
            <p:cNvPr id="37" name="TextovéPole 36">
              <a:extLst>
                <a:ext uri="{FF2B5EF4-FFF2-40B4-BE49-F238E27FC236}">
                  <a16:creationId xmlns:a16="http://schemas.microsoft.com/office/drawing/2014/main" id="{C62BE8DE-D0B3-4325-B473-D3BF66F0154B}"/>
                </a:ext>
              </a:extLst>
            </p:cNvPr>
            <p:cNvSpPr txBox="1"/>
            <p:nvPr/>
          </p:nvSpPr>
          <p:spPr>
            <a:xfrm>
              <a:off x="9474402" y="2685710"/>
              <a:ext cx="1286540" cy="369332"/>
            </a:xfrm>
            <a:prstGeom prst="rect">
              <a:avLst/>
            </a:prstGeom>
            <a:noFill/>
          </p:spPr>
          <p:txBody>
            <a:bodyPr wrap="square" rtlCol="0">
              <a:spAutoFit/>
            </a:bodyPr>
            <a:lstStyle/>
            <a:p>
              <a:r>
                <a:rPr lang="cs-CZ" b="1" dirty="0">
                  <a:solidFill>
                    <a:schemeClr val="tx2"/>
                  </a:solidFill>
                </a:rPr>
                <a:t>A43 – A66</a:t>
              </a:r>
            </a:p>
          </p:txBody>
        </p:sp>
      </p:grpSp>
      <p:grpSp>
        <p:nvGrpSpPr>
          <p:cNvPr id="46" name="Skupina 45">
            <a:extLst>
              <a:ext uri="{FF2B5EF4-FFF2-40B4-BE49-F238E27FC236}">
                <a16:creationId xmlns:a16="http://schemas.microsoft.com/office/drawing/2014/main" id="{1C9B93C9-1D08-45AC-B823-9B3AFBC74F0A}"/>
              </a:ext>
            </a:extLst>
          </p:cNvPr>
          <p:cNvGrpSpPr/>
          <p:nvPr/>
        </p:nvGrpSpPr>
        <p:grpSpPr>
          <a:xfrm>
            <a:off x="940797" y="4997042"/>
            <a:ext cx="2327571" cy="1740715"/>
            <a:chOff x="886917" y="4990781"/>
            <a:chExt cx="2327571" cy="1740715"/>
          </a:xfrm>
        </p:grpSpPr>
        <p:pic>
          <p:nvPicPr>
            <p:cNvPr id="41" name="Obrázek 40">
              <a:extLst>
                <a:ext uri="{FF2B5EF4-FFF2-40B4-BE49-F238E27FC236}">
                  <a16:creationId xmlns:a16="http://schemas.microsoft.com/office/drawing/2014/main" id="{3108ADF3-3BC5-4D68-A2F1-923182529519}"/>
                </a:ext>
              </a:extLst>
            </p:cNvPr>
            <p:cNvPicPr>
              <a:picLocks noChangeAspect="1"/>
            </p:cNvPicPr>
            <p:nvPr/>
          </p:nvPicPr>
          <p:blipFill>
            <a:blip r:embed="rId5"/>
            <a:stretch>
              <a:fillRect/>
            </a:stretch>
          </p:blipFill>
          <p:spPr>
            <a:xfrm>
              <a:off x="971977" y="4990781"/>
              <a:ext cx="2119449" cy="1479105"/>
            </a:xfrm>
            <a:prstGeom prst="rect">
              <a:avLst/>
            </a:prstGeom>
          </p:spPr>
        </p:pic>
        <p:sp>
          <p:nvSpPr>
            <p:cNvPr id="45" name="TextovéPole 44">
              <a:extLst>
                <a:ext uri="{FF2B5EF4-FFF2-40B4-BE49-F238E27FC236}">
                  <a16:creationId xmlns:a16="http://schemas.microsoft.com/office/drawing/2014/main" id="{6B5EBFC0-5E0C-4BC7-941D-133979C08A96}"/>
                </a:ext>
              </a:extLst>
            </p:cNvPr>
            <p:cNvSpPr txBox="1"/>
            <p:nvPr/>
          </p:nvSpPr>
          <p:spPr>
            <a:xfrm>
              <a:off x="886917" y="6469886"/>
              <a:ext cx="2327571" cy="261610"/>
            </a:xfrm>
            <a:prstGeom prst="rect">
              <a:avLst/>
            </a:prstGeom>
            <a:noFill/>
          </p:spPr>
          <p:txBody>
            <a:bodyPr wrap="square" rtlCol="0">
              <a:spAutoFit/>
            </a:bodyPr>
            <a:lstStyle/>
            <a:p>
              <a:r>
                <a:rPr lang="cs-CZ" sz="1100" dirty="0"/>
                <a:t>Obr. 1: Logo ČSAD MHD Kladno a.s.</a:t>
              </a:r>
            </a:p>
          </p:txBody>
        </p:sp>
      </p:grpSp>
      <p:grpSp>
        <p:nvGrpSpPr>
          <p:cNvPr id="48" name="Skupina 47">
            <a:extLst>
              <a:ext uri="{FF2B5EF4-FFF2-40B4-BE49-F238E27FC236}">
                <a16:creationId xmlns:a16="http://schemas.microsoft.com/office/drawing/2014/main" id="{8DBF3CD3-6C38-4DA0-A145-EE14F0678C03}"/>
              </a:ext>
            </a:extLst>
          </p:cNvPr>
          <p:cNvGrpSpPr/>
          <p:nvPr/>
        </p:nvGrpSpPr>
        <p:grpSpPr>
          <a:xfrm>
            <a:off x="3224885" y="4990781"/>
            <a:ext cx="2186608" cy="1541283"/>
            <a:chOff x="3224885" y="4990781"/>
            <a:chExt cx="2186608" cy="1541283"/>
          </a:xfrm>
        </p:grpSpPr>
        <p:pic>
          <p:nvPicPr>
            <p:cNvPr id="42" name="Obrázek 41">
              <a:extLst>
                <a:ext uri="{FF2B5EF4-FFF2-40B4-BE49-F238E27FC236}">
                  <a16:creationId xmlns:a16="http://schemas.microsoft.com/office/drawing/2014/main" id="{3D9C1588-D966-49DF-9E0A-62AF8C621398}"/>
                </a:ext>
              </a:extLst>
            </p:cNvPr>
            <p:cNvPicPr>
              <a:picLocks noChangeAspect="1"/>
            </p:cNvPicPr>
            <p:nvPr/>
          </p:nvPicPr>
          <p:blipFill rotWithShape="1">
            <a:blip r:embed="rId6"/>
            <a:srcRect t="19232" b="21051"/>
            <a:stretch/>
          </p:blipFill>
          <p:spPr>
            <a:xfrm>
              <a:off x="3268368" y="4990781"/>
              <a:ext cx="2143125" cy="1279820"/>
            </a:xfrm>
            <a:prstGeom prst="rect">
              <a:avLst/>
            </a:prstGeom>
          </p:spPr>
        </p:pic>
        <p:sp>
          <p:nvSpPr>
            <p:cNvPr id="47" name="TextovéPole 46">
              <a:extLst>
                <a:ext uri="{FF2B5EF4-FFF2-40B4-BE49-F238E27FC236}">
                  <a16:creationId xmlns:a16="http://schemas.microsoft.com/office/drawing/2014/main" id="{BEA5D433-9EF2-41AA-8960-7DA513B50884}"/>
                </a:ext>
              </a:extLst>
            </p:cNvPr>
            <p:cNvSpPr txBox="1"/>
            <p:nvPr/>
          </p:nvSpPr>
          <p:spPr>
            <a:xfrm>
              <a:off x="3224885" y="6270454"/>
              <a:ext cx="2112659" cy="261610"/>
            </a:xfrm>
            <a:prstGeom prst="rect">
              <a:avLst/>
            </a:prstGeom>
            <a:noFill/>
          </p:spPr>
          <p:txBody>
            <a:bodyPr wrap="square" rtlCol="0">
              <a:spAutoFit/>
            </a:bodyPr>
            <a:lstStyle/>
            <a:p>
              <a:r>
                <a:rPr lang="cs-CZ" sz="1100" dirty="0"/>
                <a:t>Obr. 2: Logo </a:t>
              </a:r>
              <a:r>
                <a:rPr lang="cs-CZ" sz="1100" dirty="0" err="1"/>
                <a:t>Anexia</a:t>
              </a:r>
              <a:r>
                <a:rPr lang="cs-CZ" sz="1100" dirty="0"/>
                <a:t> s.r.o.</a:t>
              </a:r>
            </a:p>
          </p:txBody>
        </p:sp>
      </p:grpSp>
      <p:grpSp>
        <p:nvGrpSpPr>
          <p:cNvPr id="50" name="Skupina 49">
            <a:extLst>
              <a:ext uri="{FF2B5EF4-FFF2-40B4-BE49-F238E27FC236}">
                <a16:creationId xmlns:a16="http://schemas.microsoft.com/office/drawing/2014/main" id="{D6C4A286-B426-4EF0-A704-64BA31DF0809}"/>
              </a:ext>
            </a:extLst>
          </p:cNvPr>
          <p:cNvGrpSpPr/>
          <p:nvPr/>
        </p:nvGrpSpPr>
        <p:grpSpPr>
          <a:xfrm>
            <a:off x="5511342" y="4990781"/>
            <a:ext cx="2543309" cy="1390563"/>
            <a:chOff x="5511342" y="4990781"/>
            <a:chExt cx="2543309" cy="1390563"/>
          </a:xfrm>
        </p:grpSpPr>
        <p:pic>
          <p:nvPicPr>
            <p:cNvPr id="44" name="Obrázek 43">
              <a:extLst>
                <a:ext uri="{FF2B5EF4-FFF2-40B4-BE49-F238E27FC236}">
                  <a16:creationId xmlns:a16="http://schemas.microsoft.com/office/drawing/2014/main" id="{D84ABD22-972B-4189-B787-A48D14A6373F}"/>
                </a:ext>
              </a:extLst>
            </p:cNvPr>
            <p:cNvPicPr>
              <a:picLocks noChangeAspect="1"/>
            </p:cNvPicPr>
            <p:nvPr/>
          </p:nvPicPr>
          <p:blipFill>
            <a:blip r:embed="rId7"/>
            <a:stretch>
              <a:fillRect/>
            </a:stretch>
          </p:blipFill>
          <p:spPr>
            <a:xfrm>
              <a:off x="5557313" y="4990781"/>
              <a:ext cx="2497338" cy="1129179"/>
            </a:xfrm>
            <a:prstGeom prst="rect">
              <a:avLst/>
            </a:prstGeom>
          </p:spPr>
        </p:pic>
        <p:sp>
          <p:nvSpPr>
            <p:cNvPr id="49" name="TextovéPole 48">
              <a:extLst>
                <a:ext uri="{FF2B5EF4-FFF2-40B4-BE49-F238E27FC236}">
                  <a16:creationId xmlns:a16="http://schemas.microsoft.com/office/drawing/2014/main" id="{F8571827-D3BF-450F-8A3E-2E68B5B29AF1}"/>
                </a:ext>
              </a:extLst>
            </p:cNvPr>
            <p:cNvSpPr txBox="1"/>
            <p:nvPr/>
          </p:nvSpPr>
          <p:spPr>
            <a:xfrm>
              <a:off x="5511342" y="6119734"/>
              <a:ext cx="2464880" cy="261610"/>
            </a:xfrm>
            <a:prstGeom prst="rect">
              <a:avLst/>
            </a:prstGeom>
            <a:noFill/>
          </p:spPr>
          <p:txBody>
            <a:bodyPr wrap="square" rtlCol="0">
              <a:spAutoFit/>
            </a:bodyPr>
            <a:lstStyle/>
            <a:p>
              <a:r>
                <a:rPr lang="cs-CZ" sz="1100" dirty="0"/>
                <a:t>Obr. 3: Logo ČSAD Slaný a.s.</a:t>
              </a:r>
            </a:p>
          </p:txBody>
        </p:sp>
      </p:grpSp>
    </p:spTree>
    <p:extLst>
      <p:ext uri="{BB962C8B-B14F-4D97-AF65-F5344CB8AC3E}">
        <p14:creationId xmlns:p14="http://schemas.microsoft.com/office/powerpoint/2010/main" val="4253568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1000"/>
                                        <p:tgtEl>
                                          <p:spTgt spid="3">
                                            <p:txEl>
                                              <p:pRg st="0" end="0"/>
                                            </p:txEl>
                                          </p:spTgt>
                                        </p:tgtEl>
                                      </p:cBhvr>
                                    </p:animEffect>
                                  </p:childTnLst>
                                </p:cTn>
                              </p:par>
                            </p:childTnLst>
                          </p:cTn>
                        </p:par>
                        <p:par>
                          <p:cTn id="14" fill="hold">
                            <p:stCondLst>
                              <p:cond delay="2000"/>
                            </p:stCondLst>
                            <p:childTnLst>
                              <p:par>
                                <p:cTn id="15" presetID="16" presetClass="entr" presetSubtype="21" fill="hold" grpId="0" nodeType="after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1000"/>
                                        <p:tgtEl>
                                          <p:spTgt spid="3">
                                            <p:txEl>
                                              <p:pRg st="1" end="1"/>
                                            </p:txEl>
                                          </p:spTgt>
                                        </p:tgtEl>
                                      </p:cBhvr>
                                    </p:animEffect>
                                  </p:childTnLst>
                                </p:cTn>
                              </p:par>
                            </p:childTnLst>
                          </p:cTn>
                        </p:par>
                        <p:par>
                          <p:cTn id="18" fill="hold">
                            <p:stCondLst>
                              <p:cond delay="3000"/>
                            </p:stCondLst>
                            <p:childTnLst>
                              <p:par>
                                <p:cTn id="19" presetID="16" presetClass="entr" presetSubtype="21" fill="hold" grpId="0" nodeType="after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barn(inVertical)">
                                      <p:cBhvr>
                                        <p:cTn id="21" dur="1000"/>
                                        <p:tgtEl>
                                          <p:spTgt spid="3">
                                            <p:txEl>
                                              <p:pRg st="2" end="2"/>
                                            </p:txEl>
                                          </p:spTgt>
                                        </p:tgtEl>
                                      </p:cBhvr>
                                    </p:animEffect>
                                  </p:childTnLst>
                                </p:cTn>
                              </p:par>
                            </p:childTnLst>
                          </p:cTn>
                        </p:par>
                        <p:par>
                          <p:cTn id="22" fill="hold">
                            <p:stCondLst>
                              <p:cond delay="4000"/>
                            </p:stCondLst>
                            <p:childTnLst>
                              <p:par>
                                <p:cTn id="23" presetID="16" presetClass="entr" presetSubtype="21"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barn(inVertical)">
                                      <p:cBhvr>
                                        <p:cTn id="25" dur="1000"/>
                                        <p:tgtEl>
                                          <p:spTgt spid="3">
                                            <p:txEl>
                                              <p:pRg st="3" end="3"/>
                                            </p:txEl>
                                          </p:spTgt>
                                        </p:tgtEl>
                                      </p:cBhvr>
                                    </p:animEffect>
                                  </p:childTnLst>
                                </p:cTn>
                              </p:par>
                            </p:childTnLst>
                          </p:cTn>
                        </p:par>
                        <p:par>
                          <p:cTn id="26" fill="hold">
                            <p:stCondLst>
                              <p:cond delay="5000"/>
                            </p:stCondLst>
                            <p:childTnLst>
                              <p:par>
                                <p:cTn id="27" presetID="16" presetClass="entr" presetSubtype="21" fill="hold" grpId="0" nodeType="after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barn(inVertical)">
                                      <p:cBhvr>
                                        <p:cTn id="29" dur="1000"/>
                                        <p:tgtEl>
                                          <p:spTgt spid="3">
                                            <p:txEl>
                                              <p:pRg st="4" end="4"/>
                                            </p:txEl>
                                          </p:spTgt>
                                        </p:tgtEl>
                                      </p:cBhvr>
                                    </p:animEffect>
                                  </p:childTnLst>
                                </p:cTn>
                              </p:par>
                            </p:childTnLst>
                          </p:cTn>
                        </p:par>
                        <p:par>
                          <p:cTn id="30" fill="hold">
                            <p:stCondLst>
                              <p:cond delay="6000"/>
                            </p:stCondLst>
                            <p:childTnLst>
                              <p:par>
                                <p:cTn id="31" presetID="16" presetClass="entr" presetSubtype="21" fill="hold" nodeType="after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arn(inVertical)">
                                      <p:cBhvr>
                                        <p:cTn id="33" dur="10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circle(in)">
                                      <p:cBhvr>
                                        <p:cTn id="38" dur="20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circle(in)">
                                      <p:cBhvr>
                                        <p:cTn id="43" dur="2000"/>
                                        <p:tgtEl>
                                          <p:spTgt spid="39"/>
                                        </p:tgtEl>
                                      </p:cBhvr>
                                    </p:animEffect>
                                  </p:childTnLst>
                                </p:cTn>
                              </p:par>
                              <p:par>
                                <p:cTn id="44" presetID="6" presetClass="entr" presetSubtype="16" fill="hold"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circle(in)">
                                      <p:cBhvr>
                                        <p:cTn id="46" dur="20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circle(in)">
                                      <p:cBhvr>
                                        <p:cTn id="51" dur="2000"/>
                                        <p:tgtEl>
                                          <p:spTgt spid="18"/>
                                        </p:tgtEl>
                                      </p:cBhvr>
                                    </p:animEffect>
                                  </p:childTnLst>
                                </p:cTn>
                              </p:par>
                              <p:par>
                                <p:cTn id="52" presetID="6" presetClass="entr" presetSubtype="16" fill="hold"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circle(in)">
                                      <p:cBhvr>
                                        <p:cTn id="54" dur="200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nodeType="click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circle(in)">
                                      <p:cBhvr>
                                        <p:cTn id="59" dur="2000"/>
                                        <p:tgtEl>
                                          <p:spTgt spid="40"/>
                                        </p:tgtEl>
                                      </p:cBhvr>
                                    </p:animEffect>
                                  </p:childTnLst>
                                </p:cTn>
                              </p:par>
                              <p:par>
                                <p:cTn id="60" presetID="6" presetClass="entr" presetSubtype="16" fill="hold" nodeType="with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circle(in)">
                                      <p:cBhvr>
                                        <p:cTn id="62" dur="2000"/>
                                        <p:tgtEl>
                                          <p:spTgt spid="21"/>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nodeType="click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circle(in)">
                                      <p:cBhvr>
                                        <p:cTn id="67" dur="2000"/>
                                        <p:tgtEl>
                                          <p:spTgt spid="31"/>
                                        </p:tgtEl>
                                      </p:cBhvr>
                                    </p:animEffect>
                                  </p:childTnLst>
                                </p:cTn>
                              </p:par>
                              <p:par>
                                <p:cTn id="68" presetID="6" presetClass="entr" presetSubtype="16" fill="hold" nodeType="with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circle(in)">
                                      <p:cBhvr>
                                        <p:cTn id="70" dur="2000"/>
                                        <p:tgtEl>
                                          <p:spTgt spid="27"/>
                                        </p:tgtEl>
                                      </p:cBhvr>
                                    </p:animEffect>
                                  </p:childTnLst>
                                </p:cTn>
                              </p:par>
                            </p:childTnLst>
                          </p:cTn>
                        </p:par>
                      </p:childTnLst>
                    </p:cTn>
                  </p:par>
                  <p:par>
                    <p:cTn id="71" fill="hold">
                      <p:stCondLst>
                        <p:cond delay="indefinite"/>
                      </p:stCondLst>
                      <p:childTnLst>
                        <p:par>
                          <p:cTn id="72" fill="hold">
                            <p:stCondLst>
                              <p:cond delay="0"/>
                            </p:stCondLst>
                            <p:childTnLst>
                              <p:par>
                                <p:cTn id="73" presetID="6" presetClass="entr" presetSubtype="16" fill="hold" nodeType="clickEffect">
                                  <p:stCondLst>
                                    <p:cond delay="0"/>
                                  </p:stCondLst>
                                  <p:childTnLst>
                                    <p:set>
                                      <p:cBhvr>
                                        <p:cTn id="74" dur="1" fill="hold">
                                          <p:stCondLst>
                                            <p:cond delay="0"/>
                                          </p:stCondLst>
                                        </p:cTn>
                                        <p:tgtEl>
                                          <p:spTgt spid="38"/>
                                        </p:tgtEl>
                                        <p:attrNameLst>
                                          <p:attrName>style.visibility</p:attrName>
                                        </p:attrNameLst>
                                      </p:cBhvr>
                                      <p:to>
                                        <p:strVal val="visible"/>
                                      </p:to>
                                    </p:set>
                                    <p:animEffect transition="in" filter="circle(in)">
                                      <p:cBhvr>
                                        <p:cTn id="75" dur="2000"/>
                                        <p:tgtEl>
                                          <p:spTgt spid="38"/>
                                        </p:tgtEl>
                                      </p:cBhvr>
                                    </p:animEffect>
                                  </p:childTnLst>
                                </p:cTn>
                              </p:par>
                              <p:par>
                                <p:cTn id="76" presetID="6" presetClass="entr" presetSubtype="16" fill="hold" nodeType="withEffect">
                                  <p:stCondLst>
                                    <p:cond delay="0"/>
                                  </p:stCondLst>
                                  <p:childTnLst>
                                    <p:set>
                                      <p:cBhvr>
                                        <p:cTn id="77" dur="1" fill="hold">
                                          <p:stCondLst>
                                            <p:cond delay="0"/>
                                          </p:stCondLst>
                                        </p:cTn>
                                        <p:tgtEl>
                                          <p:spTgt spid="34"/>
                                        </p:tgtEl>
                                        <p:attrNameLst>
                                          <p:attrName>style.visibility</p:attrName>
                                        </p:attrNameLst>
                                      </p:cBhvr>
                                      <p:to>
                                        <p:strVal val="visible"/>
                                      </p:to>
                                    </p:set>
                                    <p:animEffect transition="in" filter="circle(in)">
                                      <p:cBhvr>
                                        <p:cTn id="78" dur="2000"/>
                                        <p:tgtEl>
                                          <p:spTgt spid="34"/>
                                        </p:tgtEl>
                                      </p:cBhvr>
                                    </p:animEffect>
                                  </p:childTnLst>
                                </p:cTn>
                              </p:par>
                            </p:childTnLst>
                          </p:cTn>
                        </p:par>
                      </p:childTnLst>
                    </p:cTn>
                  </p:par>
                  <p:par>
                    <p:cTn id="79" fill="hold">
                      <p:stCondLst>
                        <p:cond delay="indefinite"/>
                      </p:stCondLst>
                      <p:childTnLst>
                        <p:par>
                          <p:cTn id="80" fill="hold">
                            <p:stCondLst>
                              <p:cond delay="0"/>
                            </p:stCondLst>
                            <p:childTnLst>
                              <p:par>
                                <p:cTn id="81" presetID="14" presetClass="entr" presetSubtype="10" fill="hold" nodeType="clickEffect">
                                  <p:stCondLst>
                                    <p:cond delay="0"/>
                                  </p:stCondLst>
                                  <p:childTnLst>
                                    <p:set>
                                      <p:cBhvr>
                                        <p:cTn id="82" dur="1" fill="hold">
                                          <p:stCondLst>
                                            <p:cond delay="0"/>
                                          </p:stCondLst>
                                        </p:cTn>
                                        <p:tgtEl>
                                          <p:spTgt spid="46"/>
                                        </p:tgtEl>
                                        <p:attrNameLst>
                                          <p:attrName>style.visibility</p:attrName>
                                        </p:attrNameLst>
                                      </p:cBhvr>
                                      <p:to>
                                        <p:strVal val="visible"/>
                                      </p:to>
                                    </p:set>
                                    <p:animEffect transition="in" filter="randombar(horizontal)">
                                      <p:cBhvr>
                                        <p:cTn id="83" dur="1000"/>
                                        <p:tgtEl>
                                          <p:spTgt spid="46"/>
                                        </p:tgtEl>
                                      </p:cBhvr>
                                    </p:animEffect>
                                  </p:childTnLst>
                                </p:cTn>
                              </p:par>
                            </p:childTnLst>
                          </p:cTn>
                        </p:par>
                      </p:childTnLst>
                    </p:cTn>
                  </p:par>
                  <p:par>
                    <p:cTn id="84" fill="hold">
                      <p:stCondLst>
                        <p:cond delay="indefinite"/>
                      </p:stCondLst>
                      <p:childTnLst>
                        <p:par>
                          <p:cTn id="85" fill="hold">
                            <p:stCondLst>
                              <p:cond delay="0"/>
                            </p:stCondLst>
                            <p:childTnLst>
                              <p:par>
                                <p:cTn id="86" presetID="14" presetClass="entr" presetSubtype="10" fill="hold" nodeType="clickEffect">
                                  <p:stCondLst>
                                    <p:cond delay="0"/>
                                  </p:stCondLst>
                                  <p:childTnLst>
                                    <p:set>
                                      <p:cBhvr>
                                        <p:cTn id="87" dur="1" fill="hold">
                                          <p:stCondLst>
                                            <p:cond delay="0"/>
                                          </p:stCondLst>
                                        </p:cTn>
                                        <p:tgtEl>
                                          <p:spTgt spid="48"/>
                                        </p:tgtEl>
                                        <p:attrNameLst>
                                          <p:attrName>style.visibility</p:attrName>
                                        </p:attrNameLst>
                                      </p:cBhvr>
                                      <p:to>
                                        <p:strVal val="visible"/>
                                      </p:to>
                                    </p:set>
                                    <p:animEffect transition="in" filter="randombar(horizontal)">
                                      <p:cBhvr>
                                        <p:cTn id="88" dur="1000"/>
                                        <p:tgtEl>
                                          <p:spTgt spid="48"/>
                                        </p:tgtEl>
                                      </p:cBhvr>
                                    </p:animEffect>
                                  </p:childTnLst>
                                </p:cTn>
                              </p:par>
                            </p:childTnLst>
                          </p:cTn>
                        </p:par>
                      </p:childTnLst>
                    </p:cTn>
                  </p:par>
                  <p:par>
                    <p:cTn id="89" fill="hold">
                      <p:stCondLst>
                        <p:cond delay="indefinite"/>
                      </p:stCondLst>
                      <p:childTnLst>
                        <p:par>
                          <p:cTn id="90" fill="hold">
                            <p:stCondLst>
                              <p:cond delay="0"/>
                            </p:stCondLst>
                            <p:childTnLst>
                              <p:par>
                                <p:cTn id="91" presetID="14" presetClass="entr" presetSubtype="10" fill="hold" nodeType="clickEffect">
                                  <p:stCondLst>
                                    <p:cond delay="0"/>
                                  </p:stCondLst>
                                  <p:childTnLst>
                                    <p:set>
                                      <p:cBhvr>
                                        <p:cTn id="92" dur="1" fill="hold">
                                          <p:stCondLst>
                                            <p:cond delay="0"/>
                                          </p:stCondLst>
                                        </p:cTn>
                                        <p:tgtEl>
                                          <p:spTgt spid="50"/>
                                        </p:tgtEl>
                                        <p:attrNameLst>
                                          <p:attrName>style.visibility</p:attrName>
                                        </p:attrNameLst>
                                      </p:cBhvr>
                                      <p:to>
                                        <p:strVal val="visible"/>
                                      </p:to>
                                    </p:set>
                                    <p:animEffect transition="in" filter="randombar(horizontal)">
                                      <p:cBhvr>
                                        <p:cTn id="93" dur="1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C7D15DF-BFA3-48B8-B958-A3498F876A6F}"/>
              </a:ext>
            </a:extLst>
          </p:cNvPr>
          <p:cNvSpPr>
            <a:spLocks noGrp="1"/>
          </p:cNvSpPr>
          <p:nvPr>
            <p:ph type="title"/>
          </p:nvPr>
        </p:nvSpPr>
        <p:spPr/>
        <p:txBody>
          <a:bodyPr/>
          <a:lstStyle/>
          <a:p>
            <a:r>
              <a:rPr lang="cs-CZ" dirty="0"/>
              <a:t>Pražská integrovaná doprava</a:t>
            </a:r>
          </a:p>
        </p:txBody>
      </p:sp>
      <p:sp>
        <p:nvSpPr>
          <p:cNvPr id="3" name="Zástupný symbol pro obsah 2">
            <a:extLst>
              <a:ext uri="{FF2B5EF4-FFF2-40B4-BE49-F238E27FC236}">
                <a16:creationId xmlns:a16="http://schemas.microsoft.com/office/drawing/2014/main" id="{798B81BD-559E-40BE-97F1-ABB1372CE52F}"/>
              </a:ext>
            </a:extLst>
          </p:cNvPr>
          <p:cNvSpPr>
            <a:spLocks noGrp="1"/>
          </p:cNvSpPr>
          <p:nvPr>
            <p:ph idx="1"/>
          </p:nvPr>
        </p:nvSpPr>
        <p:spPr>
          <a:xfrm>
            <a:off x="1371600" y="1779972"/>
            <a:ext cx="4420285" cy="3581400"/>
          </a:xfrm>
        </p:spPr>
        <p:txBody>
          <a:bodyPr/>
          <a:lstStyle/>
          <a:p>
            <a:r>
              <a:rPr lang="cs-CZ" dirty="0"/>
              <a:t>ROPID</a:t>
            </a:r>
          </a:p>
          <a:p>
            <a:r>
              <a:rPr lang="cs-CZ" dirty="0"/>
              <a:t>pokryt celý Středočeský kraj</a:t>
            </a:r>
          </a:p>
          <a:p>
            <a:r>
              <a:rPr lang="cs-CZ" dirty="0"/>
              <a:t>pásmový dopravní systém</a:t>
            </a:r>
          </a:p>
          <a:p>
            <a:r>
              <a:rPr lang="cs-CZ" dirty="0"/>
              <a:t>přestupní jízdenky</a:t>
            </a:r>
          </a:p>
          <a:p>
            <a:r>
              <a:rPr lang="cs-CZ" dirty="0"/>
              <a:t>využití železnic</a:t>
            </a:r>
          </a:p>
          <a:p>
            <a:r>
              <a:rPr lang="cs-CZ" dirty="0"/>
              <a:t>20 linek</a:t>
            </a:r>
          </a:p>
        </p:txBody>
      </p:sp>
      <p:pic>
        <p:nvPicPr>
          <p:cNvPr id="4" name="Obrázek 3">
            <a:extLst>
              <a:ext uri="{FF2B5EF4-FFF2-40B4-BE49-F238E27FC236}">
                <a16:creationId xmlns:a16="http://schemas.microsoft.com/office/drawing/2014/main" id="{7C3CAD50-4288-47EA-A79D-AA84B311CBD0}"/>
              </a:ext>
            </a:extLst>
          </p:cNvPr>
          <p:cNvPicPr>
            <a:picLocks noChangeAspect="1"/>
          </p:cNvPicPr>
          <p:nvPr/>
        </p:nvPicPr>
        <p:blipFill>
          <a:blip r:embed="rId2"/>
          <a:stretch>
            <a:fillRect/>
          </a:stretch>
        </p:blipFill>
        <p:spPr>
          <a:xfrm>
            <a:off x="8056285" y="3229762"/>
            <a:ext cx="1950889" cy="1286367"/>
          </a:xfrm>
          <a:prstGeom prst="rect">
            <a:avLst/>
          </a:prstGeom>
        </p:spPr>
      </p:pic>
      <p:grpSp>
        <p:nvGrpSpPr>
          <p:cNvPr id="6" name="Skupina 5">
            <a:extLst>
              <a:ext uri="{FF2B5EF4-FFF2-40B4-BE49-F238E27FC236}">
                <a16:creationId xmlns:a16="http://schemas.microsoft.com/office/drawing/2014/main" id="{D0135ED0-D744-4D08-86A8-E8DA2876E2A8}"/>
              </a:ext>
            </a:extLst>
          </p:cNvPr>
          <p:cNvGrpSpPr/>
          <p:nvPr/>
        </p:nvGrpSpPr>
        <p:grpSpPr>
          <a:xfrm>
            <a:off x="9950939" y="5132533"/>
            <a:ext cx="3838354" cy="2892056"/>
            <a:chOff x="9622465" y="4848447"/>
            <a:chExt cx="3838354" cy="2892056"/>
          </a:xfrm>
        </p:grpSpPr>
        <p:sp>
          <p:nvSpPr>
            <p:cNvPr id="7" name="Ovál 6">
              <a:extLst>
                <a:ext uri="{FF2B5EF4-FFF2-40B4-BE49-F238E27FC236}">
                  <a16:creationId xmlns:a16="http://schemas.microsoft.com/office/drawing/2014/main" id="{20F4AEE3-CF4B-4050-BB45-65453AA0F707}"/>
                </a:ext>
              </a:extLst>
            </p:cNvPr>
            <p:cNvSpPr/>
            <p:nvPr/>
          </p:nvSpPr>
          <p:spPr>
            <a:xfrm>
              <a:off x="9622465" y="4848447"/>
              <a:ext cx="3838354" cy="2892056"/>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cs-CZ"/>
            </a:p>
          </p:txBody>
        </p:sp>
        <p:sp>
          <p:nvSpPr>
            <p:cNvPr id="8" name="TextovéPole 7">
              <a:extLst>
                <a:ext uri="{FF2B5EF4-FFF2-40B4-BE49-F238E27FC236}">
                  <a16:creationId xmlns:a16="http://schemas.microsoft.com/office/drawing/2014/main" id="{06DA395D-2E97-4C9A-BFB7-9F2AAC761AA0}"/>
                </a:ext>
              </a:extLst>
            </p:cNvPr>
            <p:cNvSpPr txBox="1"/>
            <p:nvPr/>
          </p:nvSpPr>
          <p:spPr>
            <a:xfrm rot="20241798">
              <a:off x="10324214" y="5551930"/>
              <a:ext cx="1531088" cy="630942"/>
            </a:xfrm>
            <a:prstGeom prst="rect">
              <a:avLst/>
            </a:prstGeom>
            <a:noFill/>
          </p:spPr>
          <p:txBody>
            <a:bodyPr wrap="square" rtlCol="0">
              <a:spAutoFit/>
            </a:bodyPr>
            <a:lstStyle/>
            <a:p>
              <a:r>
                <a:rPr lang="cs-CZ" sz="3500" b="1" dirty="0">
                  <a:solidFill>
                    <a:schemeClr val="tx2"/>
                  </a:solidFill>
                </a:rPr>
                <a:t>Praha</a:t>
              </a:r>
            </a:p>
          </p:txBody>
        </p:sp>
      </p:grpSp>
      <p:grpSp>
        <p:nvGrpSpPr>
          <p:cNvPr id="34" name="Skupina 33">
            <a:extLst>
              <a:ext uri="{FF2B5EF4-FFF2-40B4-BE49-F238E27FC236}">
                <a16:creationId xmlns:a16="http://schemas.microsoft.com/office/drawing/2014/main" id="{765C880D-75A4-4728-8863-97944F954E7B}"/>
              </a:ext>
            </a:extLst>
          </p:cNvPr>
          <p:cNvGrpSpPr/>
          <p:nvPr/>
        </p:nvGrpSpPr>
        <p:grpSpPr>
          <a:xfrm>
            <a:off x="9608094" y="4013840"/>
            <a:ext cx="1008884" cy="1686491"/>
            <a:chOff x="9627774" y="3823249"/>
            <a:chExt cx="1008884" cy="1686491"/>
          </a:xfrm>
        </p:grpSpPr>
        <p:sp>
          <p:nvSpPr>
            <p:cNvPr id="12" name="Šipka: dvojitá 11">
              <a:extLst>
                <a:ext uri="{FF2B5EF4-FFF2-40B4-BE49-F238E27FC236}">
                  <a16:creationId xmlns:a16="http://schemas.microsoft.com/office/drawing/2014/main" id="{B22A2E82-85AF-4D00-AA09-C2ED07DDF21B}"/>
                </a:ext>
              </a:extLst>
            </p:cNvPr>
            <p:cNvSpPr/>
            <p:nvPr/>
          </p:nvSpPr>
          <p:spPr>
            <a:xfrm rot="2499638">
              <a:off x="10094398" y="4786753"/>
              <a:ext cx="542260" cy="63795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chemeClr val="tx1"/>
                </a:solidFill>
              </a:endParaRPr>
            </a:p>
          </p:txBody>
        </p:sp>
        <p:sp>
          <p:nvSpPr>
            <p:cNvPr id="13" name="TextovéPole 12">
              <a:extLst>
                <a:ext uri="{FF2B5EF4-FFF2-40B4-BE49-F238E27FC236}">
                  <a16:creationId xmlns:a16="http://schemas.microsoft.com/office/drawing/2014/main" id="{EB973718-74F1-4815-9A0D-ED18E2C1A47D}"/>
                </a:ext>
              </a:extLst>
            </p:cNvPr>
            <p:cNvSpPr txBox="1"/>
            <p:nvPr/>
          </p:nvSpPr>
          <p:spPr>
            <a:xfrm rot="18696946">
              <a:off x="9107694" y="4343329"/>
              <a:ext cx="1686491" cy="646331"/>
            </a:xfrm>
            <a:prstGeom prst="rect">
              <a:avLst/>
            </a:prstGeom>
            <a:noFill/>
          </p:spPr>
          <p:txBody>
            <a:bodyPr wrap="square" rtlCol="0">
              <a:spAutoFit/>
            </a:bodyPr>
            <a:lstStyle/>
            <a:p>
              <a:r>
                <a:rPr lang="cs-CZ" b="1" dirty="0">
                  <a:solidFill>
                    <a:schemeClr val="tx2"/>
                  </a:solidFill>
                </a:rPr>
                <a:t>300, 322, 324 330, 350, 399</a:t>
              </a:r>
            </a:p>
          </p:txBody>
        </p:sp>
      </p:grpSp>
      <p:pic>
        <p:nvPicPr>
          <p:cNvPr id="15" name="Obrázek 14">
            <a:extLst>
              <a:ext uri="{FF2B5EF4-FFF2-40B4-BE49-F238E27FC236}">
                <a16:creationId xmlns:a16="http://schemas.microsoft.com/office/drawing/2014/main" id="{0D32A054-66E7-445B-A379-15E45CC51591}"/>
              </a:ext>
            </a:extLst>
          </p:cNvPr>
          <p:cNvPicPr>
            <a:picLocks noChangeAspect="1"/>
          </p:cNvPicPr>
          <p:nvPr/>
        </p:nvPicPr>
        <p:blipFill>
          <a:blip r:embed="rId3"/>
          <a:stretch>
            <a:fillRect/>
          </a:stretch>
        </p:blipFill>
        <p:spPr>
          <a:xfrm>
            <a:off x="10724981" y="2054469"/>
            <a:ext cx="1566808" cy="1225402"/>
          </a:xfrm>
          <a:prstGeom prst="rect">
            <a:avLst/>
          </a:prstGeom>
        </p:spPr>
      </p:pic>
      <p:grpSp>
        <p:nvGrpSpPr>
          <p:cNvPr id="35" name="Skupina 34">
            <a:extLst>
              <a:ext uri="{FF2B5EF4-FFF2-40B4-BE49-F238E27FC236}">
                <a16:creationId xmlns:a16="http://schemas.microsoft.com/office/drawing/2014/main" id="{EE9DDB29-2F23-411D-8A7B-8D3D7B24BF6D}"/>
              </a:ext>
            </a:extLst>
          </p:cNvPr>
          <p:cNvGrpSpPr/>
          <p:nvPr/>
        </p:nvGrpSpPr>
        <p:grpSpPr>
          <a:xfrm>
            <a:off x="10011996" y="2765688"/>
            <a:ext cx="730860" cy="804984"/>
            <a:chOff x="9878630" y="2490012"/>
            <a:chExt cx="730860" cy="804984"/>
          </a:xfrm>
        </p:grpSpPr>
        <p:sp>
          <p:nvSpPr>
            <p:cNvPr id="14" name="Šipka: dvojitá 13">
              <a:extLst>
                <a:ext uri="{FF2B5EF4-FFF2-40B4-BE49-F238E27FC236}">
                  <a16:creationId xmlns:a16="http://schemas.microsoft.com/office/drawing/2014/main" id="{815B0EDE-A408-4606-9566-72CF5AC5A0E9}"/>
                </a:ext>
              </a:extLst>
            </p:cNvPr>
            <p:cNvSpPr/>
            <p:nvPr/>
          </p:nvSpPr>
          <p:spPr>
            <a:xfrm rot="19957811">
              <a:off x="10067230" y="2490012"/>
              <a:ext cx="542260" cy="63795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chemeClr val="tx1"/>
                </a:solidFill>
              </a:endParaRPr>
            </a:p>
          </p:txBody>
        </p:sp>
        <p:sp>
          <p:nvSpPr>
            <p:cNvPr id="16" name="TextovéPole 15">
              <a:extLst>
                <a:ext uri="{FF2B5EF4-FFF2-40B4-BE49-F238E27FC236}">
                  <a16:creationId xmlns:a16="http://schemas.microsoft.com/office/drawing/2014/main" id="{F8259666-20BE-4A56-A5AF-430D62173EF5}"/>
                </a:ext>
              </a:extLst>
            </p:cNvPr>
            <p:cNvSpPr txBox="1"/>
            <p:nvPr/>
          </p:nvSpPr>
          <p:spPr>
            <a:xfrm rot="3670922">
              <a:off x="9753313" y="2800347"/>
              <a:ext cx="619966" cy="369332"/>
            </a:xfrm>
            <a:prstGeom prst="rect">
              <a:avLst/>
            </a:prstGeom>
            <a:noFill/>
          </p:spPr>
          <p:txBody>
            <a:bodyPr wrap="square" rtlCol="0">
              <a:spAutoFit/>
            </a:bodyPr>
            <a:lstStyle/>
            <a:p>
              <a:r>
                <a:rPr lang="cs-CZ" b="1" dirty="0">
                  <a:solidFill>
                    <a:schemeClr val="tx2"/>
                  </a:solidFill>
                </a:rPr>
                <a:t>620</a:t>
              </a:r>
            </a:p>
          </p:txBody>
        </p:sp>
      </p:grpSp>
      <p:grpSp>
        <p:nvGrpSpPr>
          <p:cNvPr id="24" name="Skupina 23">
            <a:extLst>
              <a:ext uri="{FF2B5EF4-FFF2-40B4-BE49-F238E27FC236}">
                <a16:creationId xmlns:a16="http://schemas.microsoft.com/office/drawing/2014/main" id="{876784D8-5DFC-42E8-810B-468DE9B31107}"/>
              </a:ext>
            </a:extLst>
          </p:cNvPr>
          <p:cNvGrpSpPr/>
          <p:nvPr/>
        </p:nvGrpSpPr>
        <p:grpSpPr>
          <a:xfrm>
            <a:off x="9071563" y="1154821"/>
            <a:ext cx="1333128" cy="950587"/>
            <a:chOff x="6374167" y="2395034"/>
            <a:chExt cx="1333128" cy="950587"/>
          </a:xfrm>
        </p:grpSpPr>
        <p:sp>
          <p:nvSpPr>
            <p:cNvPr id="22" name="Ovál 21">
              <a:extLst>
                <a:ext uri="{FF2B5EF4-FFF2-40B4-BE49-F238E27FC236}">
                  <a16:creationId xmlns:a16="http://schemas.microsoft.com/office/drawing/2014/main" id="{649415A8-74FC-4FE6-B896-6C4505F586E8}"/>
                </a:ext>
              </a:extLst>
            </p:cNvPr>
            <p:cNvSpPr/>
            <p:nvPr/>
          </p:nvSpPr>
          <p:spPr>
            <a:xfrm>
              <a:off x="6374167" y="2395034"/>
              <a:ext cx="1333128" cy="95058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cs-CZ"/>
            </a:p>
          </p:txBody>
        </p:sp>
        <p:sp>
          <p:nvSpPr>
            <p:cNvPr id="23" name="TextovéPole 22">
              <a:extLst>
                <a:ext uri="{FF2B5EF4-FFF2-40B4-BE49-F238E27FC236}">
                  <a16:creationId xmlns:a16="http://schemas.microsoft.com/office/drawing/2014/main" id="{E553ED35-E745-4129-8E48-AD48EA8C3349}"/>
                </a:ext>
              </a:extLst>
            </p:cNvPr>
            <p:cNvSpPr txBox="1"/>
            <p:nvPr/>
          </p:nvSpPr>
          <p:spPr>
            <a:xfrm>
              <a:off x="6457311" y="2685661"/>
              <a:ext cx="1166839" cy="369332"/>
            </a:xfrm>
            <a:prstGeom prst="rect">
              <a:avLst/>
            </a:prstGeom>
            <a:noFill/>
          </p:spPr>
          <p:txBody>
            <a:bodyPr wrap="square" rtlCol="0">
              <a:spAutoFit/>
            </a:bodyPr>
            <a:lstStyle/>
            <a:p>
              <a:pPr algn="ctr"/>
              <a:r>
                <a:rPr lang="cs-CZ" b="1" dirty="0">
                  <a:solidFill>
                    <a:schemeClr val="tx2"/>
                  </a:solidFill>
                </a:rPr>
                <a:t>Velvary</a:t>
              </a:r>
            </a:p>
          </p:txBody>
        </p:sp>
      </p:grpSp>
      <p:grpSp>
        <p:nvGrpSpPr>
          <p:cNvPr id="41" name="Skupina 40">
            <a:extLst>
              <a:ext uri="{FF2B5EF4-FFF2-40B4-BE49-F238E27FC236}">
                <a16:creationId xmlns:a16="http://schemas.microsoft.com/office/drawing/2014/main" id="{A0093B70-CC40-4122-A119-6B2AE65561F5}"/>
              </a:ext>
            </a:extLst>
          </p:cNvPr>
          <p:cNvGrpSpPr/>
          <p:nvPr/>
        </p:nvGrpSpPr>
        <p:grpSpPr>
          <a:xfrm>
            <a:off x="7330100" y="2148124"/>
            <a:ext cx="1637735" cy="1124444"/>
            <a:chOff x="7330100" y="2148124"/>
            <a:chExt cx="1637735" cy="1124444"/>
          </a:xfrm>
        </p:grpSpPr>
        <p:sp>
          <p:nvSpPr>
            <p:cNvPr id="18" name="Šipka: dvojitá 17">
              <a:extLst>
                <a:ext uri="{FF2B5EF4-FFF2-40B4-BE49-F238E27FC236}">
                  <a16:creationId xmlns:a16="http://schemas.microsoft.com/office/drawing/2014/main" id="{31294A65-69A3-4112-BD3A-5FFED1A6AD0B}"/>
                </a:ext>
              </a:extLst>
            </p:cNvPr>
            <p:cNvSpPr/>
            <p:nvPr/>
          </p:nvSpPr>
          <p:spPr>
            <a:xfrm rot="15362020">
              <a:off x="7769277" y="2100277"/>
              <a:ext cx="542260" cy="63795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chemeClr val="tx1"/>
                </a:solidFill>
              </a:endParaRPr>
            </a:p>
          </p:txBody>
        </p:sp>
        <p:sp>
          <p:nvSpPr>
            <p:cNvPr id="25" name="TextovéPole 24">
              <a:extLst>
                <a:ext uri="{FF2B5EF4-FFF2-40B4-BE49-F238E27FC236}">
                  <a16:creationId xmlns:a16="http://schemas.microsoft.com/office/drawing/2014/main" id="{563786BE-59E6-42A7-A376-9122B91E9DF3}"/>
                </a:ext>
              </a:extLst>
            </p:cNvPr>
            <p:cNvSpPr txBox="1"/>
            <p:nvPr/>
          </p:nvSpPr>
          <p:spPr>
            <a:xfrm rot="20800680">
              <a:off x="7330100" y="2626237"/>
              <a:ext cx="1637735" cy="646331"/>
            </a:xfrm>
            <a:prstGeom prst="rect">
              <a:avLst/>
            </a:prstGeom>
            <a:noFill/>
          </p:spPr>
          <p:txBody>
            <a:bodyPr wrap="square" rtlCol="0">
              <a:spAutoFit/>
            </a:bodyPr>
            <a:lstStyle/>
            <a:p>
              <a:pPr algn="ctr"/>
              <a:r>
                <a:rPr lang="cs-CZ" b="1" dirty="0">
                  <a:solidFill>
                    <a:schemeClr val="tx2"/>
                  </a:solidFill>
                </a:rPr>
                <a:t>608, 609 612,617, 622</a:t>
              </a:r>
            </a:p>
          </p:txBody>
        </p:sp>
      </p:grpSp>
      <p:grpSp>
        <p:nvGrpSpPr>
          <p:cNvPr id="43" name="Skupina 42">
            <a:extLst>
              <a:ext uri="{FF2B5EF4-FFF2-40B4-BE49-F238E27FC236}">
                <a16:creationId xmlns:a16="http://schemas.microsoft.com/office/drawing/2014/main" id="{0C0186BD-EB71-4845-AC6E-E49F82FF5620}"/>
              </a:ext>
            </a:extLst>
          </p:cNvPr>
          <p:cNvGrpSpPr/>
          <p:nvPr/>
        </p:nvGrpSpPr>
        <p:grpSpPr>
          <a:xfrm>
            <a:off x="7857942" y="5918185"/>
            <a:ext cx="2149232" cy="658868"/>
            <a:chOff x="7857942" y="5918185"/>
            <a:chExt cx="2149232" cy="658868"/>
          </a:xfrm>
        </p:grpSpPr>
        <p:sp>
          <p:nvSpPr>
            <p:cNvPr id="21" name="Šipka: dvojitá 20">
              <a:extLst>
                <a:ext uri="{FF2B5EF4-FFF2-40B4-BE49-F238E27FC236}">
                  <a16:creationId xmlns:a16="http://schemas.microsoft.com/office/drawing/2014/main" id="{B67AD0C8-7536-4FCF-A54F-A35CD04F7049}"/>
                </a:ext>
              </a:extLst>
            </p:cNvPr>
            <p:cNvSpPr/>
            <p:nvPr/>
          </p:nvSpPr>
          <p:spPr>
            <a:xfrm rot="10967227">
              <a:off x="7857942" y="5918185"/>
              <a:ext cx="542260" cy="637954"/>
            </a:xfrm>
            <a:prstGeom prst="chevron">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cs-CZ" dirty="0">
                <a:solidFill>
                  <a:schemeClr val="tx1"/>
                </a:solidFill>
              </a:endParaRPr>
            </a:p>
          </p:txBody>
        </p:sp>
        <p:sp>
          <p:nvSpPr>
            <p:cNvPr id="26" name="TextovéPole 25">
              <a:extLst>
                <a:ext uri="{FF2B5EF4-FFF2-40B4-BE49-F238E27FC236}">
                  <a16:creationId xmlns:a16="http://schemas.microsoft.com/office/drawing/2014/main" id="{36B02108-5A69-4DCD-A906-2240900EC25E}"/>
                </a:ext>
              </a:extLst>
            </p:cNvPr>
            <p:cNvSpPr txBox="1"/>
            <p:nvPr/>
          </p:nvSpPr>
          <p:spPr>
            <a:xfrm>
              <a:off x="8311436" y="5930722"/>
              <a:ext cx="1695738" cy="646331"/>
            </a:xfrm>
            <a:prstGeom prst="rect">
              <a:avLst/>
            </a:prstGeom>
            <a:noFill/>
          </p:spPr>
          <p:txBody>
            <a:bodyPr wrap="square" rtlCol="0">
              <a:spAutoFit/>
            </a:bodyPr>
            <a:lstStyle/>
            <a:p>
              <a:r>
                <a:rPr lang="cs-CZ" b="1" dirty="0">
                  <a:solidFill>
                    <a:schemeClr val="tx2"/>
                  </a:solidFill>
                </a:rPr>
                <a:t>306, 319, 323 336, 347, 386</a:t>
              </a:r>
            </a:p>
          </p:txBody>
        </p:sp>
      </p:grpSp>
      <p:grpSp>
        <p:nvGrpSpPr>
          <p:cNvPr id="42" name="Skupina 41">
            <a:extLst>
              <a:ext uri="{FF2B5EF4-FFF2-40B4-BE49-F238E27FC236}">
                <a16:creationId xmlns:a16="http://schemas.microsoft.com/office/drawing/2014/main" id="{F013F0CD-6CDA-4888-97BA-8250AB0B3689}"/>
              </a:ext>
            </a:extLst>
          </p:cNvPr>
          <p:cNvGrpSpPr/>
          <p:nvPr/>
        </p:nvGrpSpPr>
        <p:grpSpPr>
          <a:xfrm>
            <a:off x="7643844" y="4687993"/>
            <a:ext cx="1150695" cy="822740"/>
            <a:chOff x="7503441" y="4766252"/>
            <a:chExt cx="1150695" cy="822740"/>
          </a:xfrm>
        </p:grpSpPr>
        <p:sp>
          <p:nvSpPr>
            <p:cNvPr id="20" name="Šipka: dvojitá 19">
              <a:extLst>
                <a:ext uri="{FF2B5EF4-FFF2-40B4-BE49-F238E27FC236}">
                  <a16:creationId xmlns:a16="http://schemas.microsoft.com/office/drawing/2014/main" id="{1E03347D-761A-4EA6-A737-2E24CB852C30}"/>
                </a:ext>
              </a:extLst>
            </p:cNvPr>
            <p:cNvSpPr/>
            <p:nvPr/>
          </p:nvSpPr>
          <p:spPr>
            <a:xfrm rot="6651634">
              <a:off x="7655234" y="4998885"/>
              <a:ext cx="542260" cy="63795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chemeClr val="tx1"/>
                </a:solidFill>
              </a:endParaRPr>
            </a:p>
          </p:txBody>
        </p:sp>
        <p:sp>
          <p:nvSpPr>
            <p:cNvPr id="27" name="TextovéPole 26">
              <a:extLst>
                <a:ext uri="{FF2B5EF4-FFF2-40B4-BE49-F238E27FC236}">
                  <a16:creationId xmlns:a16="http://schemas.microsoft.com/office/drawing/2014/main" id="{E9902C29-AB53-4FE2-92A9-E8DE384119BE}"/>
                </a:ext>
              </a:extLst>
            </p:cNvPr>
            <p:cNvSpPr txBox="1"/>
            <p:nvPr/>
          </p:nvSpPr>
          <p:spPr>
            <a:xfrm rot="1297272">
              <a:off x="7503441" y="4766252"/>
              <a:ext cx="1150695" cy="369332"/>
            </a:xfrm>
            <a:prstGeom prst="rect">
              <a:avLst/>
            </a:prstGeom>
            <a:noFill/>
          </p:spPr>
          <p:txBody>
            <a:bodyPr wrap="square" rtlCol="0">
              <a:spAutoFit/>
            </a:bodyPr>
            <a:lstStyle/>
            <a:p>
              <a:r>
                <a:rPr lang="cs-CZ" b="1" dirty="0">
                  <a:solidFill>
                    <a:schemeClr val="tx2"/>
                  </a:solidFill>
                </a:rPr>
                <a:t>624, 626</a:t>
              </a:r>
            </a:p>
          </p:txBody>
        </p:sp>
      </p:grpSp>
      <p:grpSp>
        <p:nvGrpSpPr>
          <p:cNvPr id="40" name="Skupina 39">
            <a:extLst>
              <a:ext uri="{FF2B5EF4-FFF2-40B4-BE49-F238E27FC236}">
                <a16:creationId xmlns:a16="http://schemas.microsoft.com/office/drawing/2014/main" id="{6D0A9914-591C-4B8C-97AD-82256DEA5285}"/>
              </a:ext>
            </a:extLst>
          </p:cNvPr>
          <p:cNvGrpSpPr/>
          <p:nvPr/>
        </p:nvGrpSpPr>
        <p:grpSpPr>
          <a:xfrm>
            <a:off x="7072571" y="3243736"/>
            <a:ext cx="867923" cy="1124108"/>
            <a:chOff x="7072571" y="3243736"/>
            <a:chExt cx="867923" cy="1124108"/>
          </a:xfrm>
        </p:grpSpPr>
        <p:sp>
          <p:nvSpPr>
            <p:cNvPr id="19" name="Šipka: dvojitá 18">
              <a:extLst>
                <a:ext uri="{FF2B5EF4-FFF2-40B4-BE49-F238E27FC236}">
                  <a16:creationId xmlns:a16="http://schemas.microsoft.com/office/drawing/2014/main" id="{6E2CA249-B77C-4C9A-9637-88ECA45C5F4D}"/>
                </a:ext>
              </a:extLst>
            </p:cNvPr>
            <p:cNvSpPr/>
            <p:nvPr/>
          </p:nvSpPr>
          <p:spPr>
            <a:xfrm rot="11509152">
              <a:off x="7072571" y="3423607"/>
              <a:ext cx="542260" cy="63795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chemeClr val="tx1"/>
                </a:solidFill>
              </a:endParaRPr>
            </a:p>
          </p:txBody>
        </p:sp>
        <p:sp>
          <p:nvSpPr>
            <p:cNvPr id="28" name="TextovéPole 27">
              <a:extLst>
                <a:ext uri="{FF2B5EF4-FFF2-40B4-BE49-F238E27FC236}">
                  <a16:creationId xmlns:a16="http://schemas.microsoft.com/office/drawing/2014/main" id="{D943BFD7-C858-4EEC-A9B9-E002FB51B760}"/>
                </a:ext>
              </a:extLst>
            </p:cNvPr>
            <p:cNvSpPr txBox="1"/>
            <p:nvPr/>
          </p:nvSpPr>
          <p:spPr>
            <a:xfrm rot="16952168">
              <a:off x="7193774" y="3621124"/>
              <a:ext cx="1124108" cy="369332"/>
            </a:xfrm>
            <a:prstGeom prst="rect">
              <a:avLst/>
            </a:prstGeom>
            <a:noFill/>
          </p:spPr>
          <p:txBody>
            <a:bodyPr wrap="square" rtlCol="0">
              <a:spAutoFit/>
            </a:bodyPr>
            <a:lstStyle/>
            <a:p>
              <a:r>
                <a:rPr lang="cs-CZ" b="1" dirty="0">
                  <a:solidFill>
                    <a:schemeClr val="tx2"/>
                  </a:solidFill>
                </a:rPr>
                <a:t>607, 617</a:t>
              </a:r>
            </a:p>
          </p:txBody>
        </p:sp>
      </p:grpSp>
      <p:grpSp>
        <p:nvGrpSpPr>
          <p:cNvPr id="36" name="Skupina 35">
            <a:extLst>
              <a:ext uri="{FF2B5EF4-FFF2-40B4-BE49-F238E27FC236}">
                <a16:creationId xmlns:a16="http://schemas.microsoft.com/office/drawing/2014/main" id="{22894B9C-A629-48EB-8C20-FA5350B94BFB}"/>
              </a:ext>
            </a:extLst>
          </p:cNvPr>
          <p:cNvGrpSpPr/>
          <p:nvPr/>
        </p:nvGrpSpPr>
        <p:grpSpPr>
          <a:xfrm>
            <a:off x="8936324" y="2185606"/>
            <a:ext cx="1123520" cy="863325"/>
            <a:chOff x="8752026" y="2158523"/>
            <a:chExt cx="1123520" cy="863325"/>
          </a:xfrm>
        </p:grpSpPr>
        <p:sp>
          <p:nvSpPr>
            <p:cNvPr id="17" name="Šipka: dvojitá 16">
              <a:extLst>
                <a:ext uri="{FF2B5EF4-FFF2-40B4-BE49-F238E27FC236}">
                  <a16:creationId xmlns:a16="http://schemas.microsoft.com/office/drawing/2014/main" id="{27B4C5CB-E2E8-4BC0-9528-2F4D6A72B60B}"/>
                </a:ext>
              </a:extLst>
            </p:cNvPr>
            <p:cNvSpPr/>
            <p:nvPr/>
          </p:nvSpPr>
          <p:spPr>
            <a:xfrm rot="16757473">
              <a:off x="9086228" y="2110676"/>
              <a:ext cx="542260" cy="63795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chemeClr val="tx1"/>
                </a:solidFill>
              </a:endParaRPr>
            </a:p>
          </p:txBody>
        </p:sp>
        <p:sp>
          <p:nvSpPr>
            <p:cNvPr id="29" name="TextovéPole 28">
              <a:extLst>
                <a:ext uri="{FF2B5EF4-FFF2-40B4-BE49-F238E27FC236}">
                  <a16:creationId xmlns:a16="http://schemas.microsoft.com/office/drawing/2014/main" id="{DF052E3A-E339-497E-9DC1-F736183A99E2}"/>
                </a:ext>
              </a:extLst>
            </p:cNvPr>
            <p:cNvSpPr txBox="1"/>
            <p:nvPr/>
          </p:nvSpPr>
          <p:spPr>
            <a:xfrm rot="565040">
              <a:off x="8752026" y="2652516"/>
              <a:ext cx="1123520" cy="369332"/>
            </a:xfrm>
            <a:prstGeom prst="rect">
              <a:avLst/>
            </a:prstGeom>
            <a:noFill/>
          </p:spPr>
          <p:txBody>
            <a:bodyPr wrap="square" rtlCol="0">
              <a:spAutoFit/>
            </a:bodyPr>
            <a:lstStyle/>
            <a:p>
              <a:r>
                <a:rPr lang="cs-CZ" b="1" dirty="0">
                  <a:solidFill>
                    <a:schemeClr val="tx2"/>
                  </a:solidFill>
                </a:rPr>
                <a:t>621, 623</a:t>
              </a:r>
            </a:p>
          </p:txBody>
        </p:sp>
      </p:grpSp>
      <p:grpSp>
        <p:nvGrpSpPr>
          <p:cNvPr id="31" name="Skupina 30">
            <a:extLst>
              <a:ext uri="{FF2B5EF4-FFF2-40B4-BE49-F238E27FC236}">
                <a16:creationId xmlns:a16="http://schemas.microsoft.com/office/drawing/2014/main" id="{A0F5DF17-9831-4F05-A600-9AC935D0F559}"/>
              </a:ext>
            </a:extLst>
          </p:cNvPr>
          <p:cNvGrpSpPr/>
          <p:nvPr/>
        </p:nvGrpSpPr>
        <p:grpSpPr>
          <a:xfrm>
            <a:off x="7337383" y="1322273"/>
            <a:ext cx="986851" cy="829340"/>
            <a:chOff x="8374126" y="1576897"/>
            <a:chExt cx="986851" cy="829340"/>
          </a:xfrm>
        </p:grpSpPr>
        <p:sp>
          <p:nvSpPr>
            <p:cNvPr id="32" name="Ovál 31">
              <a:extLst>
                <a:ext uri="{FF2B5EF4-FFF2-40B4-BE49-F238E27FC236}">
                  <a16:creationId xmlns:a16="http://schemas.microsoft.com/office/drawing/2014/main" id="{368680B5-43B9-498B-B537-E95CED972B77}"/>
                </a:ext>
              </a:extLst>
            </p:cNvPr>
            <p:cNvSpPr/>
            <p:nvPr/>
          </p:nvSpPr>
          <p:spPr>
            <a:xfrm>
              <a:off x="8374126" y="1576897"/>
              <a:ext cx="986851" cy="82934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cs-CZ"/>
            </a:p>
          </p:txBody>
        </p:sp>
        <p:sp>
          <p:nvSpPr>
            <p:cNvPr id="33" name="TextovéPole 32">
              <a:extLst>
                <a:ext uri="{FF2B5EF4-FFF2-40B4-BE49-F238E27FC236}">
                  <a16:creationId xmlns:a16="http://schemas.microsoft.com/office/drawing/2014/main" id="{7938CAED-486F-4E13-8DA9-39D267AE3D01}"/>
                </a:ext>
              </a:extLst>
            </p:cNvPr>
            <p:cNvSpPr txBox="1"/>
            <p:nvPr/>
          </p:nvSpPr>
          <p:spPr>
            <a:xfrm>
              <a:off x="8511360" y="1802368"/>
              <a:ext cx="712381" cy="369332"/>
            </a:xfrm>
            <a:prstGeom prst="rect">
              <a:avLst/>
            </a:prstGeom>
            <a:noFill/>
          </p:spPr>
          <p:txBody>
            <a:bodyPr wrap="square" rtlCol="0">
              <a:spAutoFit/>
            </a:bodyPr>
            <a:lstStyle/>
            <a:p>
              <a:r>
                <a:rPr lang="cs-CZ" b="1" dirty="0">
                  <a:solidFill>
                    <a:schemeClr val="tx2"/>
                  </a:solidFill>
                </a:rPr>
                <a:t>Slaný</a:t>
              </a:r>
            </a:p>
          </p:txBody>
        </p:sp>
      </p:grpSp>
      <p:grpSp>
        <p:nvGrpSpPr>
          <p:cNvPr id="39" name="Skupina 38">
            <a:extLst>
              <a:ext uri="{FF2B5EF4-FFF2-40B4-BE49-F238E27FC236}">
                <a16:creationId xmlns:a16="http://schemas.microsoft.com/office/drawing/2014/main" id="{FDEF2353-F859-4E8D-AA88-EA0BA3C05CD0}"/>
              </a:ext>
            </a:extLst>
          </p:cNvPr>
          <p:cNvGrpSpPr/>
          <p:nvPr/>
        </p:nvGrpSpPr>
        <p:grpSpPr>
          <a:xfrm>
            <a:off x="5944889" y="3189518"/>
            <a:ext cx="1073344" cy="822519"/>
            <a:chOff x="5239792" y="3255190"/>
            <a:chExt cx="1073344" cy="822519"/>
          </a:xfrm>
        </p:grpSpPr>
        <p:sp>
          <p:nvSpPr>
            <p:cNvPr id="37" name="Ovál 36">
              <a:extLst>
                <a:ext uri="{FF2B5EF4-FFF2-40B4-BE49-F238E27FC236}">
                  <a16:creationId xmlns:a16="http://schemas.microsoft.com/office/drawing/2014/main" id="{BC705061-754E-43FC-BE40-55557648A86F}"/>
                </a:ext>
              </a:extLst>
            </p:cNvPr>
            <p:cNvSpPr/>
            <p:nvPr/>
          </p:nvSpPr>
          <p:spPr>
            <a:xfrm>
              <a:off x="5239792" y="3255190"/>
              <a:ext cx="1073344" cy="822519"/>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cs-CZ"/>
            </a:p>
          </p:txBody>
        </p:sp>
        <p:sp>
          <p:nvSpPr>
            <p:cNvPr id="38" name="TextovéPole 37">
              <a:extLst>
                <a:ext uri="{FF2B5EF4-FFF2-40B4-BE49-F238E27FC236}">
                  <a16:creationId xmlns:a16="http://schemas.microsoft.com/office/drawing/2014/main" id="{9B3BA55B-5FF3-4E83-A4ED-DCF21256AE15}"/>
                </a:ext>
              </a:extLst>
            </p:cNvPr>
            <p:cNvSpPr txBox="1"/>
            <p:nvPr/>
          </p:nvSpPr>
          <p:spPr>
            <a:xfrm>
              <a:off x="5328284" y="3481783"/>
              <a:ext cx="884046" cy="369332"/>
            </a:xfrm>
            <a:prstGeom prst="rect">
              <a:avLst/>
            </a:prstGeom>
            <a:noFill/>
          </p:spPr>
          <p:txBody>
            <a:bodyPr wrap="square" rtlCol="0">
              <a:spAutoFit/>
            </a:bodyPr>
            <a:lstStyle/>
            <a:p>
              <a:pPr algn="ctr"/>
              <a:r>
                <a:rPr lang="cs-CZ" b="1" dirty="0">
                  <a:solidFill>
                    <a:schemeClr val="tx2"/>
                  </a:solidFill>
                </a:rPr>
                <a:t>Libušín</a:t>
              </a:r>
            </a:p>
          </p:txBody>
        </p:sp>
      </p:grpSp>
      <p:grpSp>
        <p:nvGrpSpPr>
          <p:cNvPr id="44" name="Skupina 43">
            <a:extLst>
              <a:ext uri="{FF2B5EF4-FFF2-40B4-BE49-F238E27FC236}">
                <a16:creationId xmlns:a16="http://schemas.microsoft.com/office/drawing/2014/main" id="{2C5D1032-60CE-4A3B-BBD4-C5D581058CA8}"/>
              </a:ext>
            </a:extLst>
          </p:cNvPr>
          <p:cNvGrpSpPr/>
          <p:nvPr/>
        </p:nvGrpSpPr>
        <p:grpSpPr>
          <a:xfrm>
            <a:off x="942718" y="4714829"/>
            <a:ext cx="2327571" cy="1740715"/>
            <a:chOff x="886917" y="4990781"/>
            <a:chExt cx="2327571" cy="1740715"/>
          </a:xfrm>
        </p:grpSpPr>
        <p:pic>
          <p:nvPicPr>
            <p:cNvPr id="45" name="Obrázek 44">
              <a:extLst>
                <a:ext uri="{FF2B5EF4-FFF2-40B4-BE49-F238E27FC236}">
                  <a16:creationId xmlns:a16="http://schemas.microsoft.com/office/drawing/2014/main" id="{C50264B5-69FE-4E12-B2AE-9156E400B5E9}"/>
                </a:ext>
              </a:extLst>
            </p:cNvPr>
            <p:cNvPicPr>
              <a:picLocks noChangeAspect="1"/>
            </p:cNvPicPr>
            <p:nvPr/>
          </p:nvPicPr>
          <p:blipFill>
            <a:blip r:embed="rId4"/>
            <a:stretch>
              <a:fillRect/>
            </a:stretch>
          </p:blipFill>
          <p:spPr>
            <a:xfrm>
              <a:off x="971977" y="4990781"/>
              <a:ext cx="2119449" cy="1479105"/>
            </a:xfrm>
            <a:prstGeom prst="rect">
              <a:avLst/>
            </a:prstGeom>
          </p:spPr>
        </p:pic>
        <p:sp>
          <p:nvSpPr>
            <p:cNvPr id="46" name="TextovéPole 45">
              <a:extLst>
                <a:ext uri="{FF2B5EF4-FFF2-40B4-BE49-F238E27FC236}">
                  <a16:creationId xmlns:a16="http://schemas.microsoft.com/office/drawing/2014/main" id="{25282602-215C-49CB-AE5C-90A37FA02F86}"/>
                </a:ext>
              </a:extLst>
            </p:cNvPr>
            <p:cNvSpPr txBox="1"/>
            <p:nvPr/>
          </p:nvSpPr>
          <p:spPr>
            <a:xfrm>
              <a:off x="886917" y="6469886"/>
              <a:ext cx="2327571" cy="261610"/>
            </a:xfrm>
            <a:prstGeom prst="rect">
              <a:avLst/>
            </a:prstGeom>
            <a:noFill/>
          </p:spPr>
          <p:txBody>
            <a:bodyPr wrap="square" rtlCol="0">
              <a:spAutoFit/>
            </a:bodyPr>
            <a:lstStyle/>
            <a:p>
              <a:r>
                <a:rPr lang="cs-CZ" sz="1100" dirty="0"/>
                <a:t>Obr. 4: Logo ČSAD MHD Kladno a.s.</a:t>
              </a:r>
            </a:p>
          </p:txBody>
        </p:sp>
      </p:grpSp>
      <p:grpSp>
        <p:nvGrpSpPr>
          <p:cNvPr id="48" name="Skupina 47">
            <a:extLst>
              <a:ext uri="{FF2B5EF4-FFF2-40B4-BE49-F238E27FC236}">
                <a16:creationId xmlns:a16="http://schemas.microsoft.com/office/drawing/2014/main" id="{FFF13BB5-BBB1-4B0C-BF6B-81ADDD5FD834}"/>
              </a:ext>
            </a:extLst>
          </p:cNvPr>
          <p:cNvGrpSpPr/>
          <p:nvPr/>
        </p:nvGrpSpPr>
        <p:grpSpPr>
          <a:xfrm>
            <a:off x="3179082" y="4714829"/>
            <a:ext cx="2543309" cy="1390563"/>
            <a:chOff x="5511342" y="4990781"/>
            <a:chExt cx="2543309" cy="1390563"/>
          </a:xfrm>
        </p:grpSpPr>
        <p:pic>
          <p:nvPicPr>
            <p:cNvPr id="49" name="Obrázek 48">
              <a:extLst>
                <a:ext uri="{FF2B5EF4-FFF2-40B4-BE49-F238E27FC236}">
                  <a16:creationId xmlns:a16="http://schemas.microsoft.com/office/drawing/2014/main" id="{60BC6274-27D4-4411-82E3-C69792CF966B}"/>
                </a:ext>
              </a:extLst>
            </p:cNvPr>
            <p:cNvPicPr>
              <a:picLocks noChangeAspect="1"/>
            </p:cNvPicPr>
            <p:nvPr/>
          </p:nvPicPr>
          <p:blipFill>
            <a:blip r:embed="rId5"/>
            <a:stretch>
              <a:fillRect/>
            </a:stretch>
          </p:blipFill>
          <p:spPr>
            <a:xfrm>
              <a:off x="5557313" y="4990781"/>
              <a:ext cx="2497338" cy="1129179"/>
            </a:xfrm>
            <a:prstGeom prst="rect">
              <a:avLst/>
            </a:prstGeom>
          </p:spPr>
        </p:pic>
        <p:sp>
          <p:nvSpPr>
            <p:cNvPr id="50" name="TextovéPole 49">
              <a:extLst>
                <a:ext uri="{FF2B5EF4-FFF2-40B4-BE49-F238E27FC236}">
                  <a16:creationId xmlns:a16="http://schemas.microsoft.com/office/drawing/2014/main" id="{B930C67F-6E35-45BF-A4E6-F3811C3C61D3}"/>
                </a:ext>
              </a:extLst>
            </p:cNvPr>
            <p:cNvSpPr txBox="1"/>
            <p:nvPr/>
          </p:nvSpPr>
          <p:spPr>
            <a:xfrm>
              <a:off x="5511342" y="6119734"/>
              <a:ext cx="2464880" cy="261610"/>
            </a:xfrm>
            <a:prstGeom prst="rect">
              <a:avLst/>
            </a:prstGeom>
            <a:noFill/>
          </p:spPr>
          <p:txBody>
            <a:bodyPr wrap="square" rtlCol="0">
              <a:spAutoFit/>
            </a:bodyPr>
            <a:lstStyle/>
            <a:p>
              <a:r>
                <a:rPr lang="cs-CZ" sz="1100" dirty="0"/>
                <a:t>Obr. 5: Logo ČSAD Slaný a.s.</a:t>
              </a:r>
            </a:p>
          </p:txBody>
        </p:sp>
      </p:grpSp>
      <p:grpSp>
        <p:nvGrpSpPr>
          <p:cNvPr id="53" name="Skupina 52">
            <a:extLst>
              <a:ext uri="{FF2B5EF4-FFF2-40B4-BE49-F238E27FC236}">
                <a16:creationId xmlns:a16="http://schemas.microsoft.com/office/drawing/2014/main" id="{891F76DB-93D6-4FC6-B74D-1968D7FC54F6}"/>
              </a:ext>
            </a:extLst>
          </p:cNvPr>
          <p:cNvGrpSpPr/>
          <p:nvPr/>
        </p:nvGrpSpPr>
        <p:grpSpPr>
          <a:xfrm>
            <a:off x="5742932" y="4726374"/>
            <a:ext cx="2050867" cy="1250088"/>
            <a:chOff x="5742932" y="4726374"/>
            <a:chExt cx="2050867" cy="1250088"/>
          </a:xfrm>
        </p:grpSpPr>
        <p:pic>
          <p:nvPicPr>
            <p:cNvPr id="51" name="Obrázek 50">
              <a:extLst>
                <a:ext uri="{FF2B5EF4-FFF2-40B4-BE49-F238E27FC236}">
                  <a16:creationId xmlns:a16="http://schemas.microsoft.com/office/drawing/2014/main" id="{228016F6-7AFC-4194-8847-7D57B710288E}"/>
                </a:ext>
              </a:extLst>
            </p:cNvPr>
            <p:cNvPicPr>
              <a:picLocks noChangeAspect="1"/>
            </p:cNvPicPr>
            <p:nvPr/>
          </p:nvPicPr>
          <p:blipFill rotWithShape="1">
            <a:blip r:embed="rId6"/>
            <a:srcRect l="-1801" t="20487" r="1" b="24312"/>
            <a:stretch/>
          </p:blipFill>
          <p:spPr>
            <a:xfrm>
              <a:off x="5765397" y="4726374"/>
              <a:ext cx="1822950" cy="988478"/>
            </a:xfrm>
            <a:prstGeom prst="rect">
              <a:avLst/>
            </a:prstGeom>
          </p:spPr>
        </p:pic>
        <p:sp>
          <p:nvSpPr>
            <p:cNvPr id="52" name="TextovéPole 51">
              <a:extLst>
                <a:ext uri="{FF2B5EF4-FFF2-40B4-BE49-F238E27FC236}">
                  <a16:creationId xmlns:a16="http://schemas.microsoft.com/office/drawing/2014/main" id="{325B30F1-93B5-4F9B-B96C-9D799E37B6A7}"/>
                </a:ext>
              </a:extLst>
            </p:cNvPr>
            <p:cNvSpPr txBox="1"/>
            <p:nvPr/>
          </p:nvSpPr>
          <p:spPr>
            <a:xfrm>
              <a:off x="5742932" y="5714852"/>
              <a:ext cx="2050867" cy="261610"/>
            </a:xfrm>
            <a:prstGeom prst="rect">
              <a:avLst/>
            </a:prstGeom>
            <a:noFill/>
          </p:spPr>
          <p:txBody>
            <a:bodyPr wrap="square" rtlCol="0">
              <a:spAutoFit/>
            </a:bodyPr>
            <a:lstStyle/>
            <a:p>
              <a:r>
                <a:rPr lang="cs-CZ" sz="1100" dirty="0"/>
                <a:t>Obr. 6: Logo POHL Kladno s.r.o.</a:t>
              </a:r>
            </a:p>
          </p:txBody>
        </p:sp>
      </p:grpSp>
    </p:spTree>
    <p:extLst>
      <p:ext uri="{BB962C8B-B14F-4D97-AF65-F5344CB8AC3E}">
        <p14:creationId xmlns:p14="http://schemas.microsoft.com/office/powerpoint/2010/main" val="3180531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1000"/>
                                        <p:tgtEl>
                                          <p:spTgt spid="3">
                                            <p:txEl>
                                              <p:pRg st="0" end="0"/>
                                            </p:txEl>
                                          </p:spTgt>
                                        </p:tgtEl>
                                      </p:cBhvr>
                                    </p:animEffect>
                                  </p:childTnLst>
                                </p:cTn>
                              </p:par>
                            </p:childTnLst>
                          </p:cTn>
                        </p:par>
                        <p:par>
                          <p:cTn id="14" fill="hold">
                            <p:stCondLst>
                              <p:cond delay="2000"/>
                            </p:stCondLst>
                            <p:childTnLst>
                              <p:par>
                                <p:cTn id="15" presetID="16" presetClass="entr" presetSubtype="21" fill="hold" grpId="0" nodeType="after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1000"/>
                                        <p:tgtEl>
                                          <p:spTgt spid="3">
                                            <p:txEl>
                                              <p:pRg st="1" end="1"/>
                                            </p:txEl>
                                          </p:spTgt>
                                        </p:tgtEl>
                                      </p:cBhvr>
                                    </p:animEffect>
                                  </p:childTnLst>
                                </p:cTn>
                              </p:par>
                            </p:childTnLst>
                          </p:cTn>
                        </p:par>
                        <p:par>
                          <p:cTn id="18" fill="hold">
                            <p:stCondLst>
                              <p:cond delay="3000"/>
                            </p:stCondLst>
                            <p:childTnLst>
                              <p:par>
                                <p:cTn id="19" presetID="16" presetClass="entr" presetSubtype="21" fill="hold" grpId="0" nodeType="after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barn(inVertical)">
                                      <p:cBhvr>
                                        <p:cTn id="21" dur="1000"/>
                                        <p:tgtEl>
                                          <p:spTgt spid="3">
                                            <p:txEl>
                                              <p:pRg st="2" end="2"/>
                                            </p:txEl>
                                          </p:spTgt>
                                        </p:tgtEl>
                                      </p:cBhvr>
                                    </p:animEffect>
                                  </p:childTnLst>
                                </p:cTn>
                              </p:par>
                            </p:childTnLst>
                          </p:cTn>
                        </p:par>
                        <p:par>
                          <p:cTn id="22" fill="hold">
                            <p:stCondLst>
                              <p:cond delay="4000"/>
                            </p:stCondLst>
                            <p:childTnLst>
                              <p:par>
                                <p:cTn id="23" presetID="16" presetClass="entr" presetSubtype="21"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barn(inVertical)">
                                      <p:cBhvr>
                                        <p:cTn id="25" dur="1000"/>
                                        <p:tgtEl>
                                          <p:spTgt spid="3">
                                            <p:txEl>
                                              <p:pRg st="3" end="3"/>
                                            </p:txEl>
                                          </p:spTgt>
                                        </p:tgtEl>
                                      </p:cBhvr>
                                    </p:animEffect>
                                  </p:childTnLst>
                                </p:cTn>
                              </p:par>
                            </p:childTnLst>
                          </p:cTn>
                        </p:par>
                        <p:par>
                          <p:cTn id="26" fill="hold">
                            <p:stCondLst>
                              <p:cond delay="5000"/>
                            </p:stCondLst>
                            <p:childTnLst>
                              <p:par>
                                <p:cTn id="27" presetID="16" presetClass="entr" presetSubtype="21" fill="hold" grpId="0" nodeType="after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barn(inVertical)">
                                      <p:cBhvr>
                                        <p:cTn id="29" dur="1000"/>
                                        <p:tgtEl>
                                          <p:spTgt spid="3">
                                            <p:txEl>
                                              <p:pRg st="4" end="4"/>
                                            </p:txEl>
                                          </p:spTgt>
                                        </p:tgtEl>
                                      </p:cBhvr>
                                    </p:animEffect>
                                  </p:childTnLst>
                                </p:cTn>
                              </p:par>
                            </p:childTnLst>
                          </p:cTn>
                        </p:par>
                        <p:par>
                          <p:cTn id="30" fill="hold">
                            <p:stCondLst>
                              <p:cond delay="6000"/>
                            </p:stCondLst>
                            <p:childTnLst>
                              <p:par>
                                <p:cTn id="31" presetID="16" presetClass="entr" presetSubtype="21" fill="hold" grpId="0" nodeType="after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barn(inVertical)">
                                      <p:cBhvr>
                                        <p:cTn id="33" dur="1000"/>
                                        <p:tgtEl>
                                          <p:spTgt spid="3">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circle(in)">
                                      <p:cBhvr>
                                        <p:cTn id="38" dur="20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circle(in)">
                                      <p:cBhvr>
                                        <p:cTn id="43" dur="2000"/>
                                        <p:tgtEl>
                                          <p:spTgt spid="6"/>
                                        </p:tgtEl>
                                      </p:cBhvr>
                                    </p:animEffect>
                                  </p:childTnLst>
                                </p:cTn>
                              </p:par>
                              <p:par>
                                <p:cTn id="44" presetID="6" presetClass="entr" presetSubtype="16" fill="hold" nodeType="with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circle(in)">
                                      <p:cBhvr>
                                        <p:cTn id="46" dur="2000"/>
                                        <p:tgtEl>
                                          <p:spTgt spid="34"/>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circle(in)">
                                      <p:cBhvr>
                                        <p:cTn id="51" dur="2000"/>
                                        <p:tgtEl>
                                          <p:spTgt spid="15"/>
                                        </p:tgtEl>
                                      </p:cBhvr>
                                    </p:animEffect>
                                  </p:childTnLst>
                                </p:cTn>
                              </p:par>
                              <p:par>
                                <p:cTn id="52" presetID="6" presetClass="entr" presetSubtype="16" fill="hold" nodeType="with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circle(in)">
                                      <p:cBhvr>
                                        <p:cTn id="54" dur="2000"/>
                                        <p:tgtEl>
                                          <p:spTgt spid="35"/>
                                        </p:tgtEl>
                                      </p:cBhvr>
                                    </p:animEffect>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nodeType="click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circle(in)">
                                      <p:cBhvr>
                                        <p:cTn id="59" dur="2000"/>
                                        <p:tgtEl>
                                          <p:spTgt spid="24"/>
                                        </p:tgtEl>
                                      </p:cBhvr>
                                    </p:animEffect>
                                  </p:childTnLst>
                                </p:cTn>
                              </p:par>
                              <p:par>
                                <p:cTn id="60" presetID="6" presetClass="entr" presetSubtype="16" fill="hold" nodeType="with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circle(in)">
                                      <p:cBhvr>
                                        <p:cTn id="62" dur="2000"/>
                                        <p:tgtEl>
                                          <p:spTgt spid="36"/>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nodeType="click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circle(in)">
                                      <p:cBhvr>
                                        <p:cTn id="67" dur="2000"/>
                                        <p:tgtEl>
                                          <p:spTgt spid="31"/>
                                        </p:tgtEl>
                                      </p:cBhvr>
                                    </p:animEffect>
                                  </p:childTnLst>
                                </p:cTn>
                              </p:par>
                              <p:par>
                                <p:cTn id="68" presetID="6" presetClass="entr" presetSubtype="16" fill="hold" nodeType="withEffect">
                                  <p:stCondLst>
                                    <p:cond delay="0"/>
                                  </p:stCondLst>
                                  <p:childTnLst>
                                    <p:set>
                                      <p:cBhvr>
                                        <p:cTn id="69" dur="1" fill="hold">
                                          <p:stCondLst>
                                            <p:cond delay="0"/>
                                          </p:stCondLst>
                                        </p:cTn>
                                        <p:tgtEl>
                                          <p:spTgt spid="41"/>
                                        </p:tgtEl>
                                        <p:attrNameLst>
                                          <p:attrName>style.visibility</p:attrName>
                                        </p:attrNameLst>
                                      </p:cBhvr>
                                      <p:to>
                                        <p:strVal val="visible"/>
                                      </p:to>
                                    </p:set>
                                    <p:animEffect transition="in" filter="circle(in)">
                                      <p:cBhvr>
                                        <p:cTn id="70" dur="2000"/>
                                        <p:tgtEl>
                                          <p:spTgt spid="41"/>
                                        </p:tgtEl>
                                      </p:cBhvr>
                                    </p:animEffect>
                                  </p:childTnLst>
                                </p:cTn>
                              </p:par>
                            </p:childTnLst>
                          </p:cTn>
                        </p:par>
                      </p:childTnLst>
                    </p:cTn>
                  </p:par>
                  <p:par>
                    <p:cTn id="71" fill="hold">
                      <p:stCondLst>
                        <p:cond delay="indefinite"/>
                      </p:stCondLst>
                      <p:childTnLst>
                        <p:par>
                          <p:cTn id="72" fill="hold">
                            <p:stCondLst>
                              <p:cond delay="0"/>
                            </p:stCondLst>
                            <p:childTnLst>
                              <p:par>
                                <p:cTn id="73" presetID="6" presetClass="entr" presetSubtype="16" fill="hold" nodeType="clickEffect">
                                  <p:stCondLst>
                                    <p:cond delay="0"/>
                                  </p:stCondLst>
                                  <p:childTnLst>
                                    <p:set>
                                      <p:cBhvr>
                                        <p:cTn id="74" dur="1" fill="hold">
                                          <p:stCondLst>
                                            <p:cond delay="0"/>
                                          </p:stCondLst>
                                        </p:cTn>
                                        <p:tgtEl>
                                          <p:spTgt spid="39"/>
                                        </p:tgtEl>
                                        <p:attrNameLst>
                                          <p:attrName>style.visibility</p:attrName>
                                        </p:attrNameLst>
                                      </p:cBhvr>
                                      <p:to>
                                        <p:strVal val="visible"/>
                                      </p:to>
                                    </p:set>
                                    <p:animEffect transition="in" filter="circle(in)">
                                      <p:cBhvr>
                                        <p:cTn id="75" dur="2000"/>
                                        <p:tgtEl>
                                          <p:spTgt spid="39"/>
                                        </p:tgtEl>
                                      </p:cBhvr>
                                    </p:animEffect>
                                  </p:childTnLst>
                                </p:cTn>
                              </p:par>
                              <p:par>
                                <p:cTn id="76" presetID="6" presetClass="entr" presetSubtype="16" fill="hold" nodeType="withEffect">
                                  <p:stCondLst>
                                    <p:cond delay="0"/>
                                  </p:stCondLst>
                                  <p:childTnLst>
                                    <p:set>
                                      <p:cBhvr>
                                        <p:cTn id="77" dur="1" fill="hold">
                                          <p:stCondLst>
                                            <p:cond delay="0"/>
                                          </p:stCondLst>
                                        </p:cTn>
                                        <p:tgtEl>
                                          <p:spTgt spid="40"/>
                                        </p:tgtEl>
                                        <p:attrNameLst>
                                          <p:attrName>style.visibility</p:attrName>
                                        </p:attrNameLst>
                                      </p:cBhvr>
                                      <p:to>
                                        <p:strVal val="visible"/>
                                      </p:to>
                                    </p:set>
                                    <p:animEffect transition="in" filter="circle(in)">
                                      <p:cBhvr>
                                        <p:cTn id="78" dur="2000"/>
                                        <p:tgtEl>
                                          <p:spTgt spid="40"/>
                                        </p:tgtEl>
                                      </p:cBhvr>
                                    </p:animEffect>
                                  </p:childTnLst>
                                </p:cTn>
                              </p:par>
                            </p:childTnLst>
                          </p:cTn>
                        </p:par>
                      </p:childTnLst>
                    </p:cTn>
                  </p:par>
                  <p:par>
                    <p:cTn id="79" fill="hold">
                      <p:stCondLst>
                        <p:cond delay="indefinite"/>
                      </p:stCondLst>
                      <p:childTnLst>
                        <p:par>
                          <p:cTn id="80" fill="hold">
                            <p:stCondLst>
                              <p:cond delay="0"/>
                            </p:stCondLst>
                            <p:childTnLst>
                              <p:par>
                                <p:cTn id="81" presetID="6" presetClass="entr" presetSubtype="16" fill="hold" nodeType="clickEffect">
                                  <p:stCondLst>
                                    <p:cond delay="0"/>
                                  </p:stCondLst>
                                  <p:childTnLst>
                                    <p:set>
                                      <p:cBhvr>
                                        <p:cTn id="82" dur="1" fill="hold">
                                          <p:stCondLst>
                                            <p:cond delay="0"/>
                                          </p:stCondLst>
                                        </p:cTn>
                                        <p:tgtEl>
                                          <p:spTgt spid="42"/>
                                        </p:tgtEl>
                                        <p:attrNameLst>
                                          <p:attrName>style.visibility</p:attrName>
                                        </p:attrNameLst>
                                      </p:cBhvr>
                                      <p:to>
                                        <p:strVal val="visible"/>
                                      </p:to>
                                    </p:set>
                                    <p:animEffect transition="in" filter="circle(in)">
                                      <p:cBhvr>
                                        <p:cTn id="83" dur="2000"/>
                                        <p:tgtEl>
                                          <p:spTgt spid="42"/>
                                        </p:tgtEl>
                                      </p:cBhvr>
                                    </p:animEffect>
                                  </p:childTnLst>
                                </p:cTn>
                              </p:par>
                            </p:childTnLst>
                          </p:cTn>
                        </p:par>
                      </p:childTnLst>
                    </p:cTn>
                  </p:par>
                  <p:par>
                    <p:cTn id="84" fill="hold">
                      <p:stCondLst>
                        <p:cond delay="indefinite"/>
                      </p:stCondLst>
                      <p:childTnLst>
                        <p:par>
                          <p:cTn id="85" fill="hold">
                            <p:stCondLst>
                              <p:cond delay="0"/>
                            </p:stCondLst>
                            <p:childTnLst>
                              <p:par>
                                <p:cTn id="86" presetID="6" presetClass="entr" presetSubtype="16" fill="hold" nodeType="clickEffect">
                                  <p:stCondLst>
                                    <p:cond delay="0"/>
                                  </p:stCondLst>
                                  <p:childTnLst>
                                    <p:set>
                                      <p:cBhvr>
                                        <p:cTn id="87" dur="1" fill="hold">
                                          <p:stCondLst>
                                            <p:cond delay="0"/>
                                          </p:stCondLst>
                                        </p:cTn>
                                        <p:tgtEl>
                                          <p:spTgt spid="43"/>
                                        </p:tgtEl>
                                        <p:attrNameLst>
                                          <p:attrName>style.visibility</p:attrName>
                                        </p:attrNameLst>
                                      </p:cBhvr>
                                      <p:to>
                                        <p:strVal val="visible"/>
                                      </p:to>
                                    </p:set>
                                    <p:animEffect transition="in" filter="circle(in)">
                                      <p:cBhvr>
                                        <p:cTn id="88" dur="2000"/>
                                        <p:tgtEl>
                                          <p:spTgt spid="43"/>
                                        </p:tgtEl>
                                      </p:cBhvr>
                                    </p:animEffect>
                                  </p:childTnLst>
                                </p:cTn>
                              </p:par>
                            </p:childTnLst>
                          </p:cTn>
                        </p:par>
                      </p:childTnLst>
                    </p:cTn>
                  </p:par>
                  <p:par>
                    <p:cTn id="89" fill="hold">
                      <p:stCondLst>
                        <p:cond delay="indefinite"/>
                      </p:stCondLst>
                      <p:childTnLst>
                        <p:par>
                          <p:cTn id="90" fill="hold">
                            <p:stCondLst>
                              <p:cond delay="0"/>
                            </p:stCondLst>
                            <p:childTnLst>
                              <p:par>
                                <p:cTn id="91" presetID="14" presetClass="entr" presetSubtype="10" fill="hold" nodeType="clickEffect">
                                  <p:stCondLst>
                                    <p:cond delay="0"/>
                                  </p:stCondLst>
                                  <p:childTnLst>
                                    <p:set>
                                      <p:cBhvr>
                                        <p:cTn id="92" dur="1" fill="hold">
                                          <p:stCondLst>
                                            <p:cond delay="0"/>
                                          </p:stCondLst>
                                        </p:cTn>
                                        <p:tgtEl>
                                          <p:spTgt spid="44"/>
                                        </p:tgtEl>
                                        <p:attrNameLst>
                                          <p:attrName>style.visibility</p:attrName>
                                        </p:attrNameLst>
                                      </p:cBhvr>
                                      <p:to>
                                        <p:strVal val="visible"/>
                                      </p:to>
                                    </p:set>
                                    <p:animEffect transition="in" filter="randombar(horizontal)">
                                      <p:cBhvr>
                                        <p:cTn id="93" dur="500"/>
                                        <p:tgtEl>
                                          <p:spTgt spid="44"/>
                                        </p:tgtEl>
                                      </p:cBhvr>
                                    </p:animEffect>
                                  </p:childTnLst>
                                </p:cTn>
                              </p:par>
                            </p:childTnLst>
                          </p:cTn>
                        </p:par>
                      </p:childTnLst>
                    </p:cTn>
                  </p:par>
                  <p:par>
                    <p:cTn id="94" fill="hold">
                      <p:stCondLst>
                        <p:cond delay="indefinite"/>
                      </p:stCondLst>
                      <p:childTnLst>
                        <p:par>
                          <p:cTn id="95" fill="hold">
                            <p:stCondLst>
                              <p:cond delay="0"/>
                            </p:stCondLst>
                            <p:childTnLst>
                              <p:par>
                                <p:cTn id="96" presetID="14" presetClass="entr" presetSubtype="10" fill="hold" nodeType="clickEffect">
                                  <p:stCondLst>
                                    <p:cond delay="0"/>
                                  </p:stCondLst>
                                  <p:childTnLst>
                                    <p:set>
                                      <p:cBhvr>
                                        <p:cTn id="97" dur="1" fill="hold">
                                          <p:stCondLst>
                                            <p:cond delay="0"/>
                                          </p:stCondLst>
                                        </p:cTn>
                                        <p:tgtEl>
                                          <p:spTgt spid="48"/>
                                        </p:tgtEl>
                                        <p:attrNameLst>
                                          <p:attrName>style.visibility</p:attrName>
                                        </p:attrNameLst>
                                      </p:cBhvr>
                                      <p:to>
                                        <p:strVal val="visible"/>
                                      </p:to>
                                    </p:set>
                                    <p:animEffect transition="in" filter="randombar(horizontal)">
                                      <p:cBhvr>
                                        <p:cTn id="98" dur="500"/>
                                        <p:tgtEl>
                                          <p:spTgt spid="48"/>
                                        </p:tgtEl>
                                      </p:cBhvr>
                                    </p:animEffect>
                                  </p:childTnLst>
                                </p:cTn>
                              </p:par>
                            </p:childTnLst>
                          </p:cTn>
                        </p:par>
                      </p:childTnLst>
                    </p:cTn>
                  </p:par>
                  <p:par>
                    <p:cTn id="99" fill="hold">
                      <p:stCondLst>
                        <p:cond delay="indefinite"/>
                      </p:stCondLst>
                      <p:childTnLst>
                        <p:par>
                          <p:cTn id="100" fill="hold">
                            <p:stCondLst>
                              <p:cond delay="0"/>
                            </p:stCondLst>
                            <p:childTnLst>
                              <p:par>
                                <p:cTn id="101" presetID="14" presetClass="entr" presetSubtype="10" fill="hold" nodeType="clickEffect">
                                  <p:stCondLst>
                                    <p:cond delay="0"/>
                                  </p:stCondLst>
                                  <p:childTnLst>
                                    <p:set>
                                      <p:cBhvr>
                                        <p:cTn id="102" dur="1" fill="hold">
                                          <p:stCondLst>
                                            <p:cond delay="0"/>
                                          </p:stCondLst>
                                        </p:cTn>
                                        <p:tgtEl>
                                          <p:spTgt spid="53"/>
                                        </p:tgtEl>
                                        <p:attrNameLst>
                                          <p:attrName>style.visibility</p:attrName>
                                        </p:attrNameLst>
                                      </p:cBhvr>
                                      <p:to>
                                        <p:strVal val="visible"/>
                                      </p:to>
                                    </p:set>
                                    <p:animEffect transition="in" filter="randombar(horizontal)">
                                      <p:cBhvr>
                                        <p:cTn id="103"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3B0D17F-A602-4333-8826-CA23B5A18827}"/>
              </a:ext>
            </a:extLst>
          </p:cNvPr>
          <p:cNvSpPr>
            <a:spLocks noGrp="1"/>
          </p:cNvSpPr>
          <p:nvPr>
            <p:ph type="title"/>
          </p:nvPr>
        </p:nvSpPr>
        <p:spPr/>
        <p:txBody>
          <a:bodyPr/>
          <a:lstStyle/>
          <a:p>
            <a:r>
              <a:rPr lang="cs-CZ" dirty="0"/>
              <a:t>MHD Kladno</a:t>
            </a:r>
          </a:p>
        </p:txBody>
      </p:sp>
      <p:sp>
        <p:nvSpPr>
          <p:cNvPr id="3" name="Zástupný symbol pro obsah 2">
            <a:extLst>
              <a:ext uri="{FF2B5EF4-FFF2-40B4-BE49-F238E27FC236}">
                <a16:creationId xmlns:a16="http://schemas.microsoft.com/office/drawing/2014/main" id="{52208D14-A0C0-432C-96FA-20F4CFF3E6F0}"/>
              </a:ext>
            </a:extLst>
          </p:cNvPr>
          <p:cNvSpPr>
            <a:spLocks noGrp="1"/>
          </p:cNvSpPr>
          <p:nvPr>
            <p:ph idx="1"/>
          </p:nvPr>
        </p:nvSpPr>
        <p:spPr>
          <a:xfrm>
            <a:off x="1371601" y="1682319"/>
            <a:ext cx="3351320" cy="3581400"/>
          </a:xfrm>
        </p:spPr>
        <p:txBody>
          <a:bodyPr/>
          <a:lstStyle/>
          <a:p>
            <a:r>
              <a:rPr lang="cs-CZ" dirty="0"/>
              <a:t>součást PID</a:t>
            </a:r>
          </a:p>
          <a:p>
            <a:r>
              <a:rPr lang="cs-CZ" dirty="0"/>
              <a:t>určité odlišnosti</a:t>
            </a:r>
          </a:p>
          <a:p>
            <a:r>
              <a:rPr lang="cs-CZ" dirty="0"/>
              <a:t>601 – 616</a:t>
            </a:r>
          </a:p>
          <a:p>
            <a:r>
              <a:rPr lang="cs-CZ" dirty="0"/>
              <a:t>ČSAD MHD Kladno a.s.</a:t>
            </a:r>
          </a:p>
          <a:p>
            <a:r>
              <a:rPr lang="cs-CZ" dirty="0"/>
              <a:t>bez logického propojení</a:t>
            </a:r>
          </a:p>
          <a:p>
            <a:r>
              <a:rPr lang="cs-CZ" dirty="0"/>
              <a:t>nevyhovující návaznosti na železnici</a:t>
            </a:r>
          </a:p>
          <a:p>
            <a:r>
              <a:rPr lang="cs-CZ" dirty="0"/>
              <a:t>zastaralý tarif</a:t>
            </a:r>
          </a:p>
        </p:txBody>
      </p:sp>
      <p:pic>
        <p:nvPicPr>
          <p:cNvPr id="4" name="Obrázek 3">
            <a:extLst>
              <a:ext uri="{FF2B5EF4-FFF2-40B4-BE49-F238E27FC236}">
                <a16:creationId xmlns:a16="http://schemas.microsoft.com/office/drawing/2014/main" id="{921BB864-6A12-4326-A0DE-432BDF348AB0}"/>
              </a:ext>
            </a:extLst>
          </p:cNvPr>
          <p:cNvPicPr>
            <a:picLocks noChangeAspect="1"/>
          </p:cNvPicPr>
          <p:nvPr/>
        </p:nvPicPr>
        <p:blipFill rotWithShape="1">
          <a:blip r:embed="rId2"/>
          <a:srcRect l="8956" t="13333" r="24344" b="4078"/>
          <a:stretch/>
        </p:blipFill>
        <p:spPr>
          <a:xfrm>
            <a:off x="4634142" y="1338358"/>
            <a:ext cx="7146526" cy="4977601"/>
          </a:xfrm>
          <a:prstGeom prst="rect">
            <a:avLst/>
          </a:prstGeom>
        </p:spPr>
      </p:pic>
      <p:grpSp>
        <p:nvGrpSpPr>
          <p:cNvPr id="5" name="Skupina 4">
            <a:extLst>
              <a:ext uri="{FF2B5EF4-FFF2-40B4-BE49-F238E27FC236}">
                <a16:creationId xmlns:a16="http://schemas.microsoft.com/office/drawing/2014/main" id="{49FD87AA-E177-4C39-83A2-B0417AA7E191}"/>
              </a:ext>
            </a:extLst>
          </p:cNvPr>
          <p:cNvGrpSpPr/>
          <p:nvPr/>
        </p:nvGrpSpPr>
        <p:grpSpPr>
          <a:xfrm>
            <a:off x="1510888" y="5025547"/>
            <a:ext cx="2327571" cy="1740715"/>
            <a:chOff x="886917" y="4990781"/>
            <a:chExt cx="2327571" cy="1740715"/>
          </a:xfrm>
        </p:grpSpPr>
        <p:pic>
          <p:nvPicPr>
            <p:cNvPr id="6" name="Obrázek 5">
              <a:extLst>
                <a:ext uri="{FF2B5EF4-FFF2-40B4-BE49-F238E27FC236}">
                  <a16:creationId xmlns:a16="http://schemas.microsoft.com/office/drawing/2014/main" id="{911DAC9D-B312-4A8A-8926-4F2E5B58C147}"/>
                </a:ext>
              </a:extLst>
            </p:cNvPr>
            <p:cNvPicPr>
              <a:picLocks noChangeAspect="1"/>
            </p:cNvPicPr>
            <p:nvPr/>
          </p:nvPicPr>
          <p:blipFill>
            <a:blip r:embed="rId3"/>
            <a:stretch>
              <a:fillRect/>
            </a:stretch>
          </p:blipFill>
          <p:spPr>
            <a:xfrm>
              <a:off x="971977" y="4990781"/>
              <a:ext cx="2119449" cy="1479105"/>
            </a:xfrm>
            <a:prstGeom prst="rect">
              <a:avLst/>
            </a:prstGeom>
          </p:spPr>
        </p:pic>
        <p:sp>
          <p:nvSpPr>
            <p:cNvPr id="7" name="TextovéPole 6">
              <a:extLst>
                <a:ext uri="{FF2B5EF4-FFF2-40B4-BE49-F238E27FC236}">
                  <a16:creationId xmlns:a16="http://schemas.microsoft.com/office/drawing/2014/main" id="{37FD533C-A880-4E92-B2C0-F06904A3E681}"/>
                </a:ext>
              </a:extLst>
            </p:cNvPr>
            <p:cNvSpPr txBox="1"/>
            <p:nvPr/>
          </p:nvSpPr>
          <p:spPr>
            <a:xfrm>
              <a:off x="886917" y="6469886"/>
              <a:ext cx="2327571" cy="261610"/>
            </a:xfrm>
            <a:prstGeom prst="rect">
              <a:avLst/>
            </a:prstGeom>
            <a:noFill/>
          </p:spPr>
          <p:txBody>
            <a:bodyPr wrap="square" rtlCol="0">
              <a:spAutoFit/>
            </a:bodyPr>
            <a:lstStyle/>
            <a:p>
              <a:r>
                <a:rPr lang="cs-CZ" sz="1100" dirty="0"/>
                <a:t>Obr. 7: Logo ČSAD MHD Kladno a.s.</a:t>
              </a:r>
            </a:p>
          </p:txBody>
        </p:sp>
      </p:grpSp>
    </p:spTree>
    <p:extLst>
      <p:ext uri="{BB962C8B-B14F-4D97-AF65-F5344CB8AC3E}">
        <p14:creationId xmlns:p14="http://schemas.microsoft.com/office/powerpoint/2010/main" val="2442800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1000"/>
                                        <p:tgtEl>
                                          <p:spTgt spid="3">
                                            <p:txEl>
                                              <p:pRg st="0" end="0"/>
                                            </p:txEl>
                                          </p:spTgt>
                                        </p:tgtEl>
                                      </p:cBhvr>
                                    </p:animEffect>
                                  </p:childTnLst>
                                </p:cTn>
                              </p:par>
                            </p:childTnLst>
                          </p:cTn>
                        </p:par>
                        <p:par>
                          <p:cTn id="14" fill="hold">
                            <p:stCondLst>
                              <p:cond delay="2000"/>
                            </p:stCondLst>
                            <p:childTnLst>
                              <p:par>
                                <p:cTn id="15" presetID="16" presetClass="entr" presetSubtype="21" fill="hold" grpId="0" nodeType="after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1000"/>
                                        <p:tgtEl>
                                          <p:spTgt spid="3">
                                            <p:txEl>
                                              <p:pRg st="1" end="1"/>
                                            </p:txEl>
                                          </p:spTgt>
                                        </p:tgtEl>
                                      </p:cBhvr>
                                    </p:animEffect>
                                  </p:childTnLst>
                                </p:cTn>
                              </p:par>
                            </p:childTnLst>
                          </p:cTn>
                        </p:par>
                        <p:par>
                          <p:cTn id="18" fill="hold">
                            <p:stCondLst>
                              <p:cond delay="3000"/>
                            </p:stCondLst>
                            <p:childTnLst>
                              <p:par>
                                <p:cTn id="19" presetID="16" presetClass="entr" presetSubtype="21" fill="hold" grpId="0" nodeType="after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barn(inVertical)">
                                      <p:cBhvr>
                                        <p:cTn id="21" dur="1000"/>
                                        <p:tgtEl>
                                          <p:spTgt spid="3">
                                            <p:txEl>
                                              <p:pRg st="2" end="2"/>
                                            </p:txEl>
                                          </p:spTgt>
                                        </p:tgtEl>
                                      </p:cBhvr>
                                    </p:animEffect>
                                  </p:childTnLst>
                                </p:cTn>
                              </p:par>
                            </p:childTnLst>
                          </p:cTn>
                        </p:par>
                        <p:par>
                          <p:cTn id="22" fill="hold">
                            <p:stCondLst>
                              <p:cond delay="4000"/>
                            </p:stCondLst>
                            <p:childTnLst>
                              <p:par>
                                <p:cTn id="23" presetID="16" presetClass="entr" presetSubtype="21"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barn(inVertical)">
                                      <p:cBhvr>
                                        <p:cTn id="25" dur="1000"/>
                                        <p:tgtEl>
                                          <p:spTgt spid="3">
                                            <p:txEl>
                                              <p:pRg st="3" end="3"/>
                                            </p:txEl>
                                          </p:spTgt>
                                        </p:tgtEl>
                                      </p:cBhvr>
                                    </p:animEffect>
                                  </p:childTnLst>
                                </p:cTn>
                              </p:par>
                            </p:childTnLst>
                          </p:cTn>
                        </p:par>
                        <p:par>
                          <p:cTn id="26" fill="hold">
                            <p:stCondLst>
                              <p:cond delay="5000"/>
                            </p:stCondLst>
                            <p:childTnLst>
                              <p:par>
                                <p:cTn id="27" presetID="16" presetClass="entr" presetSubtype="21" fill="hold" grpId="0" nodeType="after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barn(inVertical)">
                                      <p:cBhvr>
                                        <p:cTn id="29" dur="1000"/>
                                        <p:tgtEl>
                                          <p:spTgt spid="3">
                                            <p:txEl>
                                              <p:pRg st="4" end="4"/>
                                            </p:txEl>
                                          </p:spTgt>
                                        </p:tgtEl>
                                      </p:cBhvr>
                                    </p:animEffect>
                                  </p:childTnLst>
                                </p:cTn>
                              </p:par>
                            </p:childTnLst>
                          </p:cTn>
                        </p:par>
                        <p:par>
                          <p:cTn id="30" fill="hold">
                            <p:stCondLst>
                              <p:cond delay="6000"/>
                            </p:stCondLst>
                            <p:childTnLst>
                              <p:par>
                                <p:cTn id="31" presetID="16" presetClass="entr" presetSubtype="21" fill="hold" grpId="0" nodeType="after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barn(inVertical)">
                                      <p:cBhvr>
                                        <p:cTn id="33" dur="1000"/>
                                        <p:tgtEl>
                                          <p:spTgt spid="3">
                                            <p:txEl>
                                              <p:pRg st="5" end="5"/>
                                            </p:txEl>
                                          </p:spTgt>
                                        </p:tgtEl>
                                      </p:cBhvr>
                                    </p:animEffect>
                                  </p:childTnLst>
                                </p:cTn>
                              </p:par>
                            </p:childTnLst>
                          </p:cTn>
                        </p:par>
                        <p:par>
                          <p:cTn id="34" fill="hold">
                            <p:stCondLst>
                              <p:cond delay="7000"/>
                            </p:stCondLst>
                            <p:childTnLst>
                              <p:par>
                                <p:cTn id="35" presetID="16" presetClass="entr" presetSubtype="21" fill="hold" grpId="0" nodeType="after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arn(inVertical)">
                                      <p:cBhvr>
                                        <p:cTn id="37" dur="1000"/>
                                        <p:tgtEl>
                                          <p:spTgt spid="3">
                                            <p:txEl>
                                              <p:pRg st="6" end="6"/>
                                            </p:txEl>
                                          </p:spTgt>
                                        </p:tgtEl>
                                      </p:cBhvr>
                                    </p:animEffect>
                                  </p:childTnLst>
                                </p:cTn>
                              </p:par>
                            </p:childTnLst>
                          </p:cTn>
                        </p:par>
                        <p:par>
                          <p:cTn id="38" fill="hold">
                            <p:stCondLst>
                              <p:cond delay="8000"/>
                            </p:stCondLst>
                            <p:childTnLst>
                              <p:par>
                                <p:cTn id="39" presetID="6" presetClass="entr" presetSubtype="16" fill="hold" nodeType="after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circle(in)">
                                      <p:cBhvr>
                                        <p:cTn id="41" dur="2000"/>
                                        <p:tgtEl>
                                          <p:spTgt spid="4"/>
                                        </p:tgtEl>
                                      </p:cBhvr>
                                    </p:animEffect>
                                  </p:childTnLst>
                                </p:cTn>
                              </p:par>
                            </p:childTnLst>
                          </p:cTn>
                        </p:par>
                        <p:par>
                          <p:cTn id="42" fill="hold">
                            <p:stCondLst>
                              <p:cond delay="10000"/>
                            </p:stCondLst>
                            <p:childTnLst>
                              <p:par>
                                <p:cTn id="43" presetID="14" presetClass="entr" presetSubtype="10" fill="hold" nodeType="after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randombar(horizontal)">
                                      <p:cBhvr>
                                        <p:cTn id="4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415E893-D562-477A-A59A-6555C9778DED}"/>
              </a:ext>
            </a:extLst>
          </p:cNvPr>
          <p:cNvSpPr>
            <a:spLocks noGrp="1"/>
          </p:cNvSpPr>
          <p:nvPr>
            <p:ph type="title"/>
          </p:nvPr>
        </p:nvSpPr>
        <p:spPr/>
        <p:txBody>
          <a:bodyPr/>
          <a:lstStyle/>
          <a:p>
            <a:r>
              <a:rPr lang="cs-CZ" dirty="0"/>
              <a:t>Železniční doprava</a:t>
            </a:r>
          </a:p>
        </p:txBody>
      </p:sp>
      <p:sp>
        <p:nvSpPr>
          <p:cNvPr id="3" name="Zástupný symbol pro obsah 2">
            <a:extLst>
              <a:ext uri="{FF2B5EF4-FFF2-40B4-BE49-F238E27FC236}">
                <a16:creationId xmlns:a16="http://schemas.microsoft.com/office/drawing/2014/main" id="{141DA0A7-00C5-4960-8267-23156B8008DB}"/>
              </a:ext>
            </a:extLst>
          </p:cNvPr>
          <p:cNvSpPr>
            <a:spLocks noGrp="1"/>
          </p:cNvSpPr>
          <p:nvPr>
            <p:ph idx="1"/>
          </p:nvPr>
        </p:nvSpPr>
        <p:spPr/>
        <p:txBody>
          <a:bodyPr/>
          <a:lstStyle/>
          <a:p>
            <a:r>
              <a:rPr lang="cs-CZ" dirty="0"/>
              <a:t>České dráhy</a:t>
            </a:r>
          </a:p>
          <a:p>
            <a:r>
              <a:rPr lang="cs-CZ" dirty="0"/>
              <a:t>větší pohodlí</a:t>
            </a:r>
          </a:p>
          <a:p>
            <a:r>
              <a:rPr lang="cs-CZ" dirty="0"/>
              <a:t>zastaralost tratě</a:t>
            </a:r>
          </a:p>
          <a:p>
            <a:r>
              <a:rPr lang="cs-CZ" dirty="0"/>
              <a:t>obrovský potenciál</a:t>
            </a:r>
          </a:p>
          <a:p>
            <a:r>
              <a:rPr lang="cs-CZ" dirty="0"/>
              <a:t>využití tarifu PID</a:t>
            </a:r>
          </a:p>
          <a:p>
            <a:r>
              <a:rPr lang="cs-CZ" dirty="0"/>
              <a:t>rychlíky i osobní vlaky</a:t>
            </a:r>
          </a:p>
        </p:txBody>
      </p:sp>
      <p:pic>
        <p:nvPicPr>
          <p:cNvPr id="4" name="Obrázek 3">
            <a:extLst>
              <a:ext uri="{FF2B5EF4-FFF2-40B4-BE49-F238E27FC236}">
                <a16:creationId xmlns:a16="http://schemas.microsoft.com/office/drawing/2014/main" id="{BFDC4DF7-F4A6-4630-BD8D-2EDD350D039C}"/>
              </a:ext>
            </a:extLst>
          </p:cNvPr>
          <p:cNvPicPr>
            <a:picLocks noChangeAspect="1"/>
          </p:cNvPicPr>
          <p:nvPr/>
        </p:nvPicPr>
        <p:blipFill rotWithShape="1">
          <a:blip r:embed="rId3"/>
          <a:srcRect l="15146" t="11004" r="12258" b="9127"/>
          <a:stretch/>
        </p:blipFill>
        <p:spPr>
          <a:xfrm>
            <a:off x="4286680" y="1695049"/>
            <a:ext cx="7696939" cy="4763301"/>
          </a:xfrm>
          <a:prstGeom prst="rect">
            <a:avLst/>
          </a:prstGeom>
        </p:spPr>
      </p:pic>
      <p:grpSp>
        <p:nvGrpSpPr>
          <p:cNvPr id="9" name="Skupina 8">
            <a:extLst>
              <a:ext uri="{FF2B5EF4-FFF2-40B4-BE49-F238E27FC236}">
                <a16:creationId xmlns:a16="http://schemas.microsoft.com/office/drawing/2014/main" id="{BE32AD4B-A44E-4DDA-976D-1A150C446D51}"/>
              </a:ext>
            </a:extLst>
          </p:cNvPr>
          <p:cNvGrpSpPr/>
          <p:nvPr/>
        </p:nvGrpSpPr>
        <p:grpSpPr>
          <a:xfrm>
            <a:off x="4295731" y="4859171"/>
            <a:ext cx="4219389" cy="1571511"/>
            <a:chOff x="3675529" y="4859171"/>
            <a:chExt cx="4219389" cy="1571511"/>
          </a:xfrm>
        </p:grpSpPr>
        <p:sp>
          <p:nvSpPr>
            <p:cNvPr id="5" name="Volný tvar: obrazec 4">
              <a:extLst>
                <a:ext uri="{FF2B5EF4-FFF2-40B4-BE49-F238E27FC236}">
                  <a16:creationId xmlns:a16="http://schemas.microsoft.com/office/drawing/2014/main" id="{98B3927A-0FAA-4477-94F3-1A7DD88408FE}"/>
                </a:ext>
              </a:extLst>
            </p:cNvPr>
            <p:cNvSpPr/>
            <p:nvPr/>
          </p:nvSpPr>
          <p:spPr>
            <a:xfrm>
              <a:off x="7590118" y="5522259"/>
              <a:ext cx="304800" cy="908423"/>
            </a:xfrm>
            <a:custGeom>
              <a:avLst/>
              <a:gdLst>
                <a:gd name="connsiteX0" fmla="*/ 304800 w 304800"/>
                <a:gd name="connsiteY0" fmla="*/ 908423 h 908423"/>
                <a:gd name="connsiteX1" fmla="*/ 173317 w 304800"/>
                <a:gd name="connsiteY1" fmla="*/ 591670 h 908423"/>
                <a:gd name="connsiteX2" fmla="*/ 107576 w 304800"/>
                <a:gd name="connsiteY2" fmla="*/ 179294 h 908423"/>
                <a:gd name="connsiteX3" fmla="*/ 0 w 304800"/>
                <a:gd name="connsiteY3" fmla="*/ 0 h 908423"/>
              </a:gdLst>
              <a:ahLst/>
              <a:cxnLst>
                <a:cxn ang="0">
                  <a:pos x="connsiteX0" y="connsiteY0"/>
                </a:cxn>
                <a:cxn ang="0">
                  <a:pos x="connsiteX1" y="connsiteY1"/>
                </a:cxn>
                <a:cxn ang="0">
                  <a:pos x="connsiteX2" y="connsiteY2"/>
                </a:cxn>
                <a:cxn ang="0">
                  <a:pos x="connsiteX3" y="connsiteY3"/>
                </a:cxn>
              </a:cxnLst>
              <a:rect l="l" t="t" r="r" b="b"/>
              <a:pathLst>
                <a:path w="304800" h="908423">
                  <a:moveTo>
                    <a:pt x="304800" y="908423"/>
                  </a:moveTo>
                  <a:cubicBezTo>
                    <a:pt x="255494" y="810807"/>
                    <a:pt x="206188" y="713191"/>
                    <a:pt x="173317" y="591670"/>
                  </a:cubicBezTo>
                  <a:cubicBezTo>
                    <a:pt x="140446" y="470149"/>
                    <a:pt x="136462" y="277906"/>
                    <a:pt x="107576" y="179294"/>
                  </a:cubicBezTo>
                  <a:cubicBezTo>
                    <a:pt x="78690" y="80682"/>
                    <a:pt x="20918" y="21914"/>
                    <a:pt x="0" y="0"/>
                  </a:cubicBezTo>
                </a:path>
              </a:pathLst>
            </a:custGeom>
            <a:ln w="57150"/>
          </p:spPr>
          <p:style>
            <a:lnRef idx="1">
              <a:schemeClr val="accent6"/>
            </a:lnRef>
            <a:fillRef idx="0">
              <a:schemeClr val="accent6"/>
            </a:fillRef>
            <a:effectRef idx="0">
              <a:schemeClr val="accent6"/>
            </a:effectRef>
            <a:fontRef idx="minor">
              <a:schemeClr val="tx1"/>
            </a:fontRef>
          </p:style>
          <p:txBody>
            <a:bodyPr rtlCol="0" anchor="ctr"/>
            <a:lstStyle/>
            <a:p>
              <a:pPr algn="ctr"/>
              <a:endParaRPr lang="cs-CZ"/>
            </a:p>
          </p:txBody>
        </p:sp>
        <p:sp>
          <p:nvSpPr>
            <p:cNvPr id="6" name="Volný tvar: obrazec 5">
              <a:extLst>
                <a:ext uri="{FF2B5EF4-FFF2-40B4-BE49-F238E27FC236}">
                  <a16:creationId xmlns:a16="http://schemas.microsoft.com/office/drawing/2014/main" id="{7A37F584-0451-451D-8DD9-0028336A9CD1}"/>
                </a:ext>
              </a:extLst>
            </p:cNvPr>
            <p:cNvSpPr/>
            <p:nvPr/>
          </p:nvSpPr>
          <p:spPr>
            <a:xfrm>
              <a:off x="4619811" y="5211482"/>
              <a:ext cx="2755153" cy="422723"/>
            </a:xfrm>
            <a:custGeom>
              <a:avLst/>
              <a:gdLst>
                <a:gd name="connsiteX0" fmla="*/ 2820894 w 2820894"/>
                <a:gd name="connsiteY0" fmla="*/ 286870 h 530299"/>
                <a:gd name="connsiteX1" fmla="*/ 2498164 w 2820894"/>
                <a:gd name="connsiteY1" fmla="*/ 292847 h 530299"/>
                <a:gd name="connsiteX2" fmla="*/ 2181411 w 2820894"/>
                <a:gd name="connsiteY2" fmla="*/ 508000 h 530299"/>
                <a:gd name="connsiteX3" fmla="*/ 1786964 w 2820894"/>
                <a:gd name="connsiteY3" fmla="*/ 508000 h 530299"/>
                <a:gd name="connsiteX4" fmla="*/ 394447 w 2820894"/>
                <a:gd name="connsiteY4" fmla="*/ 370541 h 530299"/>
                <a:gd name="connsiteX5" fmla="*/ 0 w 2820894"/>
                <a:gd name="connsiteY5" fmla="*/ 0 h 530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0894" h="530299">
                  <a:moveTo>
                    <a:pt x="2820894" y="286870"/>
                  </a:moveTo>
                  <a:cubicBezTo>
                    <a:pt x="2712819" y="271431"/>
                    <a:pt x="2604744" y="255992"/>
                    <a:pt x="2498164" y="292847"/>
                  </a:cubicBezTo>
                  <a:cubicBezTo>
                    <a:pt x="2391583" y="329702"/>
                    <a:pt x="2299944" y="472141"/>
                    <a:pt x="2181411" y="508000"/>
                  </a:cubicBezTo>
                  <a:cubicBezTo>
                    <a:pt x="2062878" y="543859"/>
                    <a:pt x="2084791" y="530910"/>
                    <a:pt x="1786964" y="508000"/>
                  </a:cubicBezTo>
                  <a:cubicBezTo>
                    <a:pt x="1489137" y="485090"/>
                    <a:pt x="692274" y="455208"/>
                    <a:pt x="394447" y="370541"/>
                  </a:cubicBezTo>
                  <a:cubicBezTo>
                    <a:pt x="96620" y="285874"/>
                    <a:pt x="44824" y="95623"/>
                    <a:pt x="0" y="0"/>
                  </a:cubicBezTo>
                </a:path>
              </a:pathLst>
            </a:custGeom>
            <a:ln w="57150"/>
          </p:spPr>
          <p:style>
            <a:lnRef idx="1">
              <a:schemeClr val="accent6"/>
            </a:lnRef>
            <a:fillRef idx="0">
              <a:schemeClr val="accent6"/>
            </a:fillRef>
            <a:effectRef idx="0">
              <a:schemeClr val="accent6"/>
            </a:effectRef>
            <a:fontRef idx="minor">
              <a:schemeClr val="tx1"/>
            </a:fontRef>
          </p:style>
          <p:txBody>
            <a:bodyPr rtlCol="0" anchor="ctr"/>
            <a:lstStyle/>
            <a:p>
              <a:pPr algn="ctr"/>
              <a:endParaRPr lang="cs-CZ"/>
            </a:p>
          </p:txBody>
        </p:sp>
        <p:sp>
          <p:nvSpPr>
            <p:cNvPr id="7" name="Volný tvar: obrazec 6">
              <a:extLst>
                <a:ext uri="{FF2B5EF4-FFF2-40B4-BE49-F238E27FC236}">
                  <a16:creationId xmlns:a16="http://schemas.microsoft.com/office/drawing/2014/main" id="{A436804C-46C2-4287-9149-563A88996700}"/>
                </a:ext>
              </a:extLst>
            </p:cNvPr>
            <p:cNvSpPr/>
            <p:nvPr/>
          </p:nvSpPr>
          <p:spPr>
            <a:xfrm>
              <a:off x="3675529" y="4859171"/>
              <a:ext cx="812800" cy="119229"/>
            </a:xfrm>
            <a:custGeom>
              <a:avLst/>
              <a:gdLst>
                <a:gd name="connsiteX0" fmla="*/ 812800 w 812800"/>
                <a:gd name="connsiteY0" fmla="*/ 119229 h 119229"/>
                <a:gd name="connsiteX1" fmla="*/ 621553 w 812800"/>
                <a:gd name="connsiteY1" fmla="*/ 11653 h 119229"/>
                <a:gd name="connsiteX2" fmla="*/ 292847 w 812800"/>
                <a:gd name="connsiteY2" fmla="*/ 11653 h 119229"/>
                <a:gd name="connsiteX3" fmla="*/ 0 w 812800"/>
                <a:gd name="connsiteY3" fmla="*/ 89347 h 119229"/>
              </a:gdLst>
              <a:ahLst/>
              <a:cxnLst>
                <a:cxn ang="0">
                  <a:pos x="connsiteX0" y="connsiteY0"/>
                </a:cxn>
                <a:cxn ang="0">
                  <a:pos x="connsiteX1" y="connsiteY1"/>
                </a:cxn>
                <a:cxn ang="0">
                  <a:pos x="connsiteX2" y="connsiteY2"/>
                </a:cxn>
                <a:cxn ang="0">
                  <a:pos x="connsiteX3" y="connsiteY3"/>
                </a:cxn>
              </a:cxnLst>
              <a:rect l="l" t="t" r="r" b="b"/>
              <a:pathLst>
                <a:path w="812800" h="119229">
                  <a:moveTo>
                    <a:pt x="812800" y="119229"/>
                  </a:moveTo>
                  <a:cubicBezTo>
                    <a:pt x="760506" y="74405"/>
                    <a:pt x="708212" y="29582"/>
                    <a:pt x="621553" y="11653"/>
                  </a:cubicBezTo>
                  <a:cubicBezTo>
                    <a:pt x="534894" y="-6276"/>
                    <a:pt x="396439" y="-1296"/>
                    <a:pt x="292847" y="11653"/>
                  </a:cubicBezTo>
                  <a:cubicBezTo>
                    <a:pt x="189255" y="24602"/>
                    <a:pt x="42831" y="66437"/>
                    <a:pt x="0" y="89347"/>
                  </a:cubicBezTo>
                </a:path>
              </a:pathLst>
            </a:custGeom>
            <a:ln w="57150"/>
          </p:spPr>
          <p:style>
            <a:lnRef idx="1">
              <a:schemeClr val="accent6"/>
            </a:lnRef>
            <a:fillRef idx="0">
              <a:schemeClr val="accent6"/>
            </a:fillRef>
            <a:effectRef idx="0">
              <a:schemeClr val="accent6"/>
            </a:effectRef>
            <a:fontRef idx="minor">
              <a:schemeClr val="tx1"/>
            </a:fontRef>
          </p:style>
          <p:txBody>
            <a:bodyPr rtlCol="0" anchor="ctr"/>
            <a:lstStyle/>
            <a:p>
              <a:pPr algn="ctr"/>
              <a:endParaRPr lang="cs-CZ"/>
            </a:p>
          </p:txBody>
        </p:sp>
        <p:sp>
          <p:nvSpPr>
            <p:cNvPr id="8" name="TextovéPole 7">
              <a:extLst>
                <a:ext uri="{FF2B5EF4-FFF2-40B4-BE49-F238E27FC236}">
                  <a16:creationId xmlns:a16="http://schemas.microsoft.com/office/drawing/2014/main" id="{25A2BAFD-200A-4779-8554-4B9A9D0116DA}"/>
                </a:ext>
              </a:extLst>
            </p:cNvPr>
            <p:cNvSpPr txBox="1"/>
            <p:nvPr/>
          </p:nvSpPr>
          <p:spPr>
            <a:xfrm>
              <a:off x="5091953" y="5634205"/>
              <a:ext cx="585694"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cs-CZ" dirty="0"/>
                <a:t>120</a:t>
              </a:r>
            </a:p>
          </p:txBody>
        </p:sp>
      </p:grpSp>
      <p:grpSp>
        <p:nvGrpSpPr>
          <p:cNvPr id="17" name="Skupina 16">
            <a:extLst>
              <a:ext uri="{FF2B5EF4-FFF2-40B4-BE49-F238E27FC236}">
                <a16:creationId xmlns:a16="http://schemas.microsoft.com/office/drawing/2014/main" id="{D49D8760-AC05-46CB-858C-698FAE91C088}"/>
              </a:ext>
            </a:extLst>
          </p:cNvPr>
          <p:cNvGrpSpPr/>
          <p:nvPr/>
        </p:nvGrpSpPr>
        <p:grpSpPr>
          <a:xfrm>
            <a:off x="6118527" y="1727200"/>
            <a:ext cx="4189534" cy="3677475"/>
            <a:chOff x="5498325" y="1727200"/>
            <a:chExt cx="4189534" cy="3677475"/>
          </a:xfrm>
        </p:grpSpPr>
        <p:sp>
          <p:nvSpPr>
            <p:cNvPr id="10" name="Volný tvar: obrazec 9">
              <a:extLst>
                <a:ext uri="{FF2B5EF4-FFF2-40B4-BE49-F238E27FC236}">
                  <a16:creationId xmlns:a16="http://schemas.microsoft.com/office/drawing/2014/main" id="{8A33BBA7-29E1-4FF7-A703-54D03901A5BD}"/>
                </a:ext>
              </a:extLst>
            </p:cNvPr>
            <p:cNvSpPr/>
            <p:nvPr/>
          </p:nvSpPr>
          <p:spPr>
            <a:xfrm>
              <a:off x="5701553" y="4141694"/>
              <a:ext cx="1344706" cy="1262981"/>
            </a:xfrm>
            <a:custGeom>
              <a:avLst/>
              <a:gdLst>
                <a:gd name="connsiteX0" fmla="*/ 1344706 w 1344706"/>
                <a:gd name="connsiteY0" fmla="*/ 1249082 h 1262981"/>
                <a:gd name="connsiteX1" fmla="*/ 1099671 w 1344706"/>
                <a:gd name="connsiteY1" fmla="*/ 1219200 h 1262981"/>
                <a:gd name="connsiteX2" fmla="*/ 741082 w 1344706"/>
                <a:gd name="connsiteY2" fmla="*/ 884518 h 1262981"/>
                <a:gd name="connsiteX3" fmla="*/ 0 w 1344706"/>
                <a:gd name="connsiteY3" fmla="*/ 0 h 1262981"/>
              </a:gdLst>
              <a:ahLst/>
              <a:cxnLst>
                <a:cxn ang="0">
                  <a:pos x="connsiteX0" y="connsiteY0"/>
                </a:cxn>
                <a:cxn ang="0">
                  <a:pos x="connsiteX1" y="connsiteY1"/>
                </a:cxn>
                <a:cxn ang="0">
                  <a:pos x="connsiteX2" y="connsiteY2"/>
                </a:cxn>
                <a:cxn ang="0">
                  <a:pos x="connsiteX3" y="connsiteY3"/>
                </a:cxn>
              </a:cxnLst>
              <a:rect l="l" t="t" r="r" b="b"/>
              <a:pathLst>
                <a:path w="1344706" h="1262981">
                  <a:moveTo>
                    <a:pt x="1344706" y="1249082"/>
                  </a:moveTo>
                  <a:cubicBezTo>
                    <a:pt x="1272490" y="1264521"/>
                    <a:pt x="1200275" y="1279961"/>
                    <a:pt x="1099671" y="1219200"/>
                  </a:cubicBezTo>
                  <a:cubicBezTo>
                    <a:pt x="999067" y="1158439"/>
                    <a:pt x="924360" y="1087718"/>
                    <a:pt x="741082" y="884518"/>
                  </a:cubicBezTo>
                  <a:cubicBezTo>
                    <a:pt x="557803" y="681318"/>
                    <a:pt x="278901" y="340659"/>
                    <a:pt x="0" y="0"/>
                  </a:cubicBezTo>
                </a:path>
              </a:pathLst>
            </a:custGeom>
            <a:ln w="57150"/>
          </p:spPr>
          <p:style>
            <a:lnRef idx="1">
              <a:schemeClr val="accent4"/>
            </a:lnRef>
            <a:fillRef idx="0">
              <a:schemeClr val="accent4"/>
            </a:fillRef>
            <a:effectRef idx="0">
              <a:schemeClr val="accent4"/>
            </a:effectRef>
            <a:fontRef idx="minor">
              <a:schemeClr val="tx1"/>
            </a:fontRef>
          </p:style>
          <p:txBody>
            <a:bodyPr rtlCol="0" anchor="ctr"/>
            <a:lstStyle/>
            <a:p>
              <a:pPr algn="ctr"/>
              <a:endParaRPr lang="cs-CZ"/>
            </a:p>
          </p:txBody>
        </p:sp>
        <p:sp>
          <p:nvSpPr>
            <p:cNvPr id="11" name="Volný tvar: obrazec 10">
              <a:extLst>
                <a:ext uri="{FF2B5EF4-FFF2-40B4-BE49-F238E27FC236}">
                  <a16:creationId xmlns:a16="http://schemas.microsoft.com/office/drawing/2014/main" id="{4E72C67B-2A43-4107-AB87-42939AC3F88B}"/>
                </a:ext>
              </a:extLst>
            </p:cNvPr>
            <p:cNvSpPr/>
            <p:nvPr/>
          </p:nvSpPr>
          <p:spPr>
            <a:xfrm>
              <a:off x="5498325" y="3520141"/>
              <a:ext cx="215181" cy="424330"/>
            </a:xfrm>
            <a:custGeom>
              <a:avLst/>
              <a:gdLst>
                <a:gd name="connsiteX0" fmla="*/ 65769 w 215181"/>
                <a:gd name="connsiteY0" fmla="*/ 424330 h 424330"/>
                <a:gd name="connsiteX1" fmla="*/ 28 w 215181"/>
                <a:gd name="connsiteY1" fmla="*/ 262965 h 424330"/>
                <a:gd name="connsiteX2" fmla="*/ 59793 w 215181"/>
                <a:gd name="connsiteY2" fmla="*/ 95624 h 424330"/>
                <a:gd name="connsiteX3" fmla="*/ 215181 w 215181"/>
                <a:gd name="connsiteY3" fmla="*/ 0 h 424330"/>
              </a:gdLst>
              <a:ahLst/>
              <a:cxnLst>
                <a:cxn ang="0">
                  <a:pos x="connsiteX0" y="connsiteY0"/>
                </a:cxn>
                <a:cxn ang="0">
                  <a:pos x="connsiteX1" y="connsiteY1"/>
                </a:cxn>
                <a:cxn ang="0">
                  <a:pos x="connsiteX2" y="connsiteY2"/>
                </a:cxn>
                <a:cxn ang="0">
                  <a:pos x="connsiteX3" y="connsiteY3"/>
                </a:cxn>
              </a:cxnLst>
              <a:rect l="l" t="t" r="r" b="b"/>
              <a:pathLst>
                <a:path w="215181" h="424330">
                  <a:moveTo>
                    <a:pt x="65769" y="424330"/>
                  </a:moveTo>
                  <a:cubicBezTo>
                    <a:pt x="33396" y="371039"/>
                    <a:pt x="1024" y="317749"/>
                    <a:pt x="28" y="262965"/>
                  </a:cubicBezTo>
                  <a:cubicBezTo>
                    <a:pt x="-968" y="208181"/>
                    <a:pt x="23934" y="139451"/>
                    <a:pt x="59793" y="95624"/>
                  </a:cubicBezTo>
                  <a:cubicBezTo>
                    <a:pt x="95652" y="51797"/>
                    <a:pt x="155416" y="25898"/>
                    <a:pt x="215181" y="0"/>
                  </a:cubicBezTo>
                </a:path>
              </a:pathLst>
            </a:custGeom>
            <a:ln w="57150"/>
          </p:spPr>
          <p:style>
            <a:lnRef idx="1">
              <a:schemeClr val="accent4"/>
            </a:lnRef>
            <a:fillRef idx="0">
              <a:schemeClr val="accent4"/>
            </a:fillRef>
            <a:effectRef idx="0">
              <a:schemeClr val="accent4"/>
            </a:effectRef>
            <a:fontRef idx="minor">
              <a:schemeClr val="tx1"/>
            </a:fontRef>
          </p:style>
          <p:txBody>
            <a:bodyPr rtlCol="0" anchor="ctr"/>
            <a:lstStyle/>
            <a:p>
              <a:pPr algn="ctr"/>
              <a:endParaRPr lang="cs-CZ"/>
            </a:p>
          </p:txBody>
        </p:sp>
        <p:sp>
          <p:nvSpPr>
            <p:cNvPr id="13" name="Volný tvar: obrazec 12">
              <a:extLst>
                <a:ext uri="{FF2B5EF4-FFF2-40B4-BE49-F238E27FC236}">
                  <a16:creationId xmlns:a16="http://schemas.microsoft.com/office/drawing/2014/main" id="{86D6842A-94B4-4DAF-A589-FB81A5123053}"/>
                </a:ext>
              </a:extLst>
            </p:cNvPr>
            <p:cNvSpPr/>
            <p:nvPr/>
          </p:nvSpPr>
          <p:spPr>
            <a:xfrm>
              <a:off x="5994400" y="2199341"/>
              <a:ext cx="1529976" cy="1243106"/>
            </a:xfrm>
            <a:custGeom>
              <a:avLst/>
              <a:gdLst>
                <a:gd name="connsiteX0" fmla="*/ 0 w 1529976"/>
                <a:gd name="connsiteY0" fmla="*/ 1243106 h 1243106"/>
                <a:gd name="connsiteX1" fmla="*/ 113553 w 1529976"/>
                <a:gd name="connsiteY1" fmla="*/ 1153459 h 1243106"/>
                <a:gd name="connsiteX2" fmla="*/ 203200 w 1529976"/>
                <a:gd name="connsiteY2" fmla="*/ 860612 h 1243106"/>
                <a:gd name="connsiteX3" fmla="*/ 436282 w 1529976"/>
                <a:gd name="connsiteY3" fmla="*/ 687294 h 1243106"/>
                <a:gd name="connsiteX4" fmla="*/ 920376 w 1529976"/>
                <a:gd name="connsiteY4" fmla="*/ 502024 h 1243106"/>
                <a:gd name="connsiteX5" fmla="*/ 1165412 w 1529976"/>
                <a:gd name="connsiteY5" fmla="*/ 227106 h 1243106"/>
                <a:gd name="connsiteX6" fmla="*/ 1529976 w 1529976"/>
                <a:gd name="connsiteY6" fmla="*/ 0 h 1243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9976" h="1243106">
                  <a:moveTo>
                    <a:pt x="0" y="1243106"/>
                  </a:moveTo>
                  <a:cubicBezTo>
                    <a:pt x="39843" y="1230157"/>
                    <a:pt x="79686" y="1217208"/>
                    <a:pt x="113553" y="1153459"/>
                  </a:cubicBezTo>
                  <a:cubicBezTo>
                    <a:pt x="147420" y="1089710"/>
                    <a:pt x="149412" y="938306"/>
                    <a:pt x="203200" y="860612"/>
                  </a:cubicBezTo>
                  <a:cubicBezTo>
                    <a:pt x="256988" y="782918"/>
                    <a:pt x="316753" y="747059"/>
                    <a:pt x="436282" y="687294"/>
                  </a:cubicBezTo>
                  <a:cubicBezTo>
                    <a:pt x="555811" y="627529"/>
                    <a:pt x="798855" y="578722"/>
                    <a:pt x="920376" y="502024"/>
                  </a:cubicBezTo>
                  <a:cubicBezTo>
                    <a:pt x="1041897" y="425326"/>
                    <a:pt x="1063812" y="310777"/>
                    <a:pt x="1165412" y="227106"/>
                  </a:cubicBezTo>
                  <a:cubicBezTo>
                    <a:pt x="1267012" y="143435"/>
                    <a:pt x="1437341" y="15937"/>
                    <a:pt x="1529976" y="0"/>
                  </a:cubicBezTo>
                </a:path>
              </a:pathLst>
            </a:custGeom>
            <a:ln w="57150"/>
          </p:spPr>
          <p:style>
            <a:lnRef idx="1">
              <a:schemeClr val="accent4"/>
            </a:lnRef>
            <a:fillRef idx="0">
              <a:schemeClr val="accent4"/>
            </a:fillRef>
            <a:effectRef idx="0">
              <a:schemeClr val="accent4"/>
            </a:effectRef>
            <a:fontRef idx="minor">
              <a:schemeClr val="tx1"/>
            </a:fontRef>
          </p:style>
          <p:txBody>
            <a:bodyPr rtlCol="0" anchor="ctr"/>
            <a:lstStyle/>
            <a:p>
              <a:pPr algn="ctr"/>
              <a:endParaRPr lang="cs-CZ"/>
            </a:p>
          </p:txBody>
        </p:sp>
        <p:sp>
          <p:nvSpPr>
            <p:cNvPr id="14" name="Volný tvar: obrazec 13">
              <a:extLst>
                <a:ext uri="{FF2B5EF4-FFF2-40B4-BE49-F238E27FC236}">
                  <a16:creationId xmlns:a16="http://schemas.microsoft.com/office/drawing/2014/main" id="{D29DF0B4-3CDC-4A0C-BD2E-972FA26D1DE4}"/>
                </a:ext>
              </a:extLst>
            </p:cNvPr>
            <p:cNvSpPr/>
            <p:nvPr/>
          </p:nvSpPr>
          <p:spPr>
            <a:xfrm>
              <a:off x="7750526" y="1894541"/>
              <a:ext cx="682274" cy="65741"/>
            </a:xfrm>
            <a:custGeom>
              <a:avLst/>
              <a:gdLst>
                <a:gd name="connsiteX0" fmla="*/ 956 w 682274"/>
                <a:gd name="connsiteY0" fmla="*/ 65741 h 65741"/>
                <a:gd name="connsiteX1" fmla="*/ 108533 w 682274"/>
                <a:gd name="connsiteY1" fmla="*/ 41835 h 65741"/>
                <a:gd name="connsiteX2" fmla="*/ 682274 w 682274"/>
                <a:gd name="connsiteY2" fmla="*/ 0 h 65741"/>
              </a:gdLst>
              <a:ahLst/>
              <a:cxnLst>
                <a:cxn ang="0">
                  <a:pos x="connsiteX0" y="connsiteY0"/>
                </a:cxn>
                <a:cxn ang="0">
                  <a:pos x="connsiteX1" y="connsiteY1"/>
                </a:cxn>
                <a:cxn ang="0">
                  <a:pos x="connsiteX2" y="connsiteY2"/>
                </a:cxn>
              </a:cxnLst>
              <a:rect l="l" t="t" r="r" b="b"/>
              <a:pathLst>
                <a:path w="682274" h="65741">
                  <a:moveTo>
                    <a:pt x="956" y="65741"/>
                  </a:moveTo>
                  <a:cubicBezTo>
                    <a:pt x="-2032" y="59266"/>
                    <a:pt x="-5020" y="52792"/>
                    <a:pt x="108533" y="41835"/>
                  </a:cubicBezTo>
                  <a:cubicBezTo>
                    <a:pt x="222086" y="30878"/>
                    <a:pt x="452180" y="15439"/>
                    <a:pt x="682274" y="0"/>
                  </a:cubicBezTo>
                </a:path>
              </a:pathLst>
            </a:custGeom>
            <a:ln w="57150"/>
          </p:spPr>
          <p:style>
            <a:lnRef idx="1">
              <a:schemeClr val="accent4"/>
            </a:lnRef>
            <a:fillRef idx="0">
              <a:schemeClr val="accent4"/>
            </a:fillRef>
            <a:effectRef idx="0">
              <a:schemeClr val="accent4"/>
            </a:effectRef>
            <a:fontRef idx="minor">
              <a:schemeClr val="tx1"/>
            </a:fontRef>
          </p:style>
          <p:txBody>
            <a:bodyPr rtlCol="0" anchor="ctr"/>
            <a:lstStyle/>
            <a:p>
              <a:pPr algn="ctr"/>
              <a:endParaRPr lang="cs-CZ"/>
            </a:p>
          </p:txBody>
        </p:sp>
        <p:sp>
          <p:nvSpPr>
            <p:cNvPr id="15" name="Volný tvar: obrazec 14">
              <a:extLst>
                <a:ext uri="{FF2B5EF4-FFF2-40B4-BE49-F238E27FC236}">
                  <a16:creationId xmlns:a16="http://schemas.microsoft.com/office/drawing/2014/main" id="{B5AB3709-9013-48E8-A18C-EB3EC4EA249E}"/>
                </a:ext>
              </a:extLst>
            </p:cNvPr>
            <p:cNvSpPr/>
            <p:nvPr/>
          </p:nvSpPr>
          <p:spPr>
            <a:xfrm>
              <a:off x="8803341" y="1727200"/>
              <a:ext cx="884518" cy="161365"/>
            </a:xfrm>
            <a:custGeom>
              <a:avLst/>
              <a:gdLst>
                <a:gd name="connsiteX0" fmla="*/ 0 w 884518"/>
                <a:gd name="connsiteY0" fmla="*/ 161365 h 161365"/>
                <a:gd name="connsiteX1" fmla="*/ 334683 w 884518"/>
                <a:gd name="connsiteY1" fmla="*/ 113553 h 161365"/>
                <a:gd name="connsiteX2" fmla="*/ 884518 w 884518"/>
                <a:gd name="connsiteY2" fmla="*/ 0 h 161365"/>
              </a:gdLst>
              <a:ahLst/>
              <a:cxnLst>
                <a:cxn ang="0">
                  <a:pos x="connsiteX0" y="connsiteY0"/>
                </a:cxn>
                <a:cxn ang="0">
                  <a:pos x="connsiteX1" y="connsiteY1"/>
                </a:cxn>
                <a:cxn ang="0">
                  <a:pos x="connsiteX2" y="connsiteY2"/>
                </a:cxn>
              </a:cxnLst>
              <a:rect l="l" t="t" r="r" b="b"/>
              <a:pathLst>
                <a:path w="884518" h="161365">
                  <a:moveTo>
                    <a:pt x="0" y="161365"/>
                  </a:moveTo>
                  <a:cubicBezTo>
                    <a:pt x="93631" y="150906"/>
                    <a:pt x="187263" y="140447"/>
                    <a:pt x="334683" y="113553"/>
                  </a:cubicBezTo>
                  <a:cubicBezTo>
                    <a:pt x="482103" y="86659"/>
                    <a:pt x="683310" y="43329"/>
                    <a:pt x="884518" y="0"/>
                  </a:cubicBezTo>
                </a:path>
              </a:pathLst>
            </a:custGeom>
            <a:ln w="57150"/>
          </p:spPr>
          <p:style>
            <a:lnRef idx="1">
              <a:schemeClr val="accent4"/>
            </a:lnRef>
            <a:fillRef idx="0">
              <a:schemeClr val="accent4"/>
            </a:fillRef>
            <a:effectRef idx="0">
              <a:schemeClr val="accent4"/>
            </a:effectRef>
            <a:fontRef idx="minor">
              <a:schemeClr val="tx1"/>
            </a:fontRef>
          </p:style>
          <p:txBody>
            <a:bodyPr rtlCol="0" anchor="ctr"/>
            <a:lstStyle/>
            <a:p>
              <a:pPr algn="ctr"/>
              <a:endParaRPr lang="cs-CZ"/>
            </a:p>
          </p:txBody>
        </p:sp>
        <p:sp>
          <p:nvSpPr>
            <p:cNvPr id="16" name="TextovéPole 15">
              <a:extLst>
                <a:ext uri="{FF2B5EF4-FFF2-40B4-BE49-F238E27FC236}">
                  <a16:creationId xmlns:a16="http://schemas.microsoft.com/office/drawing/2014/main" id="{8822C573-1126-4AAA-B18C-F7AD8F00243A}"/>
                </a:ext>
              </a:extLst>
            </p:cNvPr>
            <p:cNvSpPr txBox="1"/>
            <p:nvPr/>
          </p:nvSpPr>
          <p:spPr>
            <a:xfrm>
              <a:off x="6645822" y="4709458"/>
              <a:ext cx="585723"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cs-CZ" dirty="0"/>
                <a:t>093</a:t>
              </a:r>
            </a:p>
          </p:txBody>
        </p:sp>
      </p:grpSp>
      <p:grpSp>
        <p:nvGrpSpPr>
          <p:cNvPr id="30" name="Skupina 29">
            <a:extLst>
              <a:ext uri="{FF2B5EF4-FFF2-40B4-BE49-F238E27FC236}">
                <a16:creationId xmlns:a16="http://schemas.microsoft.com/office/drawing/2014/main" id="{2D5BE3EC-0864-4F69-9522-041FE3BDE490}"/>
              </a:ext>
            </a:extLst>
          </p:cNvPr>
          <p:cNvGrpSpPr/>
          <p:nvPr/>
        </p:nvGrpSpPr>
        <p:grpSpPr>
          <a:xfrm>
            <a:off x="7995166" y="5065436"/>
            <a:ext cx="1323997" cy="544920"/>
            <a:chOff x="7374964" y="5065436"/>
            <a:chExt cx="1323997" cy="544920"/>
          </a:xfrm>
        </p:grpSpPr>
        <p:sp>
          <p:nvSpPr>
            <p:cNvPr id="18" name="Ovál 17">
              <a:extLst>
                <a:ext uri="{FF2B5EF4-FFF2-40B4-BE49-F238E27FC236}">
                  <a16:creationId xmlns:a16="http://schemas.microsoft.com/office/drawing/2014/main" id="{AAA485F3-9C6C-4D7F-8045-01EAFF7BF957}"/>
                </a:ext>
              </a:extLst>
            </p:cNvPr>
            <p:cNvSpPr/>
            <p:nvPr/>
          </p:nvSpPr>
          <p:spPr>
            <a:xfrm>
              <a:off x="7374964" y="5329462"/>
              <a:ext cx="274918" cy="280894"/>
            </a:xfrm>
            <a:prstGeom prst="ellipse">
              <a:avLst/>
            </a:prstGeom>
            <a:noFill/>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cs-CZ"/>
            </a:p>
          </p:txBody>
        </p:sp>
        <p:sp>
          <p:nvSpPr>
            <p:cNvPr id="24" name="TextovéPole 23">
              <a:extLst>
                <a:ext uri="{FF2B5EF4-FFF2-40B4-BE49-F238E27FC236}">
                  <a16:creationId xmlns:a16="http://schemas.microsoft.com/office/drawing/2014/main" id="{6AA0777D-B638-4A1E-82CB-C9E2C71EA3C9}"/>
                </a:ext>
              </a:extLst>
            </p:cNvPr>
            <p:cNvSpPr txBox="1"/>
            <p:nvPr/>
          </p:nvSpPr>
          <p:spPr>
            <a:xfrm>
              <a:off x="7703669" y="5065436"/>
              <a:ext cx="995292"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cs-CZ" dirty="0"/>
                <a:t>Kladno</a:t>
              </a:r>
            </a:p>
          </p:txBody>
        </p:sp>
      </p:grpSp>
      <p:grpSp>
        <p:nvGrpSpPr>
          <p:cNvPr id="35" name="Skupina 34">
            <a:extLst>
              <a:ext uri="{FF2B5EF4-FFF2-40B4-BE49-F238E27FC236}">
                <a16:creationId xmlns:a16="http://schemas.microsoft.com/office/drawing/2014/main" id="{D5AF9383-338E-44B2-B538-30A543A029E6}"/>
              </a:ext>
            </a:extLst>
          </p:cNvPr>
          <p:cNvGrpSpPr/>
          <p:nvPr/>
        </p:nvGrpSpPr>
        <p:grpSpPr>
          <a:xfrm>
            <a:off x="5050260" y="4664946"/>
            <a:ext cx="1513750" cy="646331"/>
            <a:chOff x="4430058" y="4664946"/>
            <a:chExt cx="1513750" cy="646331"/>
          </a:xfrm>
        </p:grpSpPr>
        <p:sp>
          <p:nvSpPr>
            <p:cNvPr id="22" name="Ovál 21">
              <a:extLst>
                <a:ext uri="{FF2B5EF4-FFF2-40B4-BE49-F238E27FC236}">
                  <a16:creationId xmlns:a16="http://schemas.microsoft.com/office/drawing/2014/main" id="{0723C029-9B96-477D-AEAB-A095BBBF5990}"/>
                </a:ext>
              </a:extLst>
            </p:cNvPr>
            <p:cNvSpPr/>
            <p:nvPr/>
          </p:nvSpPr>
          <p:spPr>
            <a:xfrm>
              <a:off x="4430058" y="4933549"/>
              <a:ext cx="274918" cy="280894"/>
            </a:xfrm>
            <a:prstGeom prst="ellipse">
              <a:avLst/>
            </a:prstGeom>
            <a:noFill/>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cs-CZ"/>
            </a:p>
          </p:txBody>
        </p:sp>
        <p:sp>
          <p:nvSpPr>
            <p:cNvPr id="25" name="TextovéPole 24">
              <a:extLst>
                <a:ext uri="{FF2B5EF4-FFF2-40B4-BE49-F238E27FC236}">
                  <a16:creationId xmlns:a16="http://schemas.microsoft.com/office/drawing/2014/main" id="{6D5B88B3-8058-4CA7-B9E3-C67637AA9BA1}"/>
                </a:ext>
              </a:extLst>
            </p:cNvPr>
            <p:cNvSpPr txBox="1"/>
            <p:nvPr/>
          </p:nvSpPr>
          <p:spPr>
            <a:xfrm>
              <a:off x="4780963" y="4664946"/>
              <a:ext cx="1162845"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cs-CZ" dirty="0"/>
                <a:t>Kladno </a:t>
              </a:r>
              <a:r>
                <a:rPr lang="cs-CZ" dirty="0" err="1"/>
                <a:t>Rozdělov</a:t>
              </a:r>
              <a:endParaRPr lang="cs-CZ" dirty="0"/>
            </a:p>
          </p:txBody>
        </p:sp>
      </p:grpSp>
      <p:grpSp>
        <p:nvGrpSpPr>
          <p:cNvPr id="34" name="Skupina 33">
            <a:extLst>
              <a:ext uri="{FF2B5EF4-FFF2-40B4-BE49-F238E27FC236}">
                <a16:creationId xmlns:a16="http://schemas.microsoft.com/office/drawing/2014/main" id="{0F92C4D8-3C57-4DF2-A524-157D52FED974}"/>
              </a:ext>
            </a:extLst>
          </p:cNvPr>
          <p:cNvGrpSpPr/>
          <p:nvPr/>
        </p:nvGrpSpPr>
        <p:grpSpPr>
          <a:xfrm>
            <a:off x="6136469" y="3836749"/>
            <a:ext cx="2005180" cy="369332"/>
            <a:chOff x="5516267" y="3836749"/>
            <a:chExt cx="2005180" cy="369332"/>
          </a:xfrm>
        </p:grpSpPr>
        <p:sp>
          <p:nvSpPr>
            <p:cNvPr id="21" name="Ovál 20">
              <a:extLst>
                <a:ext uri="{FF2B5EF4-FFF2-40B4-BE49-F238E27FC236}">
                  <a16:creationId xmlns:a16="http://schemas.microsoft.com/office/drawing/2014/main" id="{628B4471-102D-4897-90AC-8656AE180BD6}"/>
                </a:ext>
              </a:extLst>
            </p:cNvPr>
            <p:cNvSpPr/>
            <p:nvPr/>
          </p:nvSpPr>
          <p:spPr>
            <a:xfrm>
              <a:off x="5516267" y="3886947"/>
              <a:ext cx="274918" cy="280894"/>
            </a:xfrm>
            <a:prstGeom prst="ellipse">
              <a:avLst/>
            </a:prstGeom>
            <a:noFill/>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cs-CZ"/>
            </a:p>
          </p:txBody>
        </p:sp>
        <p:sp>
          <p:nvSpPr>
            <p:cNvPr id="26" name="TextovéPole 25">
              <a:extLst>
                <a:ext uri="{FF2B5EF4-FFF2-40B4-BE49-F238E27FC236}">
                  <a16:creationId xmlns:a16="http://schemas.microsoft.com/office/drawing/2014/main" id="{A965DB80-394C-42DA-A117-29643B4A3841}"/>
                </a:ext>
              </a:extLst>
            </p:cNvPr>
            <p:cNvSpPr txBox="1"/>
            <p:nvPr/>
          </p:nvSpPr>
          <p:spPr>
            <a:xfrm>
              <a:off x="5883966" y="3836749"/>
              <a:ext cx="1637481"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cs-CZ" dirty="0"/>
                <a:t>Kladno - město</a:t>
              </a:r>
            </a:p>
          </p:txBody>
        </p:sp>
      </p:grpSp>
      <p:grpSp>
        <p:nvGrpSpPr>
          <p:cNvPr id="33" name="Skupina 32">
            <a:extLst>
              <a:ext uri="{FF2B5EF4-FFF2-40B4-BE49-F238E27FC236}">
                <a16:creationId xmlns:a16="http://schemas.microsoft.com/office/drawing/2014/main" id="{4B61E48D-237F-46D8-8F63-735D80E000BB}"/>
              </a:ext>
            </a:extLst>
          </p:cNvPr>
          <p:cNvGrpSpPr/>
          <p:nvPr/>
        </p:nvGrpSpPr>
        <p:grpSpPr>
          <a:xfrm>
            <a:off x="5417073" y="2666839"/>
            <a:ext cx="1197529" cy="974269"/>
            <a:chOff x="4796871" y="2666839"/>
            <a:chExt cx="1197529" cy="974269"/>
          </a:xfrm>
        </p:grpSpPr>
        <p:sp>
          <p:nvSpPr>
            <p:cNvPr id="20" name="Ovál 19">
              <a:extLst>
                <a:ext uri="{FF2B5EF4-FFF2-40B4-BE49-F238E27FC236}">
                  <a16:creationId xmlns:a16="http://schemas.microsoft.com/office/drawing/2014/main" id="{EEAA7F38-A894-45AE-B18E-ABE9C6B61551}"/>
                </a:ext>
              </a:extLst>
            </p:cNvPr>
            <p:cNvSpPr/>
            <p:nvPr/>
          </p:nvSpPr>
          <p:spPr>
            <a:xfrm>
              <a:off x="5719482" y="3360214"/>
              <a:ext cx="274918" cy="280894"/>
            </a:xfrm>
            <a:prstGeom prst="ellipse">
              <a:avLst/>
            </a:prstGeom>
            <a:noFill/>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cs-CZ"/>
            </a:p>
          </p:txBody>
        </p:sp>
        <p:sp>
          <p:nvSpPr>
            <p:cNvPr id="27" name="TextovéPole 26">
              <a:extLst>
                <a:ext uri="{FF2B5EF4-FFF2-40B4-BE49-F238E27FC236}">
                  <a16:creationId xmlns:a16="http://schemas.microsoft.com/office/drawing/2014/main" id="{52083FA9-F0CF-4379-85E2-1EF37EA150AA}"/>
                </a:ext>
              </a:extLst>
            </p:cNvPr>
            <p:cNvSpPr txBox="1"/>
            <p:nvPr/>
          </p:nvSpPr>
          <p:spPr>
            <a:xfrm>
              <a:off x="4796871" y="2666839"/>
              <a:ext cx="1175857"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cs-CZ" dirty="0"/>
                <a:t>Kladno Ostrovec</a:t>
              </a:r>
            </a:p>
          </p:txBody>
        </p:sp>
      </p:grpSp>
      <p:grpSp>
        <p:nvGrpSpPr>
          <p:cNvPr id="32" name="Skupina 31">
            <a:extLst>
              <a:ext uri="{FF2B5EF4-FFF2-40B4-BE49-F238E27FC236}">
                <a16:creationId xmlns:a16="http://schemas.microsoft.com/office/drawing/2014/main" id="{454CDF43-14C3-4149-83CC-F77F5FDFBE00}"/>
              </a:ext>
            </a:extLst>
          </p:cNvPr>
          <p:cNvGrpSpPr/>
          <p:nvPr/>
        </p:nvGrpSpPr>
        <p:grpSpPr>
          <a:xfrm>
            <a:off x="7995166" y="1974863"/>
            <a:ext cx="1027953" cy="1042660"/>
            <a:chOff x="7374964" y="1974863"/>
            <a:chExt cx="1027953" cy="1042660"/>
          </a:xfrm>
        </p:grpSpPr>
        <p:sp>
          <p:nvSpPr>
            <p:cNvPr id="19" name="Ovál 18">
              <a:extLst>
                <a:ext uri="{FF2B5EF4-FFF2-40B4-BE49-F238E27FC236}">
                  <a16:creationId xmlns:a16="http://schemas.microsoft.com/office/drawing/2014/main" id="{3DE6FCB9-D2DD-47D3-83E1-457B8E585270}"/>
                </a:ext>
              </a:extLst>
            </p:cNvPr>
            <p:cNvSpPr/>
            <p:nvPr/>
          </p:nvSpPr>
          <p:spPr>
            <a:xfrm>
              <a:off x="7503458" y="1974863"/>
              <a:ext cx="274918" cy="280894"/>
            </a:xfrm>
            <a:prstGeom prst="ellipse">
              <a:avLst/>
            </a:prstGeom>
            <a:noFill/>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cs-CZ"/>
            </a:p>
          </p:txBody>
        </p:sp>
        <p:sp>
          <p:nvSpPr>
            <p:cNvPr id="28" name="TextovéPole 27">
              <a:extLst>
                <a:ext uri="{FF2B5EF4-FFF2-40B4-BE49-F238E27FC236}">
                  <a16:creationId xmlns:a16="http://schemas.microsoft.com/office/drawing/2014/main" id="{153E746F-77DD-4AD6-98C7-A51BBF3EFAF1}"/>
                </a:ext>
              </a:extLst>
            </p:cNvPr>
            <p:cNvSpPr txBox="1"/>
            <p:nvPr/>
          </p:nvSpPr>
          <p:spPr>
            <a:xfrm>
              <a:off x="7374964" y="2371192"/>
              <a:ext cx="1027953"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cs-CZ" dirty="0"/>
                <a:t>Kladno </a:t>
              </a:r>
              <a:r>
                <a:rPr lang="cs-CZ" dirty="0" err="1"/>
                <a:t>Švermov</a:t>
              </a:r>
              <a:endParaRPr lang="cs-CZ" dirty="0"/>
            </a:p>
          </p:txBody>
        </p:sp>
      </p:grpSp>
      <p:grpSp>
        <p:nvGrpSpPr>
          <p:cNvPr id="31" name="Skupina 30">
            <a:extLst>
              <a:ext uri="{FF2B5EF4-FFF2-40B4-BE49-F238E27FC236}">
                <a16:creationId xmlns:a16="http://schemas.microsoft.com/office/drawing/2014/main" id="{460A852F-F3EC-4224-9EEA-7C0EE5274494}"/>
              </a:ext>
            </a:extLst>
          </p:cNvPr>
          <p:cNvGrpSpPr/>
          <p:nvPr/>
        </p:nvGrpSpPr>
        <p:grpSpPr>
          <a:xfrm>
            <a:off x="9110851" y="1785331"/>
            <a:ext cx="1244601" cy="851102"/>
            <a:chOff x="8490649" y="1785331"/>
            <a:chExt cx="1244601" cy="851102"/>
          </a:xfrm>
        </p:grpSpPr>
        <p:sp>
          <p:nvSpPr>
            <p:cNvPr id="23" name="Ovál 22">
              <a:extLst>
                <a:ext uri="{FF2B5EF4-FFF2-40B4-BE49-F238E27FC236}">
                  <a16:creationId xmlns:a16="http://schemas.microsoft.com/office/drawing/2014/main" id="{7D9E181B-5E4C-41E1-9438-70775660B41C}"/>
                </a:ext>
              </a:extLst>
            </p:cNvPr>
            <p:cNvSpPr/>
            <p:nvPr/>
          </p:nvSpPr>
          <p:spPr>
            <a:xfrm>
              <a:off x="8490649" y="1785331"/>
              <a:ext cx="274918" cy="280894"/>
            </a:xfrm>
            <a:prstGeom prst="ellipse">
              <a:avLst/>
            </a:prstGeom>
            <a:noFill/>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cs-CZ"/>
            </a:p>
          </p:txBody>
        </p:sp>
        <p:sp>
          <p:nvSpPr>
            <p:cNvPr id="29" name="TextovéPole 28">
              <a:extLst>
                <a:ext uri="{FF2B5EF4-FFF2-40B4-BE49-F238E27FC236}">
                  <a16:creationId xmlns:a16="http://schemas.microsoft.com/office/drawing/2014/main" id="{24F39E13-B5F1-41BC-BC7B-2DA1EA8605AB}"/>
                </a:ext>
              </a:extLst>
            </p:cNvPr>
            <p:cNvSpPr txBox="1"/>
            <p:nvPr/>
          </p:nvSpPr>
          <p:spPr>
            <a:xfrm>
              <a:off x="8814875" y="1990102"/>
              <a:ext cx="920375"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cs-CZ" dirty="0"/>
                <a:t>Kladno Dubí</a:t>
              </a:r>
            </a:p>
          </p:txBody>
        </p:sp>
      </p:grpSp>
      <p:grpSp>
        <p:nvGrpSpPr>
          <p:cNvPr id="39" name="Skupina 38">
            <a:extLst>
              <a:ext uri="{FF2B5EF4-FFF2-40B4-BE49-F238E27FC236}">
                <a16:creationId xmlns:a16="http://schemas.microsoft.com/office/drawing/2014/main" id="{8891505C-65CD-4572-9186-33F0646A4648}"/>
              </a:ext>
            </a:extLst>
          </p:cNvPr>
          <p:cNvGrpSpPr/>
          <p:nvPr/>
        </p:nvGrpSpPr>
        <p:grpSpPr>
          <a:xfrm>
            <a:off x="8257982" y="6104706"/>
            <a:ext cx="502320" cy="413467"/>
            <a:chOff x="1589567" y="5709037"/>
            <a:chExt cx="502320" cy="413467"/>
          </a:xfrm>
        </p:grpSpPr>
        <p:sp>
          <p:nvSpPr>
            <p:cNvPr id="37" name="Ovál 36">
              <a:extLst>
                <a:ext uri="{FF2B5EF4-FFF2-40B4-BE49-F238E27FC236}">
                  <a16:creationId xmlns:a16="http://schemas.microsoft.com/office/drawing/2014/main" id="{A6B10331-073A-4F06-B995-12EB9C65F038}"/>
                </a:ext>
              </a:extLst>
            </p:cNvPr>
            <p:cNvSpPr/>
            <p:nvPr/>
          </p:nvSpPr>
          <p:spPr>
            <a:xfrm>
              <a:off x="1614115" y="5709037"/>
              <a:ext cx="453224" cy="4134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8" name="TextovéPole 37">
              <a:extLst>
                <a:ext uri="{FF2B5EF4-FFF2-40B4-BE49-F238E27FC236}">
                  <a16:creationId xmlns:a16="http://schemas.microsoft.com/office/drawing/2014/main" id="{7C7BBF44-18AF-46ED-8F87-20EFF4763F48}"/>
                </a:ext>
              </a:extLst>
            </p:cNvPr>
            <p:cNvSpPr txBox="1"/>
            <p:nvPr/>
          </p:nvSpPr>
          <p:spPr>
            <a:xfrm>
              <a:off x="1589567" y="5731104"/>
              <a:ext cx="502320" cy="369332"/>
            </a:xfrm>
            <a:prstGeom prst="rect">
              <a:avLst/>
            </a:prstGeom>
            <a:noFill/>
          </p:spPr>
          <p:txBody>
            <a:bodyPr wrap="square" rtlCol="0">
              <a:spAutoFit/>
            </a:bodyPr>
            <a:lstStyle/>
            <a:p>
              <a:pPr algn="ctr"/>
              <a:r>
                <a:rPr lang="cs-CZ" b="1" dirty="0">
                  <a:solidFill>
                    <a:schemeClr val="tx2"/>
                  </a:solidFill>
                </a:rPr>
                <a:t>S5</a:t>
              </a:r>
            </a:p>
          </p:txBody>
        </p:sp>
      </p:grpSp>
      <p:grpSp>
        <p:nvGrpSpPr>
          <p:cNvPr id="40" name="Skupina 39">
            <a:extLst>
              <a:ext uri="{FF2B5EF4-FFF2-40B4-BE49-F238E27FC236}">
                <a16:creationId xmlns:a16="http://schemas.microsoft.com/office/drawing/2014/main" id="{FCC37408-6FE1-4D82-92EF-138F48704BFE}"/>
              </a:ext>
            </a:extLst>
          </p:cNvPr>
          <p:cNvGrpSpPr/>
          <p:nvPr/>
        </p:nvGrpSpPr>
        <p:grpSpPr>
          <a:xfrm>
            <a:off x="8210320" y="6103457"/>
            <a:ext cx="594742" cy="413467"/>
            <a:chOff x="1543356" y="5709037"/>
            <a:chExt cx="594742" cy="413467"/>
          </a:xfrm>
        </p:grpSpPr>
        <p:sp>
          <p:nvSpPr>
            <p:cNvPr id="41" name="Ovál 40">
              <a:extLst>
                <a:ext uri="{FF2B5EF4-FFF2-40B4-BE49-F238E27FC236}">
                  <a16:creationId xmlns:a16="http://schemas.microsoft.com/office/drawing/2014/main" id="{272910A3-F314-494F-92FF-EAD8AE51F7C3}"/>
                </a:ext>
              </a:extLst>
            </p:cNvPr>
            <p:cNvSpPr/>
            <p:nvPr/>
          </p:nvSpPr>
          <p:spPr>
            <a:xfrm>
              <a:off x="1614115" y="5709037"/>
              <a:ext cx="453224" cy="4134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2" name="TextovéPole 41">
              <a:extLst>
                <a:ext uri="{FF2B5EF4-FFF2-40B4-BE49-F238E27FC236}">
                  <a16:creationId xmlns:a16="http://schemas.microsoft.com/office/drawing/2014/main" id="{3EB99FB8-1936-443E-9014-D60C9EFAF871}"/>
                </a:ext>
              </a:extLst>
            </p:cNvPr>
            <p:cNvSpPr txBox="1"/>
            <p:nvPr/>
          </p:nvSpPr>
          <p:spPr>
            <a:xfrm>
              <a:off x="1543356" y="5733144"/>
              <a:ext cx="594742" cy="369332"/>
            </a:xfrm>
            <a:prstGeom prst="rect">
              <a:avLst/>
            </a:prstGeom>
            <a:noFill/>
          </p:spPr>
          <p:txBody>
            <a:bodyPr wrap="square" rtlCol="0">
              <a:spAutoFit/>
            </a:bodyPr>
            <a:lstStyle/>
            <a:p>
              <a:pPr algn="ctr"/>
              <a:r>
                <a:rPr lang="cs-CZ" b="1" dirty="0">
                  <a:solidFill>
                    <a:schemeClr val="tx2"/>
                  </a:solidFill>
                </a:rPr>
                <a:t>R24</a:t>
              </a:r>
            </a:p>
          </p:txBody>
        </p:sp>
      </p:grpSp>
      <p:grpSp>
        <p:nvGrpSpPr>
          <p:cNvPr id="46" name="Skupina 45">
            <a:extLst>
              <a:ext uri="{FF2B5EF4-FFF2-40B4-BE49-F238E27FC236}">
                <a16:creationId xmlns:a16="http://schemas.microsoft.com/office/drawing/2014/main" id="{FCC6F192-CCF3-49E8-9226-80DEC24FD4C3}"/>
              </a:ext>
            </a:extLst>
          </p:cNvPr>
          <p:cNvGrpSpPr/>
          <p:nvPr/>
        </p:nvGrpSpPr>
        <p:grpSpPr>
          <a:xfrm>
            <a:off x="7813265" y="5292948"/>
            <a:ext cx="594742" cy="413467"/>
            <a:chOff x="1543356" y="5709037"/>
            <a:chExt cx="594742" cy="413467"/>
          </a:xfrm>
        </p:grpSpPr>
        <p:sp>
          <p:nvSpPr>
            <p:cNvPr id="47" name="Ovál 46">
              <a:extLst>
                <a:ext uri="{FF2B5EF4-FFF2-40B4-BE49-F238E27FC236}">
                  <a16:creationId xmlns:a16="http://schemas.microsoft.com/office/drawing/2014/main" id="{C67F01BF-FCBF-4761-900A-C8993A81B186}"/>
                </a:ext>
              </a:extLst>
            </p:cNvPr>
            <p:cNvSpPr/>
            <p:nvPr/>
          </p:nvSpPr>
          <p:spPr>
            <a:xfrm>
              <a:off x="1614115" y="5709037"/>
              <a:ext cx="453224" cy="4134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8" name="TextovéPole 47">
              <a:extLst>
                <a:ext uri="{FF2B5EF4-FFF2-40B4-BE49-F238E27FC236}">
                  <a16:creationId xmlns:a16="http://schemas.microsoft.com/office/drawing/2014/main" id="{721477B3-1CE4-4C45-92BE-B1C5D094F8BB}"/>
                </a:ext>
              </a:extLst>
            </p:cNvPr>
            <p:cNvSpPr txBox="1"/>
            <p:nvPr/>
          </p:nvSpPr>
          <p:spPr>
            <a:xfrm>
              <a:off x="1543356" y="5733144"/>
              <a:ext cx="594742" cy="369332"/>
            </a:xfrm>
            <a:prstGeom prst="rect">
              <a:avLst/>
            </a:prstGeom>
            <a:noFill/>
          </p:spPr>
          <p:txBody>
            <a:bodyPr wrap="square" rtlCol="0">
              <a:spAutoFit/>
            </a:bodyPr>
            <a:lstStyle/>
            <a:p>
              <a:pPr algn="ctr"/>
              <a:r>
                <a:rPr lang="cs-CZ" b="1" dirty="0">
                  <a:solidFill>
                    <a:schemeClr val="tx2"/>
                  </a:solidFill>
                </a:rPr>
                <a:t>S45</a:t>
              </a:r>
            </a:p>
          </p:txBody>
        </p:sp>
      </p:grpSp>
      <p:grpSp>
        <p:nvGrpSpPr>
          <p:cNvPr id="43" name="Skupina 42">
            <a:extLst>
              <a:ext uri="{FF2B5EF4-FFF2-40B4-BE49-F238E27FC236}">
                <a16:creationId xmlns:a16="http://schemas.microsoft.com/office/drawing/2014/main" id="{38C0E1A7-CC83-4AFE-B5B7-FED635B6CC7A}"/>
              </a:ext>
            </a:extLst>
          </p:cNvPr>
          <p:cNvGrpSpPr/>
          <p:nvPr/>
        </p:nvGrpSpPr>
        <p:grpSpPr>
          <a:xfrm>
            <a:off x="7813265" y="5292557"/>
            <a:ext cx="594742" cy="413467"/>
            <a:chOff x="1543356" y="5709037"/>
            <a:chExt cx="594742" cy="413467"/>
          </a:xfrm>
        </p:grpSpPr>
        <p:sp>
          <p:nvSpPr>
            <p:cNvPr id="44" name="Ovál 43">
              <a:extLst>
                <a:ext uri="{FF2B5EF4-FFF2-40B4-BE49-F238E27FC236}">
                  <a16:creationId xmlns:a16="http://schemas.microsoft.com/office/drawing/2014/main" id="{272E3737-B990-4D3D-979B-5D551D721F2C}"/>
                </a:ext>
              </a:extLst>
            </p:cNvPr>
            <p:cNvSpPr/>
            <p:nvPr/>
          </p:nvSpPr>
          <p:spPr>
            <a:xfrm>
              <a:off x="1614115" y="5709037"/>
              <a:ext cx="453224" cy="4134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5" name="TextovéPole 44">
              <a:extLst>
                <a:ext uri="{FF2B5EF4-FFF2-40B4-BE49-F238E27FC236}">
                  <a16:creationId xmlns:a16="http://schemas.microsoft.com/office/drawing/2014/main" id="{A4E9A078-EBFE-43F5-A752-BE9F85A5F89E}"/>
                </a:ext>
              </a:extLst>
            </p:cNvPr>
            <p:cNvSpPr txBox="1"/>
            <p:nvPr/>
          </p:nvSpPr>
          <p:spPr>
            <a:xfrm>
              <a:off x="1543356" y="5733144"/>
              <a:ext cx="594742" cy="369332"/>
            </a:xfrm>
            <a:prstGeom prst="rect">
              <a:avLst/>
            </a:prstGeom>
            <a:noFill/>
          </p:spPr>
          <p:txBody>
            <a:bodyPr wrap="square" rtlCol="0">
              <a:spAutoFit/>
            </a:bodyPr>
            <a:lstStyle/>
            <a:p>
              <a:pPr algn="ctr"/>
              <a:r>
                <a:rPr lang="cs-CZ" b="1" dirty="0">
                  <a:solidFill>
                    <a:schemeClr val="tx2"/>
                  </a:solidFill>
                </a:rPr>
                <a:t>S50</a:t>
              </a:r>
            </a:p>
          </p:txBody>
        </p:sp>
      </p:grpSp>
      <p:grpSp>
        <p:nvGrpSpPr>
          <p:cNvPr id="51" name="Skupina 50">
            <a:extLst>
              <a:ext uri="{FF2B5EF4-FFF2-40B4-BE49-F238E27FC236}">
                <a16:creationId xmlns:a16="http://schemas.microsoft.com/office/drawing/2014/main" id="{86B6F639-5ED1-441C-A678-CA077B410B26}"/>
              </a:ext>
            </a:extLst>
          </p:cNvPr>
          <p:cNvGrpSpPr/>
          <p:nvPr/>
        </p:nvGrpSpPr>
        <p:grpSpPr>
          <a:xfrm>
            <a:off x="1257300" y="5055437"/>
            <a:ext cx="2314352" cy="1723097"/>
            <a:chOff x="1257300" y="5055437"/>
            <a:chExt cx="2314352" cy="1723097"/>
          </a:xfrm>
        </p:grpSpPr>
        <p:pic>
          <p:nvPicPr>
            <p:cNvPr id="49" name="Obrázek 48">
              <a:extLst>
                <a:ext uri="{FF2B5EF4-FFF2-40B4-BE49-F238E27FC236}">
                  <a16:creationId xmlns:a16="http://schemas.microsoft.com/office/drawing/2014/main" id="{2AFFA631-3C34-45A4-BDAE-B1E8F8E5D96D}"/>
                </a:ext>
              </a:extLst>
            </p:cNvPr>
            <p:cNvPicPr>
              <a:picLocks noChangeAspect="1"/>
            </p:cNvPicPr>
            <p:nvPr/>
          </p:nvPicPr>
          <p:blipFill>
            <a:blip r:embed="rId4"/>
            <a:stretch>
              <a:fillRect/>
            </a:stretch>
          </p:blipFill>
          <p:spPr>
            <a:xfrm>
              <a:off x="1354025" y="5055437"/>
              <a:ext cx="2217627" cy="1440668"/>
            </a:xfrm>
            <a:prstGeom prst="rect">
              <a:avLst/>
            </a:prstGeom>
          </p:spPr>
        </p:pic>
        <p:sp>
          <p:nvSpPr>
            <p:cNvPr id="50" name="TextovéPole 49">
              <a:extLst>
                <a:ext uri="{FF2B5EF4-FFF2-40B4-BE49-F238E27FC236}">
                  <a16:creationId xmlns:a16="http://schemas.microsoft.com/office/drawing/2014/main" id="{832364E2-5E3D-46C2-8AD7-960C1A3FD79B}"/>
                </a:ext>
              </a:extLst>
            </p:cNvPr>
            <p:cNvSpPr txBox="1"/>
            <p:nvPr/>
          </p:nvSpPr>
          <p:spPr>
            <a:xfrm>
              <a:off x="1257300" y="6516924"/>
              <a:ext cx="2241142" cy="261610"/>
            </a:xfrm>
            <a:prstGeom prst="rect">
              <a:avLst/>
            </a:prstGeom>
            <a:noFill/>
          </p:spPr>
          <p:txBody>
            <a:bodyPr wrap="square" rtlCol="0">
              <a:spAutoFit/>
            </a:bodyPr>
            <a:lstStyle/>
            <a:p>
              <a:r>
                <a:rPr lang="cs-CZ" sz="1100" dirty="0"/>
                <a:t>Obr. 8: Logo ČD a.s.</a:t>
              </a:r>
            </a:p>
          </p:txBody>
        </p:sp>
      </p:grpSp>
    </p:spTree>
    <p:extLst>
      <p:ext uri="{BB962C8B-B14F-4D97-AF65-F5344CB8AC3E}">
        <p14:creationId xmlns:p14="http://schemas.microsoft.com/office/powerpoint/2010/main" val="1572874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1000"/>
                                        <p:tgtEl>
                                          <p:spTgt spid="3">
                                            <p:txEl>
                                              <p:pRg st="0" end="0"/>
                                            </p:txEl>
                                          </p:spTgt>
                                        </p:tgtEl>
                                      </p:cBhvr>
                                    </p:animEffect>
                                  </p:childTnLst>
                                </p:cTn>
                              </p:par>
                            </p:childTnLst>
                          </p:cTn>
                        </p:par>
                        <p:par>
                          <p:cTn id="14" fill="hold">
                            <p:stCondLst>
                              <p:cond delay="2000"/>
                            </p:stCondLst>
                            <p:childTnLst>
                              <p:par>
                                <p:cTn id="15" presetID="16" presetClass="entr" presetSubtype="21" fill="hold" grpId="0" nodeType="after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1000"/>
                                        <p:tgtEl>
                                          <p:spTgt spid="3">
                                            <p:txEl>
                                              <p:pRg st="1" end="1"/>
                                            </p:txEl>
                                          </p:spTgt>
                                        </p:tgtEl>
                                      </p:cBhvr>
                                    </p:animEffect>
                                  </p:childTnLst>
                                </p:cTn>
                              </p:par>
                            </p:childTnLst>
                          </p:cTn>
                        </p:par>
                        <p:par>
                          <p:cTn id="18" fill="hold">
                            <p:stCondLst>
                              <p:cond delay="3000"/>
                            </p:stCondLst>
                            <p:childTnLst>
                              <p:par>
                                <p:cTn id="19" presetID="16" presetClass="entr" presetSubtype="21" fill="hold" grpId="0" nodeType="after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barn(inVertical)">
                                      <p:cBhvr>
                                        <p:cTn id="21" dur="1000"/>
                                        <p:tgtEl>
                                          <p:spTgt spid="3">
                                            <p:txEl>
                                              <p:pRg st="2" end="2"/>
                                            </p:txEl>
                                          </p:spTgt>
                                        </p:tgtEl>
                                      </p:cBhvr>
                                    </p:animEffect>
                                  </p:childTnLst>
                                </p:cTn>
                              </p:par>
                            </p:childTnLst>
                          </p:cTn>
                        </p:par>
                        <p:par>
                          <p:cTn id="22" fill="hold">
                            <p:stCondLst>
                              <p:cond delay="4000"/>
                            </p:stCondLst>
                            <p:childTnLst>
                              <p:par>
                                <p:cTn id="23" presetID="16" presetClass="entr" presetSubtype="21"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barn(inVertical)">
                                      <p:cBhvr>
                                        <p:cTn id="25" dur="1000"/>
                                        <p:tgtEl>
                                          <p:spTgt spid="3">
                                            <p:txEl>
                                              <p:pRg st="3" end="3"/>
                                            </p:txEl>
                                          </p:spTgt>
                                        </p:tgtEl>
                                      </p:cBhvr>
                                    </p:animEffect>
                                  </p:childTnLst>
                                </p:cTn>
                              </p:par>
                            </p:childTnLst>
                          </p:cTn>
                        </p:par>
                        <p:par>
                          <p:cTn id="26" fill="hold">
                            <p:stCondLst>
                              <p:cond delay="5000"/>
                            </p:stCondLst>
                            <p:childTnLst>
                              <p:par>
                                <p:cTn id="27" presetID="16" presetClass="entr" presetSubtype="21" fill="hold" grpId="0" nodeType="after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barn(inVertical)">
                                      <p:cBhvr>
                                        <p:cTn id="29" dur="1000"/>
                                        <p:tgtEl>
                                          <p:spTgt spid="3">
                                            <p:txEl>
                                              <p:pRg st="4" end="4"/>
                                            </p:txEl>
                                          </p:spTgt>
                                        </p:tgtEl>
                                      </p:cBhvr>
                                    </p:animEffect>
                                  </p:childTnLst>
                                </p:cTn>
                              </p:par>
                            </p:childTnLst>
                          </p:cTn>
                        </p:par>
                        <p:par>
                          <p:cTn id="30" fill="hold">
                            <p:stCondLst>
                              <p:cond delay="6000"/>
                            </p:stCondLst>
                            <p:childTnLst>
                              <p:par>
                                <p:cTn id="31" presetID="16" presetClass="entr" presetSubtype="21" fill="hold" grpId="0" nodeType="after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barn(inVertical)">
                                      <p:cBhvr>
                                        <p:cTn id="33" dur="1000"/>
                                        <p:tgtEl>
                                          <p:spTgt spid="3">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circle(in)">
                                      <p:cBhvr>
                                        <p:cTn id="38" dur="2000"/>
                                        <p:tgtEl>
                                          <p:spTgt spid="4"/>
                                        </p:tgtEl>
                                      </p:cBhvr>
                                    </p:animEffect>
                                  </p:childTnLst>
                                </p:cTn>
                              </p:par>
                            </p:childTnLst>
                          </p:cTn>
                        </p:par>
                        <p:par>
                          <p:cTn id="39" fill="hold">
                            <p:stCondLst>
                              <p:cond delay="2000"/>
                            </p:stCondLst>
                            <p:childTnLst>
                              <p:par>
                                <p:cTn id="40" presetID="16" presetClass="entr" presetSubtype="21" fill="hold" nodeType="after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barn(inVertical)">
                                      <p:cBhvr>
                                        <p:cTn id="42" dur="500"/>
                                        <p:tgtEl>
                                          <p:spTgt spid="30"/>
                                        </p:tgtEl>
                                      </p:cBhvr>
                                    </p:animEffect>
                                  </p:childTnLst>
                                </p:cTn>
                              </p:par>
                            </p:childTnLst>
                          </p:cTn>
                        </p:par>
                        <p:par>
                          <p:cTn id="43" fill="hold">
                            <p:stCondLst>
                              <p:cond delay="2500"/>
                            </p:stCondLst>
                            <p:childTnLst>
                              <p:par>
                                <p:cTn id="44" presetID="16" presetClass="entr" presetSubtype="21" fill="hold" nodeType="after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barn(inVertical)">
                                      <p:cBhvr>
                                        <p:cTn id="46" dur="500"/>
                                        <p:tgtEl>
                                          <p:spTgt spid="35"/>
                                        </p:tgtEl>
                                      </p:cBhvr>
                                    </p:animEffect>
                                  </p:childTnLst>
                                </p:cTn>
                              </p:par>
                            </p:childTnLst>
                          </p:cTn>
                        </p:par>
                        <p:par>
                          <p:cTn id="47" fill="hold">
                            <p:stCondLst>
                              <p:cond delay="3000"/>
                            </p:stCondLst>
                            <p:childTnLst>
                              <p:par>
                                <p:cTn id="48" presetID="16" presetClass="entr" presetSubtype="21" fill="hold" nodeType="after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barn(inVertical)">
                                      <p:cBhvr>
                                        <p:cTn id="50" dur="500"/>
                                        <p:tgtEl>
                                          <p:spTgt spid="34"/>
                                        </p:tgtEl>
                                      </p:cBhvr>
                                    </p:animEffect>
                                  </p:childTnLst>
                                </p:cTn>
                              </p:par>
                            </p:childTnLst>
                          </p:cTn>
                        </p:par>
                        <p:par>
                          <p:cTn id="51" fill="hold">
                            <p:stCondLst>
                              <p:cond delay="3500"/>
                            </p:stCondLst>
                            <p:childTnLst>
                              <p:par>
                                <p:cTn id="52" presetID="16" presetClass="entr" presetSubtype="21" fill="hold" nodeType="after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barn(inVertical)">
                                      <p:cBhvr>
                                        <p:cTn id="54" dur="500"/>
                                        <p:tgtEl>
                                          <p:spTgt spid="33"/>
                                        </p:tgtEl>
                                      </p:cBhvr>
                                    </p:animEffect>
                                  </p:childTnLst>
                                </p:cTn>
                              </p:par>
                            </p:childTnLst>
                          </p:cTn>
                        </p:par>
                        <p:par>
                          <p:cTn id="55" fill="hold">
                            <p:stCondLst>
                              <p:cond delay="4000"/>
                            </p:stCondLst>
                            <p:childTnLst>
                              <p:par>
                                <p:cTn id="56" presetID="16" presetClass="entr" presetSubtype="21" fill="hold" nodeType="after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barn(inVertical)">
                                      <p:cBhvr>
                                        <p:cTn id="58" dur="500"/>
                                        <p:tgtEl>
                                          <p:spTgt spid="32"/>
                                        </p:tgtEl>
                                      </p:cBhvr>
                                    </p:animEffect>
                                  </p:childTnLst>
                                </p:cTn>
                              </p:par>
                            </p:childTnLst>
                          </p:cTn>
                        </p:par>
                        <p:par>
                          <p:cTn id="59" fill="hold">
                            <p:stCondLst>
                              <p:cond delay="4500"/>
                            </p:stCondLst>
                            <p:childTnLst>
                              <p:par>
                                <p:cTn id="60" presetID="16" presetClass="entr" presetSubtype="21" fill="hold" nodeType="after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barn(inVertical)">
                                      <p:cBhvr>
                                        <p:cTn id="62" dur="500"/>
                                        <p:tgtEl>
                                          <p:spTgt spid="31"/>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wipe(down)">
                                      <p:cBhvr>
                                        <p:cTn id="67" dur="500"/>
                                        <p:tgtEl>
                                          <p:spTgt spid="9"/>
                                        </p:tgtEl>
                                      </p:cBhvr>
                                    </p:animEffect>
                                  </p:childTnLst>
                                </p:cTn>
                              </p:par>
                            </p:childTnLst>
                          </p:cTn>
                        </p:par>
                        <p:par>
                          <p:cTn id="68" fill="hold">
                            <p:stCondLst>
                              <p:cond delay="500"/>
                            </p:stCondLst>
                            <p:childTnLst>
                              <p:par>
                                <p:cTn id="69" presetID="22" presetClass="entr" presetSubtype="4" fill="hold" nodeType="after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wipe(down)">
                                      <p:cBhvr>
                                        <p:cTn id="71" dur="500"/>
                                        <p:tgtEl>
                                          <p:spTgt spid="17"/>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39"/>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0" presetClass="path" presetSubtype="0" accel="50000" decel="50000" fill="hold" nodeType="clickEffect">
                                  <p:stCondLst>
                                    <p:cond delay="0"/>
                                  </p:stCondLst>
                                  <p:childTnLst>
                                    <p:animMotion origin="layout" path="M 0.00117 0.00023 L -0.00899 -0.03565 L -0.01407 -0.10046 L -0.03868 -0.12917 L -0.07058 -0.13519 L -0.08282 -0.13611 L -0.11368 -0.17685 L -0.17631 -0.30926 L -0.19206 -0.35093 L -0.19532 -0.36898 L -0.19089 -0.39583 L -0.16901 -0.41158 " pathEditMode="relative" ptsTypes="AAAAAAAAAAAA">
                                      <p:cBhvr>
                                        <p:cTn id="79" dur="5000" fill="hold"/>
                                        <p:tgtEl>
                                          <p:spTgt spid="39"/>
                                        </p:tgtEl>
                                        <p:attrNameLst>
                                          <p:attrName>ppt_x</p:attrName>
                                          <p:attrName>ppt_y</p:attrName>
                                        </p:attrNameLst>
                                      </p:cBhvr>
                                    </p:animMotion>
                                  </p:childTnLst>
                                </p:cTn>
                              </p:par>
                            </p:childTnLst>
                          </p:cTn>
                        </p:par>
                      </p:childTnLst>
                    </p:cTn>
                  </p:par>
                  <p:par>
                    <p:cTn id="80" fill="hold">
                      <p:stCondLst>
                        <p:cond delay="indefinite"/>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39"/>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nodeType="clickEffect">
                                  <p:stCondLst>
                                    <p:cond delay="0"/>
                                  </p:stCondLst>
                                  <p:childTnLst>
                                    <p:set>
                                      <p:cBhvr>
                                        <p:cTn id="87" dur="1" fill="hold">
                                          <p:stCondLst>
                                            <p:cond delay="0"/>
                                          </p:stCondLst>
                                        </p:cTn>
                                        <p:tgtEl>
                                          <p:spTgt spid="40"/>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0" presetClass="path" presetSubtype="0" accel="50000" decel="50000" fill="hold" nodeType="clickEffect">
                                  <p:stCondLst>
                                    <p:cond delay="0"/>
                                  </p:stCondLst>
                                  <p:childTnLst>
                                    <p:animMotion origin="layout" path="M -0.00091 -0.00162 L -0.00769 -0.02963 L -0.01159 -0.08449 L -0.03125 -0.12431 L -0.05925 -0.13125 L -0.08099 -0.11435 L -0.09948 -0.09931 L -0.15886 -0.10625 L -0.23998 -0.11829 L -0.26185 -0.14028 L -0.27696 -0.19491 L -0.31107 -0.21574 L -0.34349 -0.20301 " pathEditMode="relative" ptsTypes="AAAAAAAAAAAAA">
                                      <p:cBhvr>
                                        <p:cTn id="91" dur="4500" fill="hold"/>
                                        <p:tgtEl>
                                          <p:spTgt spid="40"/>
                                        </p:tgtEl>
                                        <p:attrNameLst>
                                          <p:attrName>ppt_x</p:attrName>
                                          <p:attrName>ppt_y</p:attrName>
                                        </p:attrNameLst>
                                      </p:cBhvr>
                                    </p:animMotion>
                                  </p:childTnLst>
                                </p:cTn>
                              </p:par>
                            </p:childTnLst>
                          </p:cTn>
                        </p:par>
                      </p:childTnLst>
                    </p:cTn>
                  </p:par>
                  <p:par>
                    <p:cTn id="92" fill="hold">
                      <p:stCondLst>
                        <p:cond delay="indefinite"/>
                      </p:stCondLst>
                      <p:childTnLst>
                        <p:par>
                          <p:cTn id="93" fill="hold">
                            <p:stCondLst>
                              <p:cond delay="0"/>
                            </p:stCondLst>
                            <p:childTnLst>
                              <p:par>
                                <p:cTn id="94" presetID="1" presetClass="exit" presetSubtype="0" fill="hold" nodeType="clickEffect">
                                  <p:stCondLst>
                                    <p:cond delay="0"/>
                                  </p:stCondLst>
                                  <p:childTnLst>
                                    <p:set>
                                      <p:cBhvr>
                                        <p:cTn id="95" dur="1" fill="hold">
                                          <p:stCondLst>
                                            <p:cond delay="0"/>
                                          </p:stCondLst>
                                        </p:cTn>
                                        <p:tgtEl>
                                          <p:spTgt spid="40"/>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nodeType="clickEffect">
                                  <p:stCondLst>
                                    <p:cond delay="0"/>
                                  </p:stCondLst>
                                  <p:childTnLst>
                                    <p:set>
                                      <p:cBhvr>
                                        <p:cTn id="99" dur="1" fill="hold">
                                          <p:stCondLst>
                                            <p:cond delay="0"/>
                                          </p:stCondLst>
                                        </p:cTn>
                                        <p:tgtEl>
                                          <p:spTgt spid="46"/>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0" presetClass="path" presetSubtype="0" accel="50000" decel="50000" fill="hold" nodeType="clickEffect">
                                  <p:stCondLst>
                                    <p:cond delay="0"/>
                                  </p:stCondLst>
                                  <p:childTnLst>
                                    <p:animMotion origin="layout" path="M 0.00131 0.00023 L -0.02434 -0.01481 L -0.04505 -0.01389 L -0.05742 -0.02384 L -0.15924 -0.22569 L -0.16145 -0.26157 L -0.14752 -0.2875 L -0.11679 -0.3044 L -0.11054 -0.32222 L -0.10664 -0.35509 L -0.08815 -0.37801 L -0.04908 -0.40301 L -0.01315 -0.46366 L 0.02097 -0.49954 L 0.04336 -0.52129 L 0.14076 -0.53125 L 0.18946 -0.55208 " pathEditMode="relative" ptsTypes="AAAAAAAAAAAAAAAAA">
                                      <p:cBhvr>
                                        <p:cTn id="103" dur="5000" fill="hold"/>
                                        <p:tgtEl>
                                          <p:spTgt spid="46"/>
                                        </p:tgtEl>
                                        <p:attrNameLst>
                                          <p:attrName>ppt_x</p:attrName>
                                          <p:attrName>ppt_y</p:attrName>
                                        </p:attrNameLst>
                                      </p:cBhvr>
                                    </p:animMotion>
                                  </p:childTnLst>
                                </p:cTn>
                              </p:par>
                            </p:childTnLst>
                          </p:cTn>
                        </p:par>
                      </p:childTnLst>
                    </p:cTn>
                  </p:par>
                  <p:par>
                    <p:cTn id="104" fill="hold">
                      <p:stCondLst>
                        <p:cond delay="indefinite"/>
                      </p:stCondLst>
                      <p:childTnLst>
                        <p:par>
                          <p:cTn id="105" fill="hold">
                            <p:stCondLst>
                              <p:cond delay="0"/>
                            </p:stCondLst>
                            <p:childTnLst>
                              <p:par>
                                <p:cTn id="106" presetID="1" presetClass="exit" presetSubtype="0" fill="hold" nodeType="clickEffect">
                                  <p:stCondLst>
                                    <p:cond delay="0"/>
                                  </p:stCondLst>
                                  <p:childTnLst>
                                    <p:set>
                                      <p:cBhvr>
                                        <p:cTn id="107" dur="1" fill="hold">
                                          <p:stCondLst>
                                            <p:cond delay="0"/>
                                          </p:stCondLst>
                                        </p:cTn>
                                        <p:tgtEl>
                                          <p:spTgt spid="46"/>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1" presetClass="entr" presetSubtype="0" fill="hold" nodeType="clickEffect">
                                  <p:stCondLst>
                                    <p:cond delay="0"/>
                                  </p:stCondLst>
                                  <p:childTnLst>
                                    <p:set>
                                      <p:cBhvr>
                                        <p:cTn id="111" dur="1" fill="hold">
                                          <p:stCondLst>
                                            <p:cond delay="0"/>
                                          </p:stCondLst>
                                        </p:cTn>
                                        <p:tgtEl>
                                          <p:spTgt spid="43"/>
                                        </p:tgtEl>
                                        <p:attrNameLst>
                                          <p:attrName>style.visibility</p:attrName>
                                        </p:attrNameLst>
                                      </p:cBhvr>
                                      <p:to>
                                        <p:strVal val="visible"/>
                                      </p:to>
                                    </p:set>
                                  </p:childTnLst>
                                </p:cTn>
                              </p:par>
                            </p:childTnLst>
                          </p:cTn>
                        </p:par>
                      </p:childTnLst>
                    </p:cTn>
                  </p:par>
                  <p:par>
                    <p:cTn id="112" fill="hold">
                      <p:stCondLst>
                        <p:cond delay="indefinite"/>
                      </p:stCondLst>
                      <p:childTnLst>
                        <p:par>
                          <p:cTn id="113" fill="hold">
                            <p:stCondLst>
                              <p:cond delay="0"/>
                            </p:stCondLst>
                            <p:childTnLst>
                              <p:par>
                                <p:cTn id="114" presetID="0" presetClass="path" presetSubtype="0" accel="50000" decel="50000" fill="hold" nodeType="clickEffect">
                                  <p:stCondLst>
                                    <p:cond delay="0"/>
                                  </p:stCondLst>
                                  <p:childTnLst>
                                    <p:animMotion origin="layout" path="M 0.003 -1.85185E-6 L -0.02395 -0.01389 L -0.04075 -0.00787 L -0.06145 0.01806 L -0.20755 -0.00301 L -0.22317 -0.01597 L -0.2332 -0.04375 L -0.2483 -0.08264 L -0.26966 -0.09444 L -0.30872 -0.08657 " pathEditMode="relative" ptsTypes="AAAAAAAAAA">
                                      <p:cBhvr>
                                        <p:cTn id="115" dur="2000" fill="hold"/>
                                        <p:tgtEl>
                                          <p:spTgt spid="43"/>
                                        </p:tgtEl>
                                        <p:attrNameLst>
                                          <p:attrName>ppt_x</p:attrName>
                                          <p:attrName>ppt_y</p:attrName>
                                        </p:attrNameLst>
                                      </p:cBhvr>
                                    </p:animMotion>
                                  </p:childTnLst>
                                </p:cTn>
                              </p:par>
                            </p:childTnLst>
                          </p:cTn>
                        </p:par>
                      </p:childTnLst>
                    </p:cTn>
                  </p:par>
                  <p:par>
                    <p:cTn id="116" fill="hold">
                      <p:stCondLst>
                        <p:cond delay="indefinite"/>
                      </p:stCondLst>
                      <p:childTnLst>
                        <p:par>
                          <p:cTn id="117" fill="hold">
                            <p:stCondLst>
                              <p:cond delay="0"/>
                            </p:stCondLst>
                            <p:childTnLst>
                              <p:par>
                                <p:cTn id="118" presetID="1" presetClass="exit" presetSubtype="0" fill="hold" nodeType="clickEffect">
                                  <p:stCondLst>
                                    <p:cond delay="0"/>
                                  </p:stCondLst>
                                  <p:childTnLst>
                                    <p:set>
                                      <p:cBhvr>
                                        <p:cTn id="119" dur="1" fill="hold">
                                          <p:stCondLst>
                                            <p:cond delay="0"/>
                                          </p:stCondLst>
                                        </p:cTn>
                                        <p:tgtEl>
                                          <p:spTgt spid="43"/>
                                        </p:tgtEl>
                                        <p:attrNameLst>
                                          <p:attrName>style.visibility</p:attrName>
                                        </p:attrNameLst>
                                      </p:cBhvr>
                                      <p:to>
                                        <p:strVal val="hidden"/>
                                      </p:to>
                                    </p:set>
                                  </p:childTnLst>
                                </p:cTn>
                              </p:par>
                            </p:childTnLst>
                          </p:cTn>
                        </p:par>
                      </p:childTnLst>
                    </p:cTn>
                  </p:par>
                  <p:par>
                    <p:cTn id="120" fill="hold">
                      <p:stCondLst>
                        <p:cond delay="indefinite"/>
                      </p:stCondLst>
                      <p:childTnLst>
                        <p:par>
                          <p:cTn id="121" fill="hold">
                            <p:stCondLst>
                              <p:cond delay="0"/>
                            </p:stCondLst>
                            <p:childTnLst>
                              <p:par>
                                <p:cTn id="122" presetID="6" presetClass="entr" presetSubtype="16" fill="hold" nodeType="clickEffect">
                                  <p:stCondLst>
                                    <p:cond delay="0"/>
                                  </p:stCondLst>
                                  <p:childTnLst>
                                    <p:set>
                                      <p:cBhvr>
                                        <p:cTn id="123" dur="1" fill="hold">
                                          <p:stCondLst>
                                            <p:cond delay="0"/>
                                          </p:stCondLst>
                                        </p:cTn>
                                        <p:tgtEl>
                                          <p:spTgt spid="51"/>
                                        </p:tgtEl>
                                        <p:attrNameLst>
                                          <p:attrName>style.visibility</p:attrName>
                                        </p:attrNameLst>
                                      </p:cBhvr>
                                      <p:to>
                                        <p:strVal val="visible"/>
                                      </p:to>
                                    </p:set>
                                    <p:animEffect transition="in" filter="circle(in)">
                                      <p:cBhvr>
                                        <p:cTn id="124" dur="20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BB652F1-7B32-44FF-9266-D0E0A111B018}"/>
              </a:ext>
            </a:extLst>
          </p:cNvPr>
          <p:cNvSpPr>
            <a:spLocks noGrp="1"/>
          </p:cNvSpPr>
          <p:nvPr>
            <p:ph type="title"/>
          </p:nvPr>
        </p:nvSpPr>
        <p:spPr/>
        <p:txBody>
          <a:bodyPr/>
          <a:lstStyle/>
          <a:p>
            <a:r>
              <a:rPr lang="cs-CZ" dirty="0"/>
              <a:t>Návrh změn</a:t>
            </a:r>
          </a:p>
        </p:txBody>
      </p:sp>
      <p:sp>
        <p:nvSpPr>
          <p:cNvPr id="3" name="Zástupný symbol pro obsah 2">
            <a:extLst>
              <a:ext uri="{FF2B5EF4-FFF2-40B4-BE49-F238E27FC236}">
                <a16:creationId xmlns:a16="http://schemas.microsoft.com/office/drawing/2014/main" id="{BCD706DE-B1B3-4E7F-90DF-F3A4673C8A7E}"/>
              </a:ext>
            </a:extLst>
          </p:cNvPr>
          <p:cNvSpPr>
            <a:spLocks noGrp="1"/>
          </p:cNvSpPr>
          <p:nvPr>
            <p:ph idx="1"/>
          </p:nvPr>
        </p:nvSpPr>
        <p:spPr/>
        <p:txBody>
          <a:bodyPr/>
          <a:lstStyle/>
          <a:p>
            <a:r>
              <a:rPr lang="cs-CZ" dirty="0"/>
              <a:t>Tarifní změny</a:t>
            </a:r>
          </a:p>
          <a:p>
            <a:r>
              <a:rPr lang="cs-CZ" dirty="0"/>
              <a:t>Změna zastávek v obci Jeneč</a:t>
            </a:r>
          </a:p>
          <a:p>
            <a:r>
              <a:rPr lang="cs-CZ" dirty="0"/>
              <a:t>Změny linkového vedení</a:t>
            </a:r>
          </a:p>
          <a:p>
            <a:pPr lvl="1"/>
            <a:r>
              <a:rPr lang="cs-CZ" dirty="0"/>
              <a:t>Linky 399+603</a:t>
            </a:r>
          </a:p>
          <a:p>
            <a:pPr lvl="1"/>
            <a:r>
              <a:rPr lang="cs-CZ" dirty="0"/>
              <a:t>Kladno – Praha, Zličín</a:t>
            </a:r>
          </a:p>
          <a:p>
            <a:pPr lvl="1"/>
            <a:r>
              <a:rPr lang="cs-CZ" dirty="0"/>
              <a:t>Kladno – Letiště Václava Havla</a:t>
            </a:r>
          </a:p>
          <a:p>
            <a:pPr lvl="1"/>
            <a:r>
              <a:rPr lang="cs-CZ" dirty="0"/>
              <a:t>Kladno – Buštěhrad – Okoř</a:t>
            </a:r>
          </a:p>
          <a:p>
            <a:pPr lvl="1"/>
            <a:r>
              <a:rPr lang="cs-CZ" dirty="0"/>
              <a:t>Kladno – Buštěhrad</a:t>
            </a:r>
          </a:p>
          <a:p>
            <a:pPr lvl="1"/>
            <a:endParaRPr lang="cs-CZ" dirty="0"/>
          </a:p>
        </p:txBody>
      </p:sp>
    </p:spTree>
    <p:extLst>
      <p:ext uri="{BB962C8B-B14F-4D97-AF65-F5344CB8AC3E}">
        <p14:creationId xmlns:p14="http://schemas.microsoft.com/office/powerpoint/2010/main" val="22444651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478837D-0816-499C-892F-8F17598DB4C9}"/>
              </a:ext>
            </a:extLst>
          </p:cNvPr>
          <p:cNvSpPr>
            <a:spLocks noGrp="1"/>
          </p:cNvSpPr>
          <p:nvPr>
            <p:ph type="title"/>
          </p:nvPr>
        </p:nvSpPr>
        <p:spPr/>
        <p:txBody>
          <a:bodyPr/>
          <a:lstStyle/>
          <a:p>
            <a:r>
              <a:rPr lang="cs-CZ" dirty="0"/>
              <a:t>Tarifní změny</a:t>
            </a:r>
          </a:p>
        </p:txBody>
      </p:sp>
      <p:graphicFrame>
        <p:nvGraphicFramePr>
          <p:cNvPr id="4" name="Objekt 3">
            <a:extLst>
              <a:ext uri="{FF2B5EF4-FFF2-40B4-BE49-F238E27FC236}">
                <a16:creationId xmlns:a16="http://schemas.microsoft.com/office/drawing/2014/main" id="{EF5F7A57-8B92-49C0-B9A1-C57257A0A484}"/>
              </a:ext>
            </a:extLst>
          </p:cNvPr>
          <p:cNvGraphicFramePr>
            <a:graphicFrameLocks noChangeAspect="1"/>
          </p:cNvGraphicFramePr>
          <p:nvPr>
            <p:extLst>
              <p:ext uri="{D42A27DB-BD31-4B8C-83A1-F6EECF244321}">
                <p14:modId xmlns:p14="http://schemas.microsoft.com/office/powerpoint/2010/main" val="1152419924"/>
              </p:ext>
            </p:extLst>
          </p:nvPr>
        </p:nvGraphicFramePr>
        <p:xfrm>
          <a:off x="5440363" y="1006475"/>
          <a:ext cx="5689600" cy="4905375"/>
        </p:xfrm>
        <a:graphic>
          <a:graphicData uri="http://schemas.openxmlformats.org/presentationml/2006/ole">
            <mc:AlternateContent xmlns:mc="http://schemas.openxmlformats.org/markup-compatibility/2006">
              <mc:Choice xmlns:v="urn:schemas-microsoft-com:vml" Requires="v">
                <p:oleObj spid="_x0000_s1064" name="Document" r:id="rId4" imgW="5756227" imgH="4966018" progId="Word.Document.12">
                  <p:embed/>
                </p:oleObj>
              </mc:Choice>
              <mc:Fallback>
                <p:oleObj name="Document" r:id="rId4" imgW="5756227" imgH="4966018" progId="Word.Document.12">
                  <p:embed/>
                  <p:pic>
                    <p:nvPicPr>
                      <p:cNvPr id="0" name=""/>
                      <p:cNvPicPr/>
                      <p:nvPr/>
                    </p:nvPicPr>
                    <p:blipFill>
                      <a:blip r:embed="rId5"/>
                      <a:stretch>
                        <a:fillRect/>
                      </a:stretch>
                    </p:blipFill>
                    <p:spPr>
                      <a:xfrm>
                        <a:off x="5440363" y="1006475"/>
                        <a:ext cx="5689600" cy="4905375"/>
                      </a:xfrm>
                      <a:prstGeom prst="rect">
                        <a:avLst/>
                      </a:prstGeom>
                    </p:spPr>
                  </p:pic>
                </p:oleObj>
              </mc:Fallback>
            </mc:AlternateContent>
          </a:graphicData>
        </a:graphic>
      </p:graphicFrame>
      <p:sp>
        <p:nvSpPr>
          <p:cNvPr id="5" name="TextovéPole 4">
            <a:extLst>
              <a:ext uri="{FF2B5EF4-FFF2-40B4-BE49-F238E27FC236}">
                <a16:creationId xmlns:a16="http://schemas.microsoft.com/office/drawing/2014/main" id="{379964AB-6499-44C3-BF58-861A86E056C4}"/>
              </a:ext>
            </a:extLst>
          </p:cNvPr>
          <p:cNvSpPr txBox="1"/>
          <p:nvPr/>
        </p:nvSpPr>
        <p:spPr>
          <a:xfrm>
            <a:off x="1371600" y="1900980"/>
            <a:ext cx="3164541" cy="369332"/>
          </a:xfrm>
          <a:prstGeom prst="rect">
            <a:avLst/>
          </a:prstGeom>
          <a:noFill/>
        </p:spPr>
        <p:txBody>
          <a:bodyPr wrap="square" rtlCol="0">
            <a:spAutoFit/>
          </a:bodyPr>
          <a:lstStyle/>
          <a:p>
            <a:pPr marL="285750" indent="-285750">
              <a:buFont typeface="Wingdings" panose="05000000000000000000" pitchFamily="2" charset="2"/>
              <a:buChar char="§"/>
            </a:pPr>
            <a:r>
              <a:rPr lang="cs-CZ" dirty="0">
                <a:solidFill>
                  <a:schemeClr val="tx2"/>
                </a:solidFill>
              </a:rPr>
              <a:t>Pouze jako doplněk</a:t>
            </a:r>
          </a:p>
        </p:txBody>
      </p:sp>
      <p:sp>
        <p:nvSpPr>
          <p:cNvPr id="8" name="TextovéPole 7">
            <a:extLst>
              <a:ext uri="{FF2B5EF4-FFF2-40B4-BE49-F238E27FC236}">
                <a16:creationId xmlns:a16="http://schemas.microsoft.com/office/drawing/2014/main" id="{AC7AD16E-085C-4724-820C-A99E398E2DB0}"/>
              </a:ext>
            </a:extLst>
          </p:cNvPr>
          <p:cNvSpPr txBox="1"/>
          <p:nvPr/>
        </p:nvSpPr>
        <p:spPr>
          <a:xfrm>
            <a:off x="1371600" y="1433036"/>
            <a:ext cx="2949389" cy="369332"/>
          </a:xfrm>
          <a:prstGeom prst="rect">
            <a:avLst/>
          </a:prstGeom>
          <a:noFill/>
        </p:spPr>
        <p:txBody>
          <a:bodyPr wrap="square" rtlCol="0">
            <a:spAutoFit/>
          </a:bodyPr>
          <a:lstStyle/>
          <a:p>
            <a:pPr marL="285750" indent="-285750">
              <a:buFont typeface="Wingdings" panose="05000000000000000000" pitchFamily="2" charset="2"/>
              <a:buChar char="§"/>
            </a:pPr>
            <a:r>
              <a:rPr lang="cs-CZ" dirty="0">
                <a:solidFill>
                  <a:schemeClr val="tx2"/>
                </a:solidFill>
              </a:rPr>
              <a:t>Tarif MHD Kladno</a:t>
            </a:r>
          </a:p>
        </p:txBody>
      </p:sp>
      <p:sp>
        <p:nvSpPr>
          <p:cNvPr id="9" name="TextovéPole 8">
            <a:extLst>
              <a:ext uri="{FF2B5EF4-FFF2-40B4-BE49-F238E27FC236}">
                <a16:creationId xmlns:a16="http://schemas.microsoft.com/office/drawing/2014/main" id="{4F10A309-ABC5-4694-B03D-E1B567850F2F}"/>
              </a:ext>
            </a:extLst>
          </p:cNvPr>
          <p:cNvSpPr txBox="1"/>
          <p:nvPr/>
        </p:nvSpPr>
        <p:spPr>
          <a:xfrm>
            <a:off x="1371600" y="2368924"/>
            <a:ext cx="3272118" cy="369332"/>
          </a:xfrm>
          <a:prstGeom prst="rect">
            <a:avLst/>
          </a:prstGeom>
          <a:noFill/>
        </p:spPr>
        <p:txBody>
          <a:bodyPr wrap="square" rtlCol="0">
            <a:spAutoFit/>
          </a:bodyPr>
          <a:lstStyle/>
          <a:p>
            <a:pPr marL="285750" indent="-285750">
              <a:buFont typeface="Wingdings" panose="05000000000000000000" pitchFamily="2" charset="2"/>
              <a:buChar char="§"/>
            </a:pPr>
            <a:r>
              <a:rPr lang="cs-CZ" dirty="0">
                <a:solidFill>
                  <a:schemeClr val="tx2"/>
                </a:solidFill>
              </a:rPr>
              <a:t>Zrušení některých kategorií</a:t>
            </a:r>
          </a:p>
        </p:txBody>
      </p:sp>
      <p:sp>
        <p:nvSpPr>
          <p:cNvPr id="10" name="Znak násobení 9">
            <a:extLst>
              <a:ext uri="{FF2B5EF4-FFF2-40B4-BE49-F238E27FC236}">
                <a16:creationId xmlns:a16="http://schemas.microsoft.com/office/drawing/2014/main" id="{337AD1EE-C45E-4405-ADED-409E572B894E}"/>
              </a:ext>
            </a:extLst>
          </p:cNvPr>
          <p:cNvSpPr/>
          <p:nvPr/>
        </p:nvSpPr>
        <p:spPr>
          <a:xfrm>
            <a:off x="3187581" y="1611654"/>
            <a:ext cx="10196725" cy="381427"/>
          </a:xfrm>
          <a:prstGeom prst="mathMultiply">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cs-CZ"/>
          </a:p>
        </p:txBody>
      </p:sp>
      <p:sp>
        <p:nvSpPr>
          <p:cNvPr id="11" name="Znak násobení 10">
            <a:extLst>
              <a:ext uri="{FF2B5EF4-FFF2-40B4-BE49-F238E27FC236}">
                <a16:creationId xmlns:a16="http://schemas.microsoft.com/office/drawing/2014/main" id="{CEDED6FB-AD90-4F01-AAFB-2FE24DA84E37}"/>
              </a:ext>
            </a:extLst>
          </p:cNvPr>
          <p:cNvSpPr/>
          <p:nvPr/>
        </p:nvSpPr>
        <p:spPr>
          <a:xfrm>
            <a:off x="3306156" y="4320988"/>
            <a:ext cx="10013576" cy="663388"/>
          </a:xfrm>
          <a:prstGeom prst="mathMultiply">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cs-CZ"/>
          </a:p>
        </p:txBody>
      </p:sp>
      <p:sp>
        <p:nvSpPr>
          <p:cNvPr id="12" name="Znak násobení 11">
            <a:extLst>
              <a:ext uri="{FF2B5EF4-FFF2-40B4-BE49-F238E27FC236}">
                <a16:creationId xmlns:a16="http://schemas.microsoft.com/office/drawing/2014/main" id="{21663E94-D657-4AC5-A1F2-71C9345F76C7}"/>
              </a:ext>
            </a:extLst>
          </p:cNvPr>
          <p:cNvSpPr/>
          <p:nvPr/>
        </p:nvSpPr>
        <p:spPr>
          <a:xfrm>
            <a:off x="7987553" y="1689847"/>
            <a:ext cx="3683281" cy="2971800"/>
          </a:xfrm>
          <a:prstGeom prst="mathMultiply">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cs-CZ"/>
          </a:p>
        </p:txBody>
      </p:sp>
      <p:sp>
        <p:nvSpPr>
          <p:cNvPr id="13" name="Znak násobení 12">
            <a:extLst>
              <a:ext uri="{FF2B5EF4-FFF2-40B4-BE49-F238E27FC236}">
                <a16:creationId xmlns:a16="http://schemas.microsoft.com/office/drawing/2014/main" id="{55C4B131-8370-4AFD-AE37-343443F45505}"/>
              </a:ext>
            </a:extLst>
          </p:cNvPr>
          <p:cNvSpPr/>
          <p:nvPr/>
        </p:nvSpPr>
        <p:spPr>
          <a:xfrm>
            <a:off x="3306157" y="4982322"/>
            <a:ext cx="10078150" cy="546848"/>
          </a:xfrm>
          <a:prstGeom prst="mathMultiply">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cs-CZ"/>
          </a:p>
        </p:txBody>
      </p:sp>
      <p:sp>
        <p:nvSpPr>
          <p:cNvPr id="15" name="Obdélník 14">
            <a:extLst>
              <a:ext uri="{FF2B5EF4-FFF2-40B4-BE49-F238E27FC236}">
                <a16:creationId xmlns:a16="http://schemas.microsoft.com/office/drawing/2014/main" id="{2C745227-DCE8-41F7-8A01-8F31D5600970}"/>
              </a:ext>
            </a:extLst>
          </p:cNvPr>
          <p:cNvSpPr/>
          <p:nvPr/>
        </p:nvSpPr>
        <p:spPr>
          <a:xfrm>
            <a:off x="5436066" y="1900980"/>
            <a:ext cx="3036815" cy="2420008"/>
          </a:xfrm>
          <a:prstGeom prst="rect">
            <a:avLst/>
          </a:prstGeom>
          <a:noFill/>
          <a:ln w="127000">
            <a:solidFill>
              <a:schemeClr val="accent3"/>
            </a:solidFill>
          </a:ln>
        </p:spPr>
        <p:style>
          <a:lnRef idx="0">
            <a:scrgbClr r="0" g="0" b="0"/>
          </a:lnRef>
          <a:fillRef idx="0">
            <a:scrgbClr r="0" g="0" b="0"/>
          </a:fillRef>
          <a:effectRef idx="0">
            <a:scrgbClr r="0" g="0" b="0"/>
          </a:effectRef>
          <a:fontRef idx="minor">
            <a:schemeClr val="accent3"/>
          </a:fontRef>
        </p:style>
        <p:txBody>
          <a:bodyPr rtlCol="0" anchor="ctr"/>
          <a:lstStyle/>
          <a:p>
            <a:pPr algn="ctr"/>
            <a:endParaRPr lang="cs-CZ"/>
          </a:p>
        </p:txBody>
      </p:sp>
      <p:sp>
        <p:nvSpPr>
          <p:cNvPr id="16" name="TextovéPole 15">
            <a:extLst>
              <a:ext uri="{FF2B5EF4-FFF2-40B4-BE49-F238E27FC236}">
                <a16:creationId xmlns:a16="http://schemas.microsoft.com/office/drawing/2014/main" id="{41DCAEC5-9356-4F89-B8BB-A25CFB099E54}"/>
              </a:ext>
            </a:extLst>
          </p:cNvPr>
          <p:cNvSpPr txBox="1"/>
          <p:nvPr/>
        </p:nvSpPr>
        <p:spPr>
          <a:xfrm>
            <a:off x="1371600" y="2838347"/>
            <a:ext cx="3452501" cy="369332"/>
          </a:xfrm>
          <a:prstGeom prst="rect">
            <a:avLst/>
          </a:prstGeom>
          <a:noFill/>
        </p:spPr>
        <p:txBody>
          <a:bodyPr wrap="square" rtlCol="0">
            <a:spAutoFit/>
          </a:bodyPr>
          <a:lstStyle/>
          <a:p>
            <a:pPr marL="285750" indent="-285750">
              <a:buFont typeface="Wingdings" panose="05000000000000000000" pitchFamily="2" charset="2"/>
              <a:buChar char="§"/>
            </a:pPr>
            <a:r>
              <a:rPr lang="cs-CZ" dirty="0">
                <a:solidFill>
                  <a:schemeClr val="tx2"/>
                </a:solidFill>
              </a:rPr>
              <a:t>Zrušení časových kupónů</a:t>
            </a:r>
          </a:p>
        </p:txBody>
      </p:sp>
      <p:sp>
        <p:nvSpPr>
          <p:cNvPr id="17" name="TextovéPole 16">
            <a:extLst>
              <a:ext uri="{FF2B5EF4-FFF2-40B4-BE49-F238E27FC236}">
                <a16:creationId xmlns:a16="http://schemas.microsoft.com/office/drawing/2014/main" id="{3B15E2ED-0B33-4D35-8F18-EE5FF8CED38B}"/>
              </a:ext>
            </a:extLst>
          </p:cNvPr>
          <p:cNvSpPr txBox="1"/>
          <p:nvPr/>
        </p:nvSpPr>
        <p:spPr>
          <a:xfrm>
            <a:off x="1371600" y="3303035"/>
            <a:ext cx="3450956" cy="369332"/>
          </a:xfrm>
          <a:prstGeom prst="rect">
            <a:avLst/>
          </a:prstGeom>
          <a:noFill/>
        </p:spPr>
        <p:txBody>
          <a:bodyPr wrap="square" rtlCol="0">
            <a:spAutoFit/>
          </a:bodyPr>
          <a:lstStyle/>
          <a:p>
            <a:pPr marL="285750" indent="-285750">
              <a:buFont typeface="Wingdings" panose="05000000000000000000" pitchFamily="2" charset="2"/>
              <a:buChar char="§"/>
            </a:pPr>
            <a:r>
              <a:rPr lang="cs-CZ" dirty="0">
                <a:solidFill>
                  <a:schemeClr val="tx2"/>
                </a:solidFill>
              </a:rPr>
              <a:t>Zrušení rodičovského jízdného</a:t>
            </a:r>
          </a:p>
        </p:txBody>
      </p:sp>
      <p:sp>
        <p:nvSpPr>
          <p:cNvPr id="18" name="TextovéPole 17">
            <a:extLst>
              <a:ext uri="{FF2B5EF4-FFF2-40B4-BE49-F238E27FC236}">
                <a16:creationId xmlns:a16="http://schemas.microsoft.com/office/drawing/2014/main" id="{8E3402E4-EEB3-477A-8322-6DACC8ABAB86}"/>
              </a:ext>
            </a:extLst>
          </p:cNvPr>
          <p:cNvSpPr txBox="1"/>
          <p:nvPr/>
        </p:nvSpPr>
        <p:spPr>
          <a:xfrm>
            <a:off x="1371600" y="3776781"/>
            <a:ext cx="3901614" cy="646331"/>
          </a:xfrm>
          <a:prstGeom prst="rect">
            <a:avLst/>
          </a:prstGeom>
          <a:noFill/>
        </p:spPr>
        <p:txBody>
          <a:bodyPr wrap="square" rtlCol="0">
            <a:spAutoFit/>
          </a:bodyPr>
          <a:lstStyle/>
          <a:p>
            <a:pPr marL="285750" indent="-285750">
              <a:buFont typeface="Wingdings" panose="05000000000000000000" pitchFamily="2" charset="2"/>
              <a:buChar char="§"/>
            </a:pPr>
            <a:r>
              <a:rPr lang="cs-CZ" dirty="0">
                <a:solidFill>
                  <a:schemeClr val="tx2"/>
                </a:solidFill>
              </a:rPr>
              <a:t>Zavedení tohoto tarifu na všech linkách na území města</a:t>
            </a:r>
          </a:p>
        </p:txBody>
      </p:sp>
    </p:spTree>
    <p:extLst>
      <p:ext uri="{BB962C8B-B14F-4D97-AF65-F5344CB8AC3E}">
        <p14:creationId xmlns:p14="http://schemas.microsoft.com/office/powerpoint/2010/main" val="3041888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1000"/>
                                        <p:tgtEl>
                                          <p:spTgt spid="8"/>
                                        </p:tgtEl>
                                      </p:cBhvr>
                                    </p:animEffect>
                                  </p:childTnLst>
                                </p:cTn>
                              </p:par>
                            </p:childTnLst>
                          </p:cTn>
                        </p:par>
                        <p:par>
                          <p:cTn id="15" fill="hold">
                            <p:stCondLst>
                              <p:cond delay="1000"/>
                            </p:stCondLst>
                            <p:childTnLst>
                              <p:par>
                                <p:cTn id="16" presetID="6" presetClass="entr" presetSubtype="16"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ircle(in)">
                                      <p:cBhvr>
                                        <p:cTn id="18" dur="2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1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10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barn(inVertical)">
                                      <p:cBhvr>
                                        <p:cTn id="41" dur="10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barn(inVertical)">
                                      <p:cBhvr>
                                        <p:cTn id="51" dur="10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barn(inVertical)">
                                      <p:cBhvr>
                                        <p:cTn id="61" dur="1000"/>
                                        <p:tgtEl>
                                          <p:spTgt spid="18"/>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8" grpId="0"/>
      <p:bldP spid="9" grpId="0"/>
      <p:bldP spid="10" grpId="0" animBg="1"/>
      <p:bldP spid="11" grpId="0" animBg="1"/>
      <p:bldP spid="12" grpId="0" animBg="1"/>
      <p:bldP spid="13" grpId="0" animBg="1"/>
      <p:bldP spid="15" grpId="0" animBg="1"/>
      <p:bldP spid="16" grpId="0"/>
      <p:bldP spid="17" grpId="0"/>
      <p:bldP spid="18" grpId="0"/>
    </p:bldLst>
  </p:timing>
</p:sld>
</file>

<file path=ppt/theme/theme1.xml><?xml version="1.0" encoding="utf-8"?>
<a:theme xmlns:a="http://schemas.openxmlformats.org/drawingml/2006/main" name="Crop">
  <a:themeElements>
    <a:clrScheme name="Crop">
      <a:dk1>
        <a:sysClr val="windowText" lastClr="000000"/>
      </a:dk1>
      <a:lt1>
        <a:sysClr val="window" lastClr="FFFFFF"/>
      </a:lt1>
      <a:dk2>
        <a:srgbClr val="4A2318"/>
      </a:dk2>
      <a:lt2>
        <a:srgbClr val="EDECEB"/>
      </a:lt2>
      <a:accent1>
        <a:srgbClr val="F3C82E"/>
      </a:accent1>
      <a:accent2>
        <a:srgbClr val="A26176"/>
      </a:accent2>
      <a:accent3>
        <a:srgbClr val="74A94E"/>
      </a:accent3>
      <a:accent4>
        <a:srgbClr val="188E8D"/>
      </a:accent4>
      <a:accent5>
        <a:srgbClr val="EE913A"/>
      </a:accent5>
      <a:accent6>
        <a:srgbClr val="DF5D4A"/>
      </a:accent6>
      <a:hlink>
        <a:srgbClr val="188E8D"/>
      </a:hlink>
      <a:folHlink>
        <a:srgbClr val="A26176"/>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D7AA1D6E-F3E9-4763-A3BC-84DF2E02F60F}"/>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Oříznutí</Template>
  <TotalTime>921</TotalTime>
  <Words>2571</Words>
  <Application>Microsoft Office PowerPoint</Application>
  <PresentationFormat>Širokoúhlá obrazovka</PresentationFormat>
  <Paragraphs>240</Paragraphs>
  <Slides>17</Slides>
  <Notes>14</Notes>
  <HiddenSlides>0</HiddenSlides>
  <MMClips>0</MMClips>
  <ScaleCrop>false</ScaleCrop>
  <HeadingPairs>
    <vt:vector size="8" baseType="variant">
      <vt:variant>
        <vt:lpstr>Použitá písma</vt:lpstr>
      </vt:variant>
      <vt:variant>
        <vt:i4>3</vt:i4>
      </vt:variant>
      <vt:variant>
        <vt:lpstr>Motiv</vt:lpstr>
      </vt:variant>
      <vt:variant>
        <vt:i4>1</vt:i4>
      </vt:variant>
      <vt:variant>
        <vt:lpstr>Vložené servery OLE</vt:lpstr>
      </vt:variant>
      <vt:variant>
        <vt:i4>1</vt:i4>
      </vt:variant>
      <vt:variant>
        <vt:lpstr>Nadpisy snímků</vt:lpstr>
      </vt:variant>
      <vt:variant>
        <vt:i4>17</vt:i4>
      </vt:variant>
    </vt:vector>
  </HeadingPairs>
  <TitlesOfParts>
    <vt:vector size="22" baseType="lpstr">
      <vt:lpstr>Calibri</vt:lpstr>
      <vt:lpstr>Franklin Gothic Book</vt:lpstr>
      <vt:lpstr>Wingdings</vt:lpstr>
      <vt:lpstr>Crop</vt:lpstr>
      <vt:lpstr>Document</vt:lpstr>
      <vt:lpstr>Městská a příměstská doprava města Kladna</vt:lpstr>
      <vt:lpstr>Obsah</vt:lpstr>
      <vt:lpstr>Město Kladno</vt:lpstr>
      <vt:lpstr>Středočeská integrovaná doprava</vt:lpstr>
      <vt:lpstr>Pražská integrovaná doprava</vt:lpstr>
      <vt:lpstr>MHD Kladno</vt:lpstr>
      <vt:lpstr>Železniční doprava</vt:lpstr>
      <vt:lpstr>Návrh změn</vt:lpstr>
      <vt:lpstr>Tarifní změny</vt:lpstr>
      <vt:lpstr>Obec Jeneč</vt:lpstr>
      <vt:lpstr>Linky 399+603</vt:lpstr>
      <vt:lpstr>Spojení Kladno-Praha, Zličín</vt:lpstr>
      <vt:lpstr>Spojení Kladno-Letiště Václava Havla</vt:lpstr>
      <vt:lpstr>Spojení Kladno-Buštěhrad-Okoř</vt:lpstr>
      <vt:lpstr>Spojení Kladno-Buštěhrad</vt:lpstr>
      <vt:lpstr>Závěr</vt:lpstr>
      <vt:lpstr>Zdroje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Městská a příměstská doprava města Kladna</dc:title>
  <dc:creator>Šimsa Jakub</dc:creator>
  <cp:lastModifiedBy>Šimsa Jakub</cp:lastModifiedBy>
  <cp:revision>83</cp:revision>
  <dcterms:created xsi:type="dcterms:W3CDTF">2018-04-19T20:41:42Z</dcterms:created>
  <dcterms:modified xsi:type="dcterms:W3CDTF">2018-04-22T20:39:09Z</dcterms:modified>
</cp:coreProperties>
</file>