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0" r:id="rId5"/>
    <p:sldId id="259" r:id="rId6"/>
    <p:sldId id="262" r:id="rId7"/>
    <p:sldId id="265" r:id="rId8"/>
    <p:sldId id="263" r:id="rId9"/>
    <p:sldId id="264" r:id="rId10"/>
    <p:sldId id="26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131" y="72"/>
      </p:cViewPr>
      <p:guideLst/>
    </p:cSldViewPr>
  </p:notesViewPr>
  <p:gridSpacing cx="120000" cy="12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3888A-D3BD-4790-9C54-0FDBFAF6D667}" type="datetimeFigureOut">
              <a:rPr lang="cs-CZ" smtClean="0"/>
              <a:t>20. 3. 2022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16E0E-6590-4DE8-AE02-B83ED0C74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59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lajd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F90ED3B3-2955-45B3-890D-570327B72FD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164205"/>
            <a:ext cx="10515600" cy="569556"/>
          </a:xfrm>
          <a:prstGeom prst="rect">
            <a:avLst/>
          </a:prstGeom>
        </p:spPr>
        <p:txBody>
          <a:bodyPr lIns="180000" tIns="90000" rIns="180000" bIns="9000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err="1"/>
              <a:t>Škola</a:t>
            </a:r>
            <a:r>
              <a:rPr lang="en-GB" dirty="0"/>
              <a:t>: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školy</a:t>
            </a:r>
            <a:endParaRPr lang="cs-CZ" dirty="0"/>
          </a:p>
        </p:txBody>
      </p:sp>
      <p:sp>
        <p:nvSpPr>
          <p:cNvPr id="12" name="Zástupný text 10">
            <a:extLst>
              <a:ext uri="{FF2B5EF4-FFF2-40B4-BE49-F238E27FC236}">
                <a16:creationId xmlns:a16="http://schemas.microsoft.com/office/drawing/2014/main" id="{13107C2E-68DE-4751-85D3-AE4B58BD6C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564764"/>
            <a:ext cx="10515600" cy="569556"/>
          </a:xfrm>
          <a:prstGeom prst="rect">
            <a:avLst/>
          </a:prstGeom>
        </p:spPr>
        <p:txBody>
          <a:bodyPr lIns="180000" tIns="90000" rIns="180000" bIns="9000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err="1"/>
              <a:t>Kraj</a:t>
            </a:r>
            <a:r>
              <a:rPr lang="en-GB" dirty="0"/>
              <a:t>: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kraje</a:t>
            </a:r>
            <a:endParaRPr lang="cs-CZ" dirty="0"/>
          </a:p>
        </p:txBody>
      </p:sp>
      <p:sp>
        <p:nvSpPr>
          <p:cNvPr id="13" name="Nadpis 6">
            <a:extLst>
              <a:ext uri="{FF2B5EF4-FFF2-40B4-BE49-F238E27FC236}">
                <a16:creationId xmlns:a16="http://schemas.microsoft.com/office/drawing/2014/main" id="{23198F3C-911B-4DB6-BD9E-DDA582E0A896}"/>
              </a:ext>
            </a:extLst>
          </p:cNvPr>
          <p:cNvSpPr txBox="1">
            <a:spLocks/>
          </p:cNvSpPr>
          <p:nvPr userDrawn="1"/>
        </p:nvSpPr>
        <p:spPr>
          <a:xfrm>
            <a:off x="838200" y="954405"/>
            <a:ext cx="10515600" cy="4375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cs-CZ" sz="2000" b="1" dirty="0"/>
          </a:p>
        </p:txBody>
      </p:sp>
      <p:sp>
        <p:nvSpPr>
          <p:cNvPr id="14" name="Nadpis 6">
            <a:extLst>
              <a:ext uri="{FF2B5EF4-FFF2-40B4-BE49-F238E27FC236}">
                <a16:creationId xmlns:a16="http://schemas.microsoft.com/office/drawing/2014/main" id="{DAB0EDB4-9077-496E-AF47-467456A5A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68756"/>
            <a:ext cx="10515600" cy="972913"/>
          </a:xfrm>
          <a:prstGeom prst="rect">
            <a:avLst/>
          </a:prstGeom>
        </p:spPr>
        <p:txBody>
          <a:bodyPr lIns="180000" tIns="180000" rIns="180000" bIns="180000">
            <a:noAutofit/>
          </a:bodyPr>
          <a:lstStyle>
            <a:lvl1pPr>
              <a:defRPr b="1">
                <a:solidFill>
                  <a:srgbClr val="A6CE39"/>
                </a:solidFill>
                <a:latin typeface="+mj-lt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en-GB" dirty="0" err="1"/>
              <a:t>Tým</a:t>
            </a:r>
            <a:r>
              <a:rPr lang="en-GB" dirty="0"/>
              <a:t>: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Týmu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42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255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lajd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>
            <a:extLst>
              <a:ext uri="{FF2B5EF4-FFF2-40B4-BE49-F238E27FC236}">
                <a16:creationId xmlns:a16="http://schemas.microsoft.com/office/drawing/2014/main" id="{2642FC78-7431-4610-AE85-0C85EB6A5F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68756"/>
            <a:ext cx="10515600" cy="972913"/>
          </a:xfrm>
          <a:prstGeom prst="rect">
            <a:avLst/>
          </a:prstGeom>
        </p:spPr>
        <p:txBody>
          <a:bodyPr lIns="180000" tIns="180000" rIns="180000" bIns="180000">
            <a:noAutofit/>
          </a:bodyPr>
          <a:lstStyle>
            <a:lvl1pPr>
              <a:defRPr b="1">
                <a:solidFill>
                  <a:srgbClr val="A6CE39"/>
                </a:solidFill>
                <a:latin typeface="+mj-lt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en-GB" dirty="0" err="1"/>
              <a:t>Tým</a:t>
            </a:r>
            <a:r>
              <a:rPr lang="en-GB" dirty="0"/>
              <a:t>: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Týmu</a:t>
            </a:r>
            <a:endParaRPr lang="cs-CZ" dirty="0"/>
          </a:p>
        </p:txBody>
      </p:sp>
      <p:sp>
        <p:nvSpPr>
          <p:cNvPr id="5" name="Zástupný text 10">
            <a:extLst>
              <a:ext uri="{FF2B5EF4-FFF2-40B4-BE49-F238E27FC236}">
                <a16:creationId xmlns:a16="http://schemas.microsoft.com/office/drawing/2014/main" id="{06934858-0DF2-4C3D-88AE-BF68BE1F12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564764"/>
            <a:ext cx="10515600" cy="569556"/>
          </a:xfrm>
          <a:prstGeom prst="rect">
            <a:avLst/>
          </a:prstGeom>
        </p:spPr>
        <p:txBody>
          <a:bodyPr lIns="180000" tIns="90000" rIns="180000" bIns="9000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myšlenka</a:t>
            </a:r>
            <a:r>
              <a:rPr lang="en-GB" dirty="0"/>
              <a:t>: Text </a:t>
            </a:r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myšlenky</a:t>
            </a:r>
            <a:r>
              <a:rPr lang="en-GB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89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334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115D642C-F1D8-4982-9AF7-AC7543B2C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3154125"/>
            <a:ext cx="10515600" cy="569556"/>
          </a:xfrm>
        </p:spPr>
        <p:txBody>
          <a:bodyPr/>
          <a:lstStyle/>
          <a:p>
            <a:r>
              <a:rPr lang="cs-CZ" dirty="0"/>
              <a:t>VOŠ a SPŠD Masná 18 Praha 1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CF0DBD-243A-4533-8045-3BE858F2AD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Praha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3ABF1F-4DDB-4817-9928-613BCC8A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Davídkovci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73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Pořád jsem křičela na své děti, pak jsem zjistila jaké to má následky. Teď  už to nedělám! | Eva Kiedroňová">
            <a:extLst>
              <a:ext uri="{FF2B5EF4-FFF2-40B4-BE49-F238E27FC236}">
                <a16:creationId xmlns:a16="http://schemas.microsoft.com/office/drawing/2014/main" id="{E357180B-E4F7-4C00-B71C-07DC705B55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3" r="2" b="2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E0554DD3-39C2-41AB-8819-0FC7ACFD86D1}"/>
              </a:ext>
            </a:extLst>
          </p:cNvPr>
          <p:cNvSpPr/>
          <p:nvPr/>
        </p:nvSpPr>
        <p:spPr>
          <a:xfrm>
            <a:off x="838200" y="365125"/>
            <a:ext cx="3822189" cy="189991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    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     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Úvod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5374E8E-AA32-4583-A0B9-E29703286D02}"/>
              </a:ext>
            </a:extLst>
          </p:cNvPr>
          <p:cNvSpPr/>
          <p:nvPr/>
        </p:nvSpPr>
        <p:spPr>
          <a:xfrm>
            <a:off x="261257" y="2434201"/>
            <a:ext cx="5910699" cy="37427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err="1">
                <a:ln w="0"/>
              </a:rPr>
              <a:t>Důvod</a:t>
            </a:r>
            <a:r>
              <a:rPr lang="en-US" sz="2200" b="1" dirty="0">
                <a:ln w="0"/>
              </a:rPr>
              <a:t> </a:t>
            </a:r>
            <a:r>
              <a:rPr lang="en-US" sz="2200" b="1" dirty="0" err="1">
                <a:ln w="0"/>
              </a:rPr>
              <a:t>vybrání</a:t>
            </a:r>
            <a:r>
              <a:rPr lang="en-US" sz="2200" b="1" dirty="0">
                <a:ln w="0"/>
              </a:rPr>
              <a:t> </a:t>
            </a:r>
            <a:r>
              <a:rPr lang="en-US" sz="2200" b="1" dirty="0" err="1">
                <a:ln w="0"/>
              </a:rPr>
              <a:t>tématu</a:t>
            </a:r>
            <a:r>
              <a:rPr lang="en-US" sz="2200" b="1" dirty="0">
                <a:ln w="0"/>
              </a:rPr>
              <a:t> Jak </a:t>
            </a:r>
            <a:r>
              <a:rPr lang="en-US" sz="2200" b="1" dirty="0" err="1">
                <a:ln w="0"/>
              </a:rPr>
              <a:t>bych</a:t>
            </a:r>
            <a:r>
              <a:rPr lang="en-US" sz="2200" b="1" dirty="0">
                <a:ln w="0"/>
              </a:rPr>
              <a:t> </a:t>
            </a:r>
            <a:r>
              <a:rPr lang="en-US" sz="2200" b="1" dirty="0" err="1">
                <a:ln w="0"/>
              </a:rPr>
              <a:t>učil</a:t>
            </a:r>
            <a:r>
              <a:rPr lang="en-US" sz="2200" b="1" dirty="0">
                <a:ln w="0"/>
              </a:rPr>
              <a:t> </a:t>
            </a:r>
            <a:r>
              <a:rPr lang="en-US" sz="2200" b="1" dirty="0" err="1">
                <a:ln w="0"/>
              </a:rPr>
              <a:t>já</a:t>
            </a:r>
            <a:endParaRPr lang="en-US" sz="2200" b="1" dirty="0">
              <a:ln w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ln w="0"/>
              </a:rPr>
              <a:t>	-&gt; </a:t>
            </a:r>
            <a:r>
              <a:rPr lang="en-US" sz="2200" dirty="0" err="1">
                <a:ln w="0"/>
              </a:rPr>
              <a:t>Nutnost</a:t>
            </a:r>
            <a:r>
              <a:rPr lang="en-US" sz="2200" dirty="0">
                <a:ln w="0"/>
              </a:rPr>
              <a:t> </a:t>
            </a:r>
            <a:r>
              <a:rPr lang="en-US" sz="2200" dirty="0" err="1">
                <a:ln w="0"/>
              </a:rPr>
              <a:t>brát</a:t>
            </a:r>
            <a:r>
              <a:rPr lang="en-US" sz="2200" dirty="0">
                <a:ln w="0"/>
              </a:rPr>
              <a:t> </a:t>
            </a:r>
            <a:r>
              <a:rPr lang="en-US" sz="2200" dirty="0" err="1">
                <a:ln w="0"/>
              </a:rPr>
              <a:t>ohled</a:t>
            </a:r>
            <a:r>
              <a:rPr lang="en-US" sz="2200" dirty="0">
                <a:ln w="0"/>
              </a:rPr>
              <a:t> </a:t>
            </a:r>
            <a:r>
              <a:rPr lang="en-US" sz="2200" dirty="0" err="1">
                <a:ln w="0"/>
              </a:rPr>
              <a:t>na</a:t>
            </a:r>
            <a:r>
              <a:rPr lang="en-US" sz="2200" dirty="0">
                <a:ln w="0"/>
              </a:rPr>
              <a:t> </a:t>
            </a:r>
            <a:r>
              <a:rPr lang="en-US" sz="2200" dirty="0" err="1">
                <a:ln w="0"/>
              </a:rPr>
              <a:t>obě</a:t>
            </a:r>
            <a:r>
              <a:rPr lang="en-US" sz="2200" dirty="0">
                <a:ln w="0"/>
              </a:rPr>
              <a:t> </a:t>
            </a:r>
            <a:r>
              <a:rPr lang="en-US" sz="2200" dirty="0" err="1">
                <a:ln w="0"/>
              </a:rPr>
              <a:t>stran</a:t>
            </a:r>
            <a:r>
              <a:rPr lang="cs-CZ" sz="2200" dirty="0">
                <a:ln w="0"/>
              </a:rPr>
              <a:t>y</a:t>
            </a:r>
            <a:endParaRPr lang="cs-CZ" sz="2200" dirty="0">
              <a:ln w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 dirty="0">
                <a:ln w="0"/>
              </a:rPr>
              <a:t>	-&gt; Mnohdy nesprávné vedení výchovy</a:t>
            </a:r>
            <a:endParaRPr lang="cs-CZ" sz="2200" dirty="0">
              <a:ln w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 dirty="0">
                <a:ln w="0"/>
              </a:rPr>
              <a:t>	-&gt; Nápady na vylepšení učení druhých</a:t>
            </a:r>
            <a:endParaRPr lang="cs-CZ" sz="2200" dirty="0">
              <a:ln w="0"/>
              <a:cs typeface="Calibri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</a:rPr>
              <a:t>Cíl prezentace</a:t>
            </a:r>
            <a:endParaRPr lang="cs-CZ" sz="2200" b="1" dirty="0">
              <a:ln w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 dirty="0">
                <a:ln w="0"/>
              </a:rPr>
              <a:t>	-&gt; Poukázání na problémy učení</a:t>
            </a:r>
            <a:endParaRPr lang="cs-CZ" sz="2200" dirty="0">
              <a:ln w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 dirty="0">
                <a:ln w="0"/>
              </a:rPr>
              <a:t>	-&gt; Zamyšlení se nad sebou</a:t>
            </a:r>
            <a:endParaRPr lang="cs-CZ" sz="2200" dirty="0">
              <a:ln w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 dirty="0">
                <a:ln w="0"/>
              </a:rPr>
              <a:t>	-&gt; Možné hledání podnětu na zlepšení</a:t>
            </a:r>
            <a:endParaRPr lang="cs-CZ" sz="2200" dirty="0">
              <a:ln w="0"/>
              <a:cs typeface="Calibri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986816C-7944-49E4-85A4-81E6D0A241AB}"/>
              </a:ext>
            </a:extLst>
          </p:cNvPr>
          <p:cNvSpPr txBox="1"/>
          <p:nvPr/>
        </p:nvSpPr>
        <p:spPr>
          <a:xfrm>
            <a:off x="4081462" y="220027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956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vězda: pěticípá 4">
            <a:extLst>
              <a:ext uri="{FF2B5EF4-FFF2-40B4-BE49-F238E27FC236}">
                <a16:creationId xmlns:a16="http://schemas.microsoft.com/office/drawing/2014/main" id="{227120B8-03F0-4692-A056-7BAE4520F2D0}"/>
              </a:ext>
            </a:extLst>
          </p:cNvPr>
          <p:cNvSpPr/>
          <p:nvPr/>
        </p:nvSpPr>
        <p:spPr>
          <a:xfrm>
            <a:off x="8791235" y="191702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Hvězda: pěticípá 6">
            <a:extLst>
              <a:ext uri="{FF2B5EF4-FFF2-40B4-BE49-F238E27FC236}">
                <a16:creationId xmlns:a16="http://schemas.microsoft.com/office/drawing/2014/main" id="{101FE595-6F5F-4199-B0CA-0348825458B4}"/>
              </a:ext>
            </a:extLst>
          </p:cNvPr>
          <p:cNvSpPr/>
          <p:nvPr/>
        </p:nvSpPr>
        <p:spPr>
          <a:xfrm>
            <a:off x="10505938" y="191702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Hvězda: pěticípá 7">
            <a:extLst>
              <a:ext uri="{FF2B5EF4-FFF2-40B4-BE49-F238E27FC236}">
                <a16:creationId xmlns:a16="http://schemas.microsoft.com/office/drawing/2014/main" id="{DD37AAF2-CB3E-497D-83A6-2BEADB5E364A}"/>
              </a:ext>
            </a:extLst>
          </p:cNvPr>
          <p:cNvSpPr/>
          <p:nvPr/>
        </p:nvSpPr>
        <p:spPr>
          <a:xfrm>
            <a:off x="9648587" y="1379145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52ECECC-ADE6-4621-8CFC-934039865658}"/>
              </a:ext>
            </a:extLst>
          </p:cNvPr>
          <p:cNvSpPr/>
          <p:nvPr/>
        </p:nvSpPr>
        <p:spPr>
          <a:xfrm>
            <a:off x="0" y="191702"/>
            <a:ext cx="85714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Problematika učení 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4E44D1A9-9320-4BCF-82AA-733A85A03DE6}"/>
              </a:ext>
            </a:extLst>
          </p:cNvPr>
          <p:cNvSpPr/>
          <p:nvPr/>
        </p:nvSpPr>
        <p:spPr>
          <a:xfrm>
            <a:off x="264239" y="2329326"/>
            <a:ext cx="8648343" cy="44012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</a:rPr>
              <a:t>Mnohdy nedostatečná objektivita</a:t>
            </a:r>
            <a:endParaRPr lang="cs-CZ" sz="2200" b="1" dirty="0">
              <a:ln w="0"/>
              <a:cs typeface="Calibri"/>
            </a:endParaRPr>
          </a:p>
          <a:p>
            <a:r>
              <a:rPr lang="cs-CZ" sz="2200" dirty="0">
                <a:ln w="0"/>
              </a:rPr>
              <a:t>	</a:t>
            </a:r>
            <a:r>
              <a:rPr lang="cs-CZ" sz="2200" b="1" dirty="0">
                <a:ln w="0"/>
                <a:solidFill>
                  <a:srgbClr val="FFC000"/>
                </a:solidFill>
              </a:rPr>
              <a:t>-&gt;</a:t>
            </a:r>
            <a:r>
              <a:rPr lang="cs-CZ" sz="2200" dirty="0">
                <a:ln w="0"/>
              </a:rPr>
              <a:t> </a:t>
            </a:r>
            <a:r>
              <a:rPr lang="cs-CZ" sz="2200" b="1" dirty="0">
                <a:ln w="0"/>
                <a:solidFill>
                  <a:srgbClr val="FFC000"/>
                </a:solidFill>
              </a:rPr>
              <a:t>řešení:</a:t>
            </a:r>
            <a:r>
              <a:rPr lang="cs-CZ" sz="2200" dirty="0">
                <a:ln w="0"/>
              </a:rPr>
              <a:t> ověřování informací z více zdrojů, konstatování faktů</a:t>
            </a:r>
            <a:endParaRPr lang="cs-CZ" sz="22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</a:rPr>
              <a:t>Přílišné nepochopení, nevyslechnutí</a:t>
            </a:r>
            <a:endParaRPr lang="cs-CZ" sz="2200" b="1" dirty="0">
              <a:ln w="0"/>
              <a:cs typeface="Calibri"/>
            </a:endParaRPr>
          </a:p>
          <a:p>
            <a:r>
              <a:rPr lang="cs-CZ" sz="2200" dirty="0">
                <a:ln w="0"/>
              </a:rPr>
              <a:t>	</a:t>
            </a:r>
            <a:r>
              <a:rPr lang="cs-CZ" sz="2200" b="1" dirty="0">
                <a:ln w="0"/>
                <a:solidFill>
                  <a:srgbClr val="FFC000"/>
                </a:solidFill>
              </a:rPr>
              <a:t>-&gt; řešení: </a:t>
            </a:r>
            <a:r>
              <a:rPr lang="cs-CZ" sz="2200" dirty="0">
                <a:ln w="0"/>
              </a:rPr>
              <a:t>vyslechnutí i druhé strany</a:t>
            </a:r>
            <a:endParaRPr lang="cs-CZ" sz="22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</a:rPr>
              <a:t>Odsuzování za jiné názory</a:t>
            </a:r>
            <a:endParaRPr lang="cs-CZ" sz="2200" b="1" dirty="0">
              <a:ln w="0"/>
              <a:cs typeface="Calibri"/>
            </a:endParaRPr>
          </a:p>
          <a:p>
            <a:r>
              <a:rPr lang="cs-CZ" sz="2200" dirty="0">
                <a:ln w="0"/>
              </a:rPr>
              <a:t>	</a:t>
            </a:r>
            <a:r>
              <a:rPr lang="cs-CZ" sz="2200" b="1" dirty="0">
                <a:ln w="0"/>
                <a:solidFill>
                  <a:srgbClr val="FFC000"/>
                </a:solidFill>
              </a:rPr>
              <a:t>-&gt; řešení: </a:t>
            </a:r>
            <a:r>
              <a:rPr lang="cs-CZ" sz="2200" dirty="0">
                <a:ln w="0"/>
              </a:rPr>
              <a:t>diskuze, nezavrhovat názory bez debaty</a:t>
            </a:r>
            <a:endParaRPr lang="cs-CZ" sz="22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</a:rPr>
              <a:t>Nepoutavá, nudná, pomalá mluva</a:t>
            </a:r>
            <a:endParaRPr lang="cs-CZ" sz="2200" b="1" dirty="0">
              <a:ln w="0"/>
              <a:cs typeface="Calibri"/>
            </a:endParaRPr>
          </a:p>
          <a:p>
            <a:r>
              <a:rPr lang="cs-CZ" sz="2200" dirty="0">
                <a:ln w="0"/>
              </a:rPr>
              <a:t>	</a:t>
            </a:r>
            <a:r>
              <a:rPr lang="cs-CZ" sz="2200" b="1" dirty="0">
                <a:ln w="0"/>
                <a:solidFill>
                  <a:srgbClr val="FFC000"/>
                </a:solidFill>
              </a:rPr>
              <a:t>-&gt; řešení: </a:t>
            </a:r>
            <a:r>
              <a:rPr lang="cs-CZ" sz="2200" dirty="0">
                <a:ln w="0"/>
              </a:rPr>
              <a:t>s</a:t>
            </a:r>
            <a:r>
              <a:rPr lang="cs-CZ" sz="2200" dirty="0">
                <a:ln w="0"/>
                <a:solidFill>
                  <a:srgbClr val="000000"/>
                </a:solidFill>
              </a:rPr>
              <a:t>právná</a:t>
            </a:r>
            <a:r>
              <a:rPr lang="cs-CZ" sz="2200" dirty="0">
                <a:ln w="0"/>
              </a:rPr>
              <a:t> artikulace, rychlost mluvy, tónina </a:t>
            </a:r>
            <a:endParaRPr lang="cs-CZ" sz="22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</a:rPr>
              <a:t>Přílišné rozkazování</a:t>
            </a:r>
            <a:endParaRPr lang="cs-CZ" sz="2200" b="1" dirty="0">
              <a:ln w="0"/>
              <a:cs typeface="Calibri"/>
            </a:endParaRPr>
          </a:p>
          <a:p>
            <a:r>
              <a:rPr lang="cs-CZ" sz="2200" dirty="0">
                <a:ln w="0"/>
              </a:rPr>
              <a:t>	</a:t>
            </a:r>
            <a:r>
              <a:rPr lang="cs-CZ" sz="2200" b="1" dirty="0">
                <a:ln w="0"/>
                <a:solidFill>
                  <a:srgbClr val="FFC000"/>
                </a:solidFill>
              </a:rPr>
              <a:t>-&gt; řešení: </a:t>
            </a:r>
            <a:r>
              <a:rPr lang="cs-CZ" sz="2200" dirty="0">
                <a:ln w="0"/>
              </a:rPr>
              <a:t>konzultace, kompromis</a:t>
            </a:r>
            <a:endParaRPr lang="cs-CZ" sz="22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>
              <a:ln w="0"/>
              <a:cs typeface="Calibri"/>
            </a:endParaRPr>
          </a:p>
          <a:p>
            <a:endParaRPr lang="cs-CZ" sz="2000" dirty="0">
              <a:ln w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0" name="Hvězda: pěticípá 9">
            <a:extLst>
              <a:ext uri="{FF2B5EF4-FFF2-40B4-BE49-F238E27FC236}">
                <a16:creationId xmlns:a16="http://schemas.microsoft.com/office/drawing/2014/main" id="{D3426E90-6A14-4933-8444-60C1E14871BC}"/>
              </a:ext>
            </a:extLst>
          </p:cNvPr>
          <p:cNvSpPr/>
          <p:nvPr/>
        </p:nvSpPr>
        <p:spPr>
          <a:xfrm>
            <a:off x="10227150" y="5067103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Hvězda: pěticípá 11">
            <a:extLst>
              <a:ext uri="{FF2B5EF4-FFF2-40B4-BE49-F238E27FC236}">
                <a16:creationId xmlns:a16="http://schemas.microsoft.com/office/drawing/2014/main" id="{E5E2C6D0-D13F-423E-94AF-2D0643C1A9D6}"/>
              </a:ext>
            </a:extLst>
          </p:cNvPr>
          <p:cNvSpPr/>
          <p:nvPr/>
        </p:nvSpPr>
        <p:spPr>
          <a:xfrm>
            <a:off x="8181897" y="3909422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Hvězda: pěticípá 12">
            <a:extLst>
              <a:ext uri="{FF2B5EF4-FFF2-40B4-BE49-F238E27FC236}">
                <a16:creationId xmlns:a16="http://schemas.microsoft.com/office/drawing/2014/main" id="{8225C4A7-C088-41BF-A1FB-570391E89528}"/>
              </a:ext>
            </a:extLst>
          </p:cNvPr>
          <p:cNvSpPr/>
          <p:nvPr/>
        </p:nvSpPr>
        <p:spPr>
          <a:xfrm>
            <a:off x="10286134" y="3166086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3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E1AFEF-1234-4734-B48F-6837E9F1517E}"/>
              </a:ext>
            </a:extLst>
          </p:cNvPr>
          <p:cNvSpPr txBox="1"/>
          <p:nvPr/>
        </p:nvSpPr>
        <p:spPr>
          <a:xfrm>
            <a:off x="4724400" y="3200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2FAE82-06F5-4E38-801E-83F9984E486E}"/>
              </a:ext>
            </a:extLst>
          </p:cNvPr>
          <p:cNvSpPr txBox="1"/>
          <p:nvPr/>
        </p:nvSpPr>
        <p:spPr>
          <a:xfrm>
            <a:off x="283017" y="2350661"/>
            <a:ext cx="11125198" cy="30777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,Sans-Serif"/>
              <a:buChar char="•"/>
            </a:pPr>
            <a:r>
              <a:rPr lang="cs-CZ" sz="2200" b="1" dirty="0">
                <a:ea typeface="+mn-lt"/>
                <a:cs typeface="+mn-lt"/>
              </a:rPr>
              <a:t>Mezigenerační bariéra</a:t>
            </a:r>
            <a:endParaRPr lang="en-US" sz="2200">
              <a:ea typeface="+mn-lt"/>
              <a:cs typeface="+mn-lt"/>
            </a:endParaRPr>
          </a:p>
          <a:p>
            <a:r>
              <a:rPr lang="cs-CZ" sz="2200" b="1" dirty="0">
                <a:solidFill>
                  <a:srgbClr val="FFC000"/>
                </a:solidFill>
                <a:ea typeface="+mn-lt"/>
                <a:cs typeface="+mn-lt"/>
              </a:rPr>
              <a:t>                -&gt; řešení: </a:t>
            </a:r>
            <a:r>
              <a:rPr lang="cs-CZ" sz="2200" dirty="0">
                <a:ea typeface="+mn-lt"/>
                <a:cs typeface="+mn-lt"/>
              </a:rPr>
              <a:t>neodsuzovat automaticky nové věci, přiučit se</a:t>
            </a:r>
            <a:endParaRPr lang="en-US" sz="2200">
              <a:ea typeface="+mn-lt"/>
              <a:cs typeface="+mn-lt"/>
            </a:endParaRPr>
          </a:p>
          <a:p>
            <a:pPr marL="342900" indent="-342900">
              <a:buFont typeface="Arial,Sans-Serif"/>
              <a:buChar char="•"/>
            </a:pPr>
            <a:r>
              <a:rPr lang="cs-CZ" sz="2200" b="1" dirty="0">
                <a:ea typeface="+mn-lt"/>
                <a:cs typeface="+mn-lt"/>
              </a:rPr>
              <a:t>Rozmazlování</a:t>
            </a:r>
            <a:endParaRPr lang="en-US" sz="2200">
              <a:ea typeface="+mn-lt"/>
              <a:cs typeface="+mn-lt"/>
            </a:endParaRPr>
          </a:p>
          <a:p>
            <a:r>
              <a:rPr lang="cs-CZ" sz="2200" b="1" dirty="0">
                <a:solidFill>
                  <a:srgbClr val="FFC000"/>
                </a:solidFill>
                <a:ea typeface="+mn-lt"/>
                <a:cs typeface="+mn-lt"/>
              </a:rPr>
              <a:t>                -&gt; řešení: </a:t>
            </a:r>
            <a:r>
              <a:rPr lang="cs-CZ" sz="2200" dirty="0">
                <a:ea typeface="+mn-lt"/>
                <a:cs typeface="+mn-lt"/>
              </a:rPr>
              <a:t>určení jasných hranic, za které dítě nemůže, spravedlivost</a:t>
            </a:r>
            <a:endParaRPr lang="en-US" sz="2200">
              <a:ea typeface="+mn-lt"/>
              <a:cs typeface="+mn-lt"/>
            </a:endParaRPr>
          </a:p>
          <a:p>
            <a:pPr marL="342900" indent="-342900">
              <a:buFont typeface="Arial,Sans-Serif"/>
              <a:buChar char="•"/>
            </a:pPr>
            <a:r>
              <a:rPr lang="cs-CZ" sz="2200" b="1" dirty="0">
                <a:ea typeface="+mn-lt"/>
                <a:cs typeface="+mn-lt"/>
              </a:rPr>
              <a:t>Vyhrožování</a:t>
            </a:r>
            <a:endParaRPr lang="en-US" sz="2200">
              <a:ea typeface="+mn-lt"/>
              <a:cs typeface="+mn-lt"/>
            </a:endParaRPr>
          </a:p>
          <a:p>
            <a:r>
              <a:rPr lang="cs-CZ" sz="2200" b="1" dirty="0">
                <a:solidFill>
                  <a:srgbClr val="FFC000"/>
                </a:solidFill>
                <a:ea typeface="+mn-lt"/>
                <a:cs typeface="+mn-lt"/>
              </a:rPr>
              <a:t>                -&gt; řešení: </a:t>
            </a:r>
            <a:r>
              <a:rPr lang="cs-CZ" sz="2200" dirty="0">
                <a:ea typeface="+mn-lt"/>
                <a:cs typeface="+mn-lt"/>
              </a:rPr>
              <a:t>nevyhrožovat, snažit se prosadit jiným způsobem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ea typeface="+mn-lt"/>
                <a:cs typeface="+mn-lt"/>
              </a:rPr>
              <a:t>Nedostatečná pozornost</a:t>
            </a:r>
            <a:endParaRPr lang="en-US" sz="2200">
              <a:ea typeface="+mn-lt"/>
              <a:cs typeface="+mn-lt"/>
            </a:endParaRPr>
          </a:p>
          <a:p>
            <a:r>
              <a:rPr lang="cs-CZ" sz="2200" b="1" dirty="0">
                <a:solidFill>
                  <a:srgbClr val="FFC000"/>
                </a:solidFill>
                <a:ea typeface="+mn-lt"/>
                <a:cs typeface="+mn-lt"/>
              </a:rPr>
              <a:t>                -&gt; řešení:</a:t>
            </a:r>
            <a:r>
              <a:rPr lang="cs-CZ" sz="2200" b="1" dirty="0">
                <a:ea typeface="+mn-lt"/>
                <a:cs typeface="+mn-lt"/>
              </a:rPr>
              <a:t> </a:t>
            </a:r>
            <a:r>
              <a:rPr lang="cs-CZ" sz="2200" dirty="0">
                <a:ea typeface="+mn-lt"/>
                <a:cs typeface="+mn-lt"/>
              </a:rPr>
              <a:t>věnovat dítěti dostatek času </a:t>
            </a:r>
          </a:p>
          <a:p>
            <a:pPr algn="l"/>
            <a:endParaRPr lang="en-US" dirty="0">
              <a:cs typeface="Calibri"/>
            </a:endParaRPr>
          </a:p>
        </p:txBody>
      </p:sp>
      <p:sp>
        <p:nvSpPr>
          <p:cNvPr id="8" name="Hvězda: pěticípá 7">
            <a:extLst>
              <a:ext uri="{FF2B5EF4-FFF2-40B4-BE49-F238E27FC236}">
                <a16:creationId xmlns:a16="http://schemas.microsoft.com/office/drawing/2014/main" id="{B81D8EB3-CA74-4067-A722-C7B93328559A}"/>
              </a:ext>
            </a:extLst>
          </p:cNvPr>
          <p:cNvSpPr/>
          <p:nvPr/>
        </p:nvSpPr>
        <p:spPr>
          <a:xfrm>
            <a:off x="8574860" y="244804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Hvězda: pěticípá 7">
            <a:extLst>
              <a:ext uri="{FF2B5EF4-FFF2-40B4-BE49-F238E27FC236}">
                <a16:creationId xmlns:a16="http://schemas.microsoft.com/office/drawing/2014/main" id="{29095EDA-EFB1-42FC-AE35-A04EB66ACC6E}"/>
              </a:ext>
            </a:extLst>
          </p:cNvPr>
          <p:cNvSpPr/>
          <p:nvPr/>
        </p:nvSpPr>
        <p:spPr>
          <a:xfrm>
            <a:off x="10306678" y="244804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Hvězda: pěticípá 7">
            <a:extLst>
              <a:ext uri="{FF2B5EF4-FFF2-40B4-BE49-F238E27FC236}">
                <a16:creationId xmlns:a16="http://schemas.microsoft.com/office/drawing/2014/main" id="{03B9D5C4-1E93-4DC5-BBA3-0A8D5C7B2D7F}"/>
              </a:ext>
            </a:extLst>
          </p:cNvPr>
          <p:cNvSpPr/>
          <p:nvPr/>
        </p:nvSpPr>
        <p:spPr>
          <a:xfrm>
            <a:off x="9440769" y="1491713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3FF78D8-326F-4074-81ED-F5EFFDCB92C4}"/>
              </a:ext>
            </a:extLst>
          </p:cNvPr>
          <p:cNvSpPr/>
          <p:nvPr/>
        </p:nvSpPr>
        <p:spPr>
          <a:xfrm>
            <a:off x="1451543" y="221160"/>
            <a:ext cx="5734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Problematika učení</a:t>
            </a:r>
          </a:p>
        </p:txBody>
      </p:sp>
      <p:sp>
        <p:nvSpPr>
          <p:cNvPr id="9" name="Hvězda: pěticípá 7">
            <a:extLst>
              <a:ext uri="{FF2B5EF4-FFF2-40B4-BE49-F238E27FC236}">
                <a16:creationId xmlns:a16="http://schemas.microsoft.com/office/drawing/2014/main" id="{96BC64D0-9E54-4980-AC6F-47CAAB126F0D}"/>
              </a:ext>
            </a:extLst>
          </p:cNvPr>
          <p:cNvSpPr/>
          <p:nvPr/>
        </p:nvSpPr>
        <p:spPr>
          <a:xfrm>
            <a:off x="10188218" y="4882264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Hvězda: pěticípá 7">
            <a:extLst>
              <a:ext uri="{FF2B5EF4-FFF2-40B4-BE49-F238E27FC236}">
                <a16:creationId xmlns:a16="http://schemas.microsoft.com/office/drawing/2014/main" id="{2018338C-8870-4492-9C62-6423DE1783C1}"/>
              </a:ext>
            </a:extLst>
          </p:cNvPr>
          <p:cNvSpPr/>
          <p:nvPr/>
        </p:nvSpPr>
        <p:spPr>
          <a:xfrm>
            <a:off x="10585406" y="3025642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Hvězda: pěticípá 7">
            <a:extLst>
              <a:ext uri="{FF2B5EF4-FFF2-40B4-BE49-F238E27FC236}">
                <a16:creationId xmlns:a16="http://schemas.microsoft.com/office/drawing/2014/main" id="{E6C6E80A-ECBC-48D9-A5EE-B89086306967}"/>
              </a:ext>
            </a:extLst>
          </p:cNvPr>
          <p:cNvSpPr/>
          <p:nvPr/>
        </p:nvSpPr>
        <p:spPr>
          <a:xfrm>
            <a:off x="8570639" y="3628490"/>
            <a:ext cx="1494899" cy="142714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18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67D81E7-E299-4F75-BB11-24CFBD4A9B2A}"/>
              </a:ext>
            </a:extLst>
          </p:cNvPr>
          <p:cNvSpPr/>
          <p:nvPr/>
        </p:nvSpPr>
        <p:spPr>
          <a:xfrm rot="943242">
            <a:off x="10244972" y="208490"/>
            <a:ext cx="1666429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4BA7FAF-DE99-4829-A383-B36A69749DA9}"/>
              </a:ext>
            </a:extLst>
          </p:cNvPr>
          <p:cNvSpPr/>
          <p:nvPr/>
        </p:nvSpPr>
        <p:spPr>
          <a:xfrm rot="20201873">
            <a:off x="10410909" y="1726769"/>
            <a:ext cx="166643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54F9BBC-2396-405F-B22F-8307DA93A15E}"/>
              </a:ext>
            </a:extLst>
          </p:cNvPr>
          <p:cNvSpPr/>
          <p:nvPr/>
        </p:nvSpPr>
        <p:spPr>
          <a:xfrm rot="1991155">
            <a:off x="8367824" y="604524"/>
            <a:ext cx="166643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F4BF8E0-3D7B-4A36-801E-16A703E1E827}"/>
              </a:ext>
            </a:extLst>
          </p:cNvPr>
          <p:cNvSpPr/>
          <p:nvPr/>
        </p:nvSpPr>
        <p:spPr>
          <a:xfrm>
            <a:off x="1328882" y="223755"/>
            <a:ext cx="6515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Problematika učení se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3AAD886D-C205-4404-9B74-C009270376FC}"/>
              </a:ext>
            </a:extLst>
          </p:cNvPr>
          <p:cNvSpPr/>
          <p:nvPr/>
        </p:nvSpPr>
        <p:spPr>
          <a:xfrm>
            <a:off x="362882" y="1598818"/>
            <a:ext cx="8797805" cy="63401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Nedostatečná soustředěnost</a:t>
            </a:r>
            <a:endParaRPr lang="cs-CZ" sz="2200" b="1" cap="none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r>
              <a:rPr lang="cs-CZ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r>
              <a:rPr lang="cs-CZ" sz="2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-&gt; řešení: </a:t>
            </a:r>
            <a:r>
              <a:rPr lang="cs-CZ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dostatečný spánek, pitný režim, najít si motivaci</a:t>
            </a:r>
            <a:endParaRPr lang="cs-CZ" sz="220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Prokrastinace</a:t>
            </a:r>
            <a:endParaRPr lang="cs-CZ" sz="2200" b="1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r>
              <a:rPr lang="cs-CZ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r>
              <a:rPr lang="cs-CZ" sz="2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-&gt; řešení: </a:t>
            </a:r>
            <a:r>
              <a:rPr lang="cs-CZ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soustředit se na jednu činnost, nevyrušovat se</a:t>
            </a:r>
            <a:endParaRPr lang="cs-CZ" sz="220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případě učení do školy se nevyrušovat vnějšími vlivy</a:t>
            </a:r>
            <a:endParaRPr lang="cs-CZ" sz="2200" b="1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r>
              <a:rPr lang="cs-CZ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r>
              <a:rPr lang="cs-CZ" sz="2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-&gt; řešení: </a:t>
            </a:r>
            <a:r>
              <a:rPr lang="cs-CZ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být sám, nenechat se vyrušovat</a:t>
            </a:r>
            <a:endParaRPr lang="cs-CZ" sz="220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Mnohdy nedorozumění</a:t>
            </a:r>
            <a:endParaRPr lang="cs-CZ" sz="2200" b="1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r>
              <a:rPr lang="cs-CZ" sz="2200" b="1" dirty="0">
                <a:ln w="0"/>
              </a:rPr>
              <a:t>	</a:t>
            </a:r>
            <a:r>
              <a:rPr lang="cs-CZ" sz="2200" b="1" dirty="0">
                <a:ln w="0"/>
                <a:solidFill>
                  <a:srgbClr val="0070C0"/>
                </a:solidFill>
              </a:rPr>
              <a:t>-&gt; řešení: </a:t>
            </a:r>
            <a:r>
              <a:rPr lang="cs-CZ" sz="2200" dirty="0">
                <a:ln w="0"/>
              </a:rPr>
              <a:t>ptaní se v případě, že něčemu nerozumíme</a:t>
            </a:r>
            <a:endParaRPr lang="cs-CZ" sz="22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</a:rPr>
              <a:t>Nevyslechnutí, nezájem</a:t>
            </a:r>
            <a:endParaRPr lang="cs-CZ" sz="2200" b="1" dirty="0">
              <a:ln w="0"/>
              <a:cs typeface="Calibri"/>
            </a:endParaRPr>
          </a:p>
          <a:p>
            <a:r>
              <a:rPr lang="cs-CZ" sz="2200" b="1" dirty="0">
                <a:ln w="0"/>
              </a:rPr>
              <a:t>	</a:t>
            </a:r>
            <a:r>
              <a:rPr lang="cs-CZ" sz="2200" b="1" dirty="0">
                <a:ln w="0"/>
                <a:solidFill>
                  <a:srgbClr val="0070C0"/>
                </a:solidFill>
              </a:rPr>
              <a:t>-&gt; řešení: </a:t>
            </a:r>
            <a:r>
              <a:rPr lang="cs-CZ" sz="2200" dirty="0">
                <a:ln w="0"/>
              </a:rPr>
              <a:t>nezavrhovat automaticky jiné názory, vyslechnutí, debata</a:t>
            </a:r>
            <a:endParaRPr lang="cs-CZ" sz="22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n w="0"/>
              </a:rPr>
              <a:t>Nedostatek času na učení</a:t>
            </a:r>
            <a:endParaRPr lang="cs-CZ" sz="2200" b="1" dirty="0">
              <a:ln w="0"/>
              <a:cs typeface="Calibri"/>
            </a:endParaRPr>
          </a:p>
          <a:p>
            <a:r>
              <a:rPr lang="cs-CZ" sz="2200" b="1" dirty="0">
                <a:ln w="0"/>
              </a:rPr>
              <a:t>	</a:t>
            </a:r>
            <a:r>
              <a:rPr lang="cs-CZ" sz="2200" b="1" dirty="0">
                <a:ln w="0"/>
                <a:solidFill>
                  <a:srgbClr val="0070C0"/>
                </a:solidFill>
              </a:rPr>
              <a:t>-&gt; řešení: </a:t>
            </a:r>
            <a:r>
              <a:rPr lang="cs-CZ" sz="2200" dirty="0">
                <a:ln w="0"/>
              </a:rPr>
              <a:t>omezení volnočasových aktivit, </a:t>
            </a:r>
            <a:r>
              <a:rPr lang="cs-CZ" sz="2200" dirty="0" err="1">
                <a:ln w="0"/>
              </a:rPr>
              <a:t>nenechávání</a:t>
            </a:r>
            <a:r>
              <a:rPr lang="cs-CZ" sz="2200" dirty="0">
                <a:ln w="0"/>
              </a:rPr>
              <a:t> věcí na poslední chvíli</a:t>
            </a:r>
            <a:endParaRPr lang="cs-CZ" sz="2200" b="1" dirty="0">
              <a:ln w="0"/>
            </a:endParaRPr>
          </a:p>
          <a:p>
            <a:endParaRPr lang="cs-CZ" sz="2000" b="1" dirty="0">
              <a:ln w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>
              <a:ln w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>
              <a:ln w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cs-CZ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108B76C-CCD9-4355-ACCA-DFF4B19604EF}"/>
              </a:ext>
            </a:extLst>
          </p:cNvPr>
          <p:cNvSpPr/>
          <p:nvPr/>
        </p:nvSpPr>
        <p:spPr>
          <a:xfrm rot="20670644">
            <a:off x="10296247" y="5578360"/>
            <a:ext cx="166643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4ED00FA5-B6A1-47F9-AF48-149A5CC6E3F3}"/>
              </a:ext>
            </a:extLst>
          </p:cNvPr>
          <p:cNvSpPr/>
          <p:nvPr/>
        </p:nvSpPr>
        <p:spPr>
          <a:xfrm rot="1542166">
            <a:off x="9162348" y="4072747"/>
            <a:ext cx="166643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81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B786CF26-14E0-4C13-A968-B2392AA088AC}"/>
              </a:ext>
            </a:extLst>
          </p:cNvPr>
          <p:cNvSpPr/>
          <p:nvPr/>
        </p:nvSpPr>
        <p:spPr>
          <a:xfrm>
            <a:off x="1156973" y="198498"/>
            <a:ext cx="7707431" cy="92333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cs-CZ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 si z </a:t>
            </a:r>
            <a:r>
              <a:rPr lang="cs-CZ" sz="54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presentace</a:t>
            </a:r>
            <a:r>
              <a:rPr lang="cs-CZ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odnést?</a:t>
            </a:r>
          </a:p>
        </p:txBody>
      </p:sp>
      <p:sp>
        <p:nvSpPr>
          <p:cNvPr id="5" name="Rovnoramenný trojúhelník 4">
            <a:extLst>
              <a:ext uri="{FF2B5EF4-FFF2-40B4-BE49-F238E27FC236}">
                <a16:creationId xmlns:a16="http://schemas.microsoft.com/office/drawing/2014/main" id="{9D4AEC35-8988-400F-95C1-0CCF403D71BA}"/>
              </a:ext>
            </a:extLst>
          </p:cNvPr>
          <p:cNvSpPr/>
          <p:nvPr/>
        </p:nvSpPr>
        <p:spPr>
          <a:xfrm rot="18530275">
            <a:off x="10403085" y="-79674"/>
            <a:ext cx="1399393" cy="118090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Rovnoramenný trojúhelník 5">
            <a:extLst>
              <a:ext uri="{FF2B5EF4-FFF2-40B4-BE49-F238E27FC236}">
                <a16:creationId xmlns:a16="http://schemas.microsoft.com/office/drawing/2014/main" id="{07AF47B6-EE91-4818-A7BF-6883A718F713}"/>
              </a:ext>
            </a:extLst>
          </p:cNvPr>
          <p:cNvSpPr/>
          <p:nvPr/>
        </p:nvSpPr>
        <p:spPr>
          <a:xfrm rot="20114558">
            <a:off x="10385843" y="1345044"/>
            <a:ext cx="1320156" cy="1157848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ovnoramenný trojúhelník 6">
            <a:extLst>
              <a:ext uri="{FF2B5EF4-FFF2-40B4-BE49-F238E27FC236}">
                <a16:creationId xmlns:a16="http://schemas.microsoft.com/office/drawing/2014/main" id="{58F60343-E8DF-4590-9DE2-7D40F4AE8F84}"/>
              </a:ext>
            </a:extLst>
          </p:cNvPr>
          <p:cNvSpPr/>
          <p:nvPr/>
        </p:nvSpPr>
        <p:spPr>
          <a:xfrm rot="12485729">
            <a:off x="9051638" y="614793"/>
            <a:ext cx="1371310" cy="99272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1324F8D-3C42-4D17-BB29-4672A50ED478}"/>
              </a:ext>
            </a:extLst>
          </p:cNvPr>
          <p:cNvSpPr/>
          <p:nvPr/>
        </p:nvSpPr>
        <p:spPr>
          <a:xfrm>
            <a:off x="442774" y="2377676"/>
            <a:ext cx="8488542" cy="4401205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cap="none" spc="0" dirty="0">
                <a:ln w="0"/>
              </a:rPr>
              <a:t>U předávání informací je důležitá </a:t>
            </a:r>
            <a:r>
              <a:rPr lang="cs-CZ" sz="2400" b="1" cap="none" spc="0" dirty="0">
                <a:ln w="0"/>
                <a:solidFill>
                  <a:srgbClr val="00B050"/>
                </a:solidFill>
              </a:rPr>
              <a:t>komunikace</a:t>
            </a:r>
            <a:r>
              <a:rPr lang="cs-CZ" sz="2400" b="0" cap="none" spc="0" dirty="0">
                <a:ln w="0"/>
              </a:rPr>
              <a:t> na </a:t>
            </a:r>
            <a:r>
              <a:rPr lang="cs-CZ" sz="2400" b="1" cap="none" spc="0" dirty="0">
                <a:ln w="0"/>
                <a:solidFill>
                  <a:srgbClr val="00B050"/>
                </a:solidFill>
              </a:rPr>
              <a:t>obou</a:t>
            </a:r>
            <a:r>
              <a:rPr lang="cs-CZ" sz="2400" b="0" cap="none" spc="0" dirty="0">
                <a:ln w="0"/>
              </a:rPr>
              <a:t> stranách</a:t>
            </a:r>
            <a:endParaRPr lang="cs-CZ" sz="2400" b="0" cap="none" spc="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n w="0"/>
              </a:rPr>
              <a:t>Nebát se </a:t>
            </a:r>
            <a:r>
              <a:rPr lang="cs-CZ" sz="2400" b="1" dirty="0">
                <a:ln w="0"/>
                <a:solidFill>
                  <a:srgbClr val="00B050"/>
                </a:solidFill>
              </a:rPr>
              <a:t>zeptat</a:t>
            </a:r>
            <a:r>
              <a:rPr lang="cs-CZ" sz="2400" dirty="0">
                <a:ln w="0"/>
              </a:rPr>
              <a:t> a </a:t>
            </a:r>
            <a:r>
              <a:rPr lang="cs-CZ" sz="2400" b="1" dirty="0">
                <a:ln w="0"/>
                <a:solidFill>
                  <a:srgbClr val="00B050"/>
                </a:solidFill>
              </a:rPr>
              <a:t>vyjádřit svůj názor</a:t>
            </a:r>
            <a:endParaRPr lang="cs-CZ" sz="2400" b="1" dirty="0">
              <a:ln w="0"/>
              <a:solidFill>
                <a:srgbClr val="00B050"/>
              </a:solidFill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n w="0"/>
              </a:rPr>
              <a:t>Dokázat </a:t>
            </a:r>
            <a:r>
              <a:rPr lang="cs-CZ" sz="2400" b="1" dirty="0">
                <a:ln w="0"/>
                <a:solidFill>
                  <a:srgbClr val="00B050"/>
                </a:solidFill>
              </a:rPr>
              <a:t>tolerovat názory </a:t>
            </a:r>
            <a:r>
              <a:rPr lang="cs-CZ" sz="2400" dirty="0">
                <a:ln w="0"/>
              </a:rPr>
              <a:t>ostatních</a:t>
            </a:r>
            <a:endParaRPr lang="cs-CZ" sz="24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n w="0"/>
              </a:rPr>
              <a:t>Dokázat </a:t>
            </a:r>
            <a:r>
              <a:rPr lang="cs-CZ" sz="2400" b="1" dirty="0">
                <a:ln w="0"/>
                <a:solidFill>
                  <a:srgbClr val="00B050"/>
                </a:solidFill>
              </a:rPr>
              <a:t>vyslechnout</a:t>
            </a:r>
            <a:r>
              <a:rPr lang="cs-CZ" sz="2400" dirty="0">
                <a:ln w="0"/>
              </a:rPr>
              <a:t> druhé</a:t>
            </a:r>
            <a:endParaRPr lang="cs-CZ" sz="24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n w="0"/>
              </a:rPr>
              <a:t>Soustředit se na činnost, </a:t>
            </a:r>
            <a:r>
              <a:rPr lang="cs-CZ" sz="2400" b="1" dirty="0" err="1">
                <a:ln w="0"/>
                <a:solidFill>
                  <a:srgbClr val="00B050"/>
                </a:solidFill>
              </a:rPr>
              <a:t>neprokrastinovat</a:t>
            </a:r>
            <a:endParaRPr lang="cs-CZ" sz="2400" b="1" dirty="0">
              <a:ln w="0"/>
              <a:solidFill>
                <a:srgbClr val="00B050"/>
              </a:solidFill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n w="0"/>
              </a:rPr>
              <a:t>Nenechávat věci na poslední chvíli</a:t>
            </a:r>
            <a:endParaRPr lang="cs-CZ" sz="24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n w="0"/>
              </a:rPr>
              <a:t>Věnovat patřičné </a:t>
            </a:r>
            <a:r>
              <a:rPr lang="cs-CZ" sz="2400" b="1" dirty="0">
                <a:ln w="0"/>
                <a:solidFill>
                  <a:srgbClr val="00B050"/>
                </a:solidFill>
              </a:rPr>
              <a:t>úsilí</a:t>
            </a:r>
            <a:r>
              <a:rPr lang="cs-CZ" sz="2400" dirty="0">
                <a:ln w="0"/>
                <a:solidFill>
                  <a:srgbClr val="00B050"/>
                </a:solidFill>
              </a:rPr>
              <a:t> </a:t>
            </a:r>
            <a:r>
              <a:rPr lang="cs-CZ" sz="2400" dirty="0">
                <a:ln w="0"/>
              </a:rPr>
              <a:t>při učení</a:t>
            </a:r>
            <a:endParaRPr lang="cs-CZ" sz="24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n w="0"/>
              </a:rPr>
              <a:t>Nechat si </a:t>
            </a:r>
            <a:r>
              <a:rPr lang="cs-CZ" sz="2400" b="1" dirty="0">
                <a:ln w="0"/>
                <a:solidFill>
                  <a:srgbClr val="00B050"/>
                </a:solidFill>
              </a:rPr>
              <a:t>pomoct</a:t>
            </a:r>
            <a:endParaRPr lang="cs-CZ" sz="2400" b="1" dirty="0">
              <a:ln w="0"/>
              <a:solidFill>
                <a:srgbClr val="00B050"/>
              </a:solidFill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n w="0"/>
              </a:rPr>
              <a:t>Brát na vědomí nové </a:t>
            </a:r>
            <a:r>
              <a:rPr lang="cs-CZ" sz="2400" b="1" dirty="0">
                <a:ln w="0"/>
                <a:solidFill>
                  <a:srgbClr val="00B050"/>
                </a:solidFill>
              </a:rPr>
              <a:t>informace</a:t>
            </a:r>
            <a:endParaRPr lang="cs-CZ" sz="2400" b="1" dirty="0">
              <a:ln w="0"/>
              <a:solidFill>
                <a:srgbClr val="00B050"/>
              </a:solidFill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n w="0"/>
              </a:rPr>
              <a:t>Lepší je se </a:t>
            </a:r>
            <a:r>
              <a:rPr lang="cs-CZ" sz="2400" b="1" dirty="0">
                <a:ln w="0"/>
                <a:solidFill>
                  <a:srgbClr val="00B050"/>
                </a:solidFill>
              </a:rPr>
              <a:t>zeptat</a:t>
            </a:r>
            <a:r>
              <a:rPr lang="cs-CZ" sz="2400" dirty="0">
                <a:ln w="0"/>
              </a:rPr>
              <a:t>, než udělat chybu</a:t>
            </a:r>
            <a:endParaRPr lang="cs-CZ" sz="800" dirty="0">
              <a:ln w="0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n w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n w="0"/>
            </a:endParaRPr>
          </a:p>
        </p:txBody>
      </p:sp>
      <p:sp>
        <p:nvSpPr>
          <p:cNvPr id="9" name="Rovnoramenný trojúhelník 8">
            <a:extLst>
              <a:ext uri="{FF2B5EF4-FFF2-40B4-BE49-F238E27FC236}">
                <a16:creationId xmlns:a16="http://schemas.microsoft.com/office/drawing/2014/main" id="{E4ABCC5B-D448-4277-B852-7C7E293B4CD4}"/>
              </a:ext>
            </a:extLst>
          </p:cNvPr>
          <p:cNvSpPr/>
          <p:nvPr/>
        </p:nvSpPr>
        <p:spPr>
          <a:xfrm rot="12485729">
            <a:off x="8202110" y="5600859"/>
            <a:ext cx="1371310" cy="99272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ovnoramenný trojúhelník 9">
            <a:extLst>
              <a:ext uri="{FF2B5EF4-FFF2-40B4-BE49-F238E27FC236}">
                <a16:creationId xmlns:a16="http://schemas.microsoft.com/office/drawing/2014/main" id="{8CCE661D-2B27-49EF-8F25-3769C5203091}"/>
              </a:ext>
            </a:extLst>
          </p:cNvPr>
          <p:cNvSpPr/>
          <p:nvPr/>
        </p:nvSpPr>
        <p:spPr>
          <a:xfrm rot="9824318">
            <a:off x="10360266" y="5635458"/>
            <a:ext cx="1371310" cy="99272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ovnoramenný trojúhelník 10">
            <a:extLst>
              <a:ext uri="{FF2B5EF4-FFF2-40B4-BE49-F238E27FC236}">
                <a16:creationId xmlns:a16="http://schemas.microsoft.com/office/drawing/2014/main" id="{81965E95-A4C2-47E9-BED7-2B49424791C7}"/>
              </a:ext>
            </a:extLst>
          </p:cNvPr>
          <p:cNvSpPr/>
          <p:nvPr/>
        </p:nvSpPr>
        <p:spPr>
          <a:xfrm rot="10800000">
            <a:off x="9237593" y="4516866"/>
            <a:ext cx="1371310" cy="99272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62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6154F-474D-46A3-A9E8-16234C608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Davídkovci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5AF444-BEBC-4A12-95DD-9B1162BAB8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Vždy je potřeba dostatečná komunikace na obou stranách</a:t>
            </a:r>
          </a:p>
        </p:txBody>
      </p:sp>
    </p:spTree>
    <p:extLst>
      <p:ext uri="{BB962C8B-B14F-4D97-AF65-F5344CB8AC3E}">
        <p14:creationId xmlns:p14="http://schemas.microsoft.com/office/powerpoint/2010/main" val="22953588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iáda 2022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E4BC00F198A42B71D7AA1C4D62769" ma:contentTypeVersion="5" ma:contentTypeDescription="Create a new document." ma:contentTypeScope="" ma:versionID="0686eb9447b5020cabded11319a730f1">
  <xsd:schema xmlns:xsd="http://www.w3.org/2001/XMLSchema" xmlns:xs="http://www.w3.org/2001/XMLSchema" xmlns:p="http://schemas.microsoft.com/office/2006/metadata/properties" xmlns:ns3="377f3a43-9456-49cd-95d2-56ed3c060063" xmlns:ns4="4c447bf9-23f3-427e-8226-ed9c083d0d9e" targetNamespace="http://schemas.microsoft.com/office/2006/metadata/properties" ma:root="true" ma:fieldsID="bc09fcaf019d2705b0d2aa7bf0cb7780" ns3:_="" ns4:_="">
    <xsd:import namespace="377f3a43-9456-49cd-95d2-56ed3c060063"/>
    <xsd:import namespace="4c447bf9-23f3-427e-8226-ed9c083d0d9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f3a43-9456-49cd-95d2-56ed3c0600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47bf9-23f3-427e-8226-ed9c083d0d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916107-EC34-4913-8E23-708EFF2C32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92F5C2-585D-4D61-86C9-AC0891C3B70B}">
  <ds:schemaRefs>
    <ds:schemaRef ds:uri="http://purl.org/dc/elements/1.1/"/>
    <ds:schemaRef ds:uri="http://schemas.microsoft.com/office/2006/metadata/properties"/>
    <ds:schemaRef ds:uri="4c447bf9-23f3-427e-8226-ed9c083d0d9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77f3a43-9456-49cd-95d2-56ed3c06006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BE426AB-B374-426D-A306-4B88C08352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7f3a43-9456-49cd-95d2-56ed3c060063"/>
    <ds:schemaRef ds:uri="4c447bf9-23f3-427e-8226-ed9c083d0d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349</Words>
  <Application>Microsoft Office PowerPoint</Application>
  <PresentationFormat>Širokoúhlá obrazovka</PresentationFormat>
  <Paragraphs>64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Arial,Sans-Serif</vt:lpstr>
      <vt:lpstr>Calibri</vt:lpstr>
      <vt:lpstr>Calibri Light</vt:lpstr>
      <vt:lpstr>Open Sans</vt:lpstr>
      <vt:lpstr>Prezentiáda 2022 </vt:lpstr>
      <vt:lpstr>Davídkovci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Davídkovci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ryba.d@post.cz</dc:creator>
  <cp:lastModifiedBy>Jarmila Kulíšková</cp:lastModifiedBy>
  <cp:revision>101</cp:revision>
  <dcterms:created xsi:type="dcterms:W3CDTF">2022-01-31T16:56:18Z</dcterms:created>
  <dcterms:modified xsi:type="dcterms:W3CDTF">2022-03-20T19:45:55Z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0x0101004DFE4BC00F198A42B71D7AA1C4D62769</vt:lpwstr>
  </property>
</Properties>
</file>